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  <p:sldMasterId id="2147483696" r:id="rId2"/>
  </p:sldMasterIdLst>
  <p:notesMasterIdLst>
    <p:notesMasterId r:id="rId37"/>
  </p:notesMasterIdLst>
  <p:handoutMasterIdLst>
    <p:handoutMasterId r:id="rId38"/>
  </p:handoutMasterIdLst>
  <p:sldIdLst>
    <p:sldId id="269" r:id="rId3"/>
    <p:sldId id="284" r:id="rId4"/>
    <p:sldId id="270" r:id="rId5"/>
    <p:sldId id="271" r:id="rId6"/>
    <p:sldId id="272" r:id="rId7"/>
    <p:sldId id="273" r:id="rId8"/>
    <p:sldId id="275" r:id="rId9"/>
    <p:sldId id="274" r:id="rId10"/>
    <p:sldId id="287" r:id="rId11"/>
    <p:sldId id="276" r:id="rId12"/>
    <p:sldId id="277" r:id="rId13"/>
    <p:sldId id="279" r:id="rId14"/>
    <p:sldId id="278" r:id="rId15"/>
    <p:sldId id="304" r:id="rId16"/>
    <p:sldId id="280" r:id="rId17"/>
    <p:sldId id="305" r:id="rId18"/>
    <p:sldId id="281" r:id="rId19"/>
    <p:sldId id="306" r:id="rId20"/>
    <p:sldId id="282" r:id="rId21"/>
    <p:sldId id="283" r:id="rId22"/>
    <p:sldId id="293" r:id="rId23"/>
    <p:sldId id="294" r:id="rId24"/>
    <p:sldId id="295" r:id="rId25"/>
    <p:sldId id="296" r:id="rId26"/>
    <p:sldId id="297" r:id="rId27"/>
    <p:sldId id="300" r:id="rId28"/>
    <p:sldId id="286" r:id="rId29"/>
    <p:sldId id="291" r:id="rId30"/>
    <p:sldId id="288" r:id="rId31"/>
    <p:sldId id="292" r:id="rId32"/>
    <p:sldId id="289" r:id="rId33"/>
    <p:sldId id="298" r:id="rId34"/>
    <p:sldId id="299" r:id="rId35"/>
    <p:sldId id="265" r:id="rId36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100"/>
    <a:srgbClr val="989898"/>
    <a:srgbClr val="D9DADA"/>
    <a:srgbClr val="F2F1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742" autoAdjust="0"/>
  </p:normalViewPr>
  <p:slideViewPr>
    <p:cSldViewPr>
      <p:cViewPr varScale="1">
        <p:scale>
          <a:sx n="147" d="100"/>
          <a:sy n="147" d="100"/>
        </p:scale>
        <p:origin x="600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40F66E-AFDC-44DF-82A6-1A6A0A009EE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A5F7D6-DC0F-4105-91CE-F6981270B037}">
      <dgm:prSet phldrT="[Texte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fr-FR" sz="1600" dirty="0" err="1" smtClean="0"/>
            <a:t>PoC</a:t>
          </a:r>
          <a:r>
            <a:rPr lang="fr-FR" sz="1600" dirty="0" smtClean="0"/>
            <a:t> social</a:t>
          </a:r>
          <a:endParaRPr lang="fr-FR" sz="1600" dirty="0"/>
        </a:p>
      </dgm:t>
    </dgm:pt>
    <dgm:pt modelId="{11A372A0-33FC-486F-9953-1277EBC34525}" type="parTrans" cxnId="{2AF7FD81-5506-474D-A44F-D466DC61F33A}">
      <dgm:prSet/>
      <dgm:spPr/>
      <dgm:t>
        <a:bodyPr/>
        <a:lstStyle/>
        <a:p>
          <a:endParaRPr lang="fr-FR" sz="1200"/>
        </a:p>
      </dgm:t>
    </dgm:pt>
    <dgm:pt modelId="{40362E11-EC4C-40A6-BE84-4685E856C00F}" type="sibTrans" cxnId="{2AF7FD81-5506-474D-A44F-D466DC61F33A}">
      <dgm:prSet/>
      <dgm:spPr/>
      <dgm:t>
        <a:bodyPr/>
        <a:lstStyle/>
        <a:p>
          <a:endParaRPr lang="fr-FR" sz="1200"/>
        </a:p>
      </dgm:t>
    </dgm:pt>
    <dgm:pt modelId="{0DE85CD8-AA1D-4C26-9C7A-CF64D7B1E923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Moovapps</a:t>
          </a:r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 </a:t>
          </a:r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EDFutur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E266AF5F-6209-471D-9994-D152A1120038}" type="parTrans" cxnId="{6CFD6CC3-0727-4838-89A9-4D2D9EE9DADF}">
      <dgm:prSet/>
      <dgm:spPr/>
      <dgm:t>
        <a:bodyPr/>
        <a:lstStyle/>
        <a:p>
          <a:endParaRPr lang="fr-FR" sz="1200"/>
        </a:p>
      </dgm:t>
    </dgm:pt>
    <dgm:pt modelId="{15E2859A-6C01-4752-8364-F9F4F8B4C23A}" type="sibTrans" cxnId="{6CFD6CC3-0727-4838-89A9-4D2D9EE9DADF}">
      <dgm:prSet/>
      <dgm:spPr/>
      <dgm:t>
        <a:bodyPr/>
        <a:lstStyle/>
        <a:p>
          <a:endParaRPr lang="fr-FR" sz="1200"/>
        </a:p>
      </dgm:t>
    </dgm:pt>
    <dgm:pt modelId="{D8699DAF-B7A2-4613-97E9-F405C22A276B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visiaTEAM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C29A3546-E49A-4C6C-9CD8-B66207652C17}" type="parTrans" cxnId="{707AB7F0-FB59-49E4-99AB-B22461A7A941}">
      <dgm:prSet/>
      <dgm:spPr/>
      <dgm:t>
        <a:bodyPr/>
        <a:lstStyle/>
        <a:p>
          <a:endParaRPr lang="fr-FR" sz="1200"/>
        </a:p>
      </dgm:t>
    </dgm:pt>
    <dgm:pt modelId="{9A8781DF-00AC-4A02-ADDF-1E91B4146A48}" type="sibTrans" cxnId="{707AB7F0-FB59-49E4-99AB-B22461A7A941}">
      <dgm:prSet/>
      <dgm:spPr/>
      <dgm:t>
        <a:bodyPr/>
        <a:lstStyle/>
        <a:p>
          <a:endParaRPr lang="fr-FR" sz="1200"/>
        </a:p>
      </dgm:t>
    </dgm:pt>
    <dgm:pt modelId="{92B34829-93D1-4443-82B5-626F8516B6EF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Aujourd’hui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D5A83634-1676-436F-8A05-74DBD2186812}" type="parTrans" cxnId="{8BD27E6D-17C6-4329-BFB9-AB020126C54D}">
      <dgm:prSet/>
      <dgm:spPr/>
      <dgm:t>
        <a:bodyPr/>
        <a:lstStyle/>
        <a:p>
          <a:endParaRPr lang="fr-FR"/>
        </a:p>
      </dgm:t>
    </dgm:pt>
    <dgm:pt modelId="{ADA0D07F-B198-48A9-A0A2-C9260B03EEBD}" type="sibTrans" cxnId="{8BD27E6D-17C6-4329-BFB9-AB020126C54D}">
      <dgm:prSet/>
      <dgm:spPr/>
      <dgm:t>
        <a:bodyPr/>
        <a:lstStyle/>
        <a:p>
          <a:endParaRPr lang="fr-FR"/>
        </a:p>
      </dgm:t>
    </dgm:pt>
    <dgm:pt modelId="{70A1F10F-4CF7-407D-BD63-2F56FF5BCA32}" type="pres">
      <dgm:prSet presAssocID="{4740F66E-AFDC-44DF-82A6-1A6A0A009EEB}" presName="Name0" presStyleCnt="0">
        <dgm:presLayoutVars>
          <dgm:dir/>
          <dgm:animLvl val="lvl"/>
          <dgm:resizeHandles val="exact"/>
        </dgm:presLayoutVars>
      </dgm:prSet>
      <dgm:spPr/>
    </dgm:pt>
    <dgm:pt modelId="{196B762E-015E-4ED8-B594-03BA0FB9B568}" type="pres">
      <dgm:prSet presAssocID="{3CA5F7D6-DC0F-4105-91CE-F6981270B037}" presName="parTxOnly" presStyleLbl="node1" presStyleIdx="0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3D0B0B-2C87-43DD-B9EE-C0E547DFF555}" type="pres">
      <dgm:prSet presAssocID="{40362E11-EC4C-40A6-BE84-4685E856C00F}" presName="parTxOnlySpace" presStyleCnt="0"/>
      <dgm:spPr/>
    </dgm:pt>
    <dgm:pt modelId="{4A24FA59-F9D4-4746-AD9A-4DECB139E81F}" type="pres">
      <dgm:prSet presAssocID="{0DE85CD8-AA1D-4C26-9C7A-CF64D7B1E923}" presName="parTxOnly" presStyleLbl="node1" presStyleIdx="1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2D47A1-9C2E-469D-A02B-44794E9898AE}" type="pres">
      <dgm:prSet presAssocID="{15E2859A-6C01-4752-8364-F9F4F8B4C23A}" presName="parTxOnlySpace" presStyleCnt="0"/>
      <dgm:spPr/>
    </dgm:pt>
    <dgm:pt modelId="{9C51AC9E-FB73-4F1E-8264-A643D171F0A9}" type="pres">
      <dgm:prSet presAssocID="{D8699DAF-B7A2-4613-97E9-F405C22A276B}" presName="parTxOnly" presStyleLbl="node1" presStyleIdx="2" presStyleCnt="4" custAng="0" custScaleY="67653" custLinFactNeighborX="8282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A0F8C6-710F-42B9-A232-0F417899FFF5}" type="pres">
      <dgm:prSet presAssocID="{9A8781DF-00AC-4A02-ADDF-1E91B4146A48}" presName="parTxOnlySpace" presStyleCnt="0"/>
      <dgm:spPr/>
    </dgm:pt>
    <dgm:pt modelId="{47A29FC8-BA80-4CB8-8E17-59A1ED929137}" type="pres">
      <dgm:prSet presAssocID="{92B34829-93D1-4443-82B5-626F8516B6EF}" presName="parTxOnly" presStyleLbl="node1" presStyleIdx="3" presStyleCnt="4" custScaleY="67653" custLinFactNeighborX="34904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07AB7F0-FB59-49E4-99AB-B22461A7A941}" srcId="{4740F66E-AFDC-44DF-82A6-1A6A0A009EEB}" destId="{D8699DAF-B7A2-4613-97E9-F405C22A276B}" srcOrd="2" destOrd="0" parTransId="{C29A3546-E49A-4C6C-9CD8-B66207652C17}" sibTransId="{9A8781DF-00AC-4A02-ADDF-1E91B4146A48}"/>
    <dgm:cxn modelId="{D0B1D15F-C4D6-40F4-A652-DB7284F26A24}" type="presOf" srcId="{0DE85CD8-AA1D-4C26-9C7A-CF64D7B1E923}" destId="{4A24FA59-F9D4-4746-AD9A-4DECB139E81F}" srcOrd="0" destOrd="0" presId="urn:microsoft.com/office/officeart/2005/8/layout/chevron1"/>
    <dgm:cxn modelId="{0489D045-184E-4E5D-803B-053F00FB3E88}" type="presOf" srcId="{D8699DAF-B7A2-4613-97E9-F405C22A276B}" destId="{9C51AC9E-FB73-4F1E-8264-A643D171F0A9}" srcOrd="0" destOrd="0" presId="urn:microsoft.com/office/officeart/2005/8/layout/chevron1"/>
    <dgm:cxn modelId="{ED981FF3-CEB2-49D2-9E6E-50D1F083B745}" type="presOf" srcId="{3CA5F7D6-DC0F-4105-91CE-F6981270B037}" destId="{196B762E-015E-4ED8-B594-03BA0FB9B568}" srcOrd="0" destOrd="0" presId="urn:microsoft.com/office/officeart/2005/8/layout/chevron1"/>
    <dgm:cxn modelId="{6CFD6CC3-0727-4838-89A9-4D2D9EE9DADF}" srcId="{4740F66E-AFDC-44DF-82A6-1A6A0A009EEB}" destId="{0DE85CD8-AA1D-4C26-9C7A-CF64D7B1E923}" srcOrd="1" destOrd="0" parTransId="{E266AF5F-6209-471D-9994-D152A1120038}" sibTransId="{15E2859A-6C01-4752-8364-F9F4F8B4C23A}"/>
    <dgm:cxn modelId="{2AF7FD81-5506-474D-A44F-D466DC61F33A}" srcId="{4740F66E-AFDC-44DF-82A6-1A6A0A009EEB}" destId="{3CA5F7D6-DC0F-4105-91CE-F6981270B037}" srcOrd="0" destOrd="0" parTransId="{11A372A0-33FC-486F-9953-1277EBC34525}" sibTransId="{40362E11-EC4C-40A6-BE84-4685E856C00F}"/>
    <dgm:cxn modelId="{B40D8378-4326-466C-A00D-90BAE439CBD0}" type="presOf" srcId="{92B34829-93D1-4443-82B5-626F8516B6EF}" destId="{47A29FC8-BA80-4CB8-8E17-59A1ED929137}" srcOrd="0" destOrd="0" presId="urn:microsoft.com/office/officeart/2005/8/layout/chevron1"/>
    <dgm:cxn modelId="{8BD27E6D-17C6-4329-BFB9-AB020126C54D}" srcId="{4740F66E-AFDC-44DF-82A6-1A6A0A009EEB}" destId="{92B34829-93D1-4443-82B5-626F8516B6EF}" srcOrd="3" destOrd="0" parTransId="{D5A83634-1676-436F-8A05-74DBD2186812}" sibTransId="{ADA0D07F-B198-48A9-A0A2-C9260B03EEBD}"/>
    <dgm:cxn modelId="{7BBA935B-A0DC-436A-8418-7016C4EC123E}" type="presOf" srcId="{4740F66E-AFDC-44DF-82A6-1A6A0A009EEB}" destId="{70A1F10F-4CF7-407D-BD63-2F56FF5BCA32}" srcOrd="0" destOrd="0" presId="urn:microsoft.com/office/officeart/2005/8/layout/chevron1"/>
    <dgm:cxn modelId="{5AC2DC2B-E75C-4A6D-AD98-9F5AB8A75A84}" type="presParOf" srcId="{70A1F10F-4CF7-407D-BD63-2F56FF5BCA32}" destId="{196B762E-015E-4ED8-B594-03BA0FB9B568}" srcOrd="0" destOrd="0" presId="urn:microsoft.com/office/officeart/2005/8/layout/chevron1"/>
    <dgm:cxn modelId="{70BC7C6E-54FA-4E7E-AA0F-3518B6983859}" type="presParOf" srcId="{70A1F10F-4CF7-407D-BD63-2F56FF5BCA32}" destId="{3B3D0B0B-2C87-43DD-B9EE-C0E547DFF555}" srcOrd="1" destOrd="0" presId="urn:microsoft.com/office/officeart/2005/8/layout/chevron1"/>
    <dgm:cxn modelId="{0BF65D7A-94E4-4658-816A-599EC5DE8911}" type="presParOf" srcId="{70A1F10F-4CF7-407D-BD63-2F56FF5BCA32}" destId="{4A24FA59-F9D4-4746-AD9A-4DECB139E81F}" srcOrd="2" destOrd="0" presId="urn:microsoft.com/office/officeart/2005/8/layout/chevron1"/>
    <dgm:cxn modelId="{3B96D185-9B94-40CF-B7A8-6CC6AEBE3A2D}" type="presParOf" srcId="{70A1F10F-4CF7-407D-BD63-2F56FF5BCA32}" destId="{BF2D47A1-9C2E-469D-A02B-44794E9898AE}" srcOrd="3" destOrd="0" presId="urn:microsoft.com/office/officeart/2005/8/layout/chevron1"/>
    <dgm:cxn modelId="{2A55D64A-CB4E-4BEE-B9A7-2F564A68FD29}" type="presParOf" srcId="{70A1F10F-4CF7-407D-BD63-2F56FF5BCA32}" destId="{9C51AC9E-FB73-4F1E-8264-A643D171F0A9}" srcOrd="4" destOrd="0" presId="urn:microsoft.com/office/officeart/2005/8/layout/chevron1"/>
    <dgm:cxn modelId="{C5DDF164-4B90-461B-BAE6-C2F248B63FB6}" type="presParOf" srcId="{70A1F10F-4CF7-407D-BD63-2F56FF5BCA32}" destId="{36A0F8C6-710F-42B9-A232-0F417899FFF5}" srcOrd="5" destOrd="0" presId="urn:microsoft.com/office/officeart/2005/8/layout/chevron1"/>
    <dgm:cxn modelId="{2CC4FCDD-C774-4C96-9BFC-B83C042F057C}" type="presParOf" srcId="{70A1F10F-4CF7-407D-BD63-2F56FF5BCA32}" destId="{47A29FC8-BA80-4CB8-8E17-59A1ED92913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40F66E-AFDC-44DF-82A6-1A6A0A009EE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A5F7D6-DC0F-4105-91CE-F6981270B037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PoC</a:t>
          </a:r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 social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11A372A0-33FC-486F-9953-1277EBC34525}" type="parTrans" cxnId="{2AF7FD81-5506-474D-A44F-D466DC61F33A}">
      <dgm:prSet/>
      <dgm:spPr/>
      <dgm:t>
        <a:bodyPr/>
        <a:lstStyle/>
        <a:p>
          <a:endParaRPr lang="fr-FR" sz="1200"/>
        </a:p>
      </dgm:t>
    </dgm:pt>
    <dgm:pt modelId="{40362E11-EC4C-40A6-BE84-4685E856C00F}" type="sibTrans" cxnId="{2AF7FD81-5506-474D-A44F-D466DC61F33A}">
      <dgm:prSet/>
      <dgm:spPr/>
      <dgm:t>
        <a:bodyPr/>
        <a:lstStyle/>
        <a:p>
          <a:endParaRPr lang="fr-FR" sz="1200"/>
        </a:p>
      </dgm:t>
    </dgm:pt>
    <dgm:pt modelId="{0DE85CD8-AA1D-4C26-9C7A-CF64D7B1E923}">
      <dgm:prSet phldrT="[Texte]" custT="1"/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/>
              </a:solidFill>
            </a:rPr>
            <a:t>Moovapps</a:t>
          </a:r>
          <a:r>
            <a:rPr lang="fr-FR" sz="1600" dirty="0" smtClean="0">
              <a:solidFill>
                <a:schemeClr val="bg1"/>
              </a:solidFill>
            </a:rPr>
            <a:t> </a:t>
          </a:r>
          <a:r>
            <a:rPr lang="fr-FR" sz="1600" dirty="0" err="1" smtClean="0">
              <a:solidFill>
                <a:schemeClr val="bg1"/>
              </a:solidFill>
            </a:rPr>
            <a:t>EDFutur</a:t>
          </a:r>
          <a:endParaRPr lang="fr-FR" sz="1600" dirty="0">
            <a:solidFill>
              <a:schemeClr val="bg1"/>
            </a:solidFill>
          </a:endParaRPr>
        </a:p>
      </dgm:t>
    </dgm:pt>
    <dgm:pt modelId="{E266AF5F-6209-471D-9994-D152A1120038}" type="parTrans" cxnId="{6CFD6CC3-0727-4838-89A9-4D2D9EE9DADF}">
      <dgm:prSet/>
      <dgm:spPr/>
      <dgm:t>
        <a:bodyPr/>
        <a:lstStyle/>
        <a:p>
          <a:endParaRPr lang="fr-FR" sz="1200"/>
        </a:p>
      </dgm:t>
    </dgm:pt>
    <dgm:pt modelId="{15E2859A-6C01-4752-8364-F9F4F8B4C23A}" type="sibTrans" cxnId="{6CFD6CC3-0727-4838-89A9-4D2D9EE9DADF}">
      <dgm:prSet/>
      <dgm:spPr/>
      <dgm:t>
        <a:bodyPr/>
        <a:lstStyle/>
        <a:p>
          <a:endParaRPr lang="fr-FR" sz="1200"/>
        </a:p>
      </dgm:t>
    </dgm:pt>
    <dgm:pt modelId="{D8699DAF-B7A2-4613-97E9-F405C22A276B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visiaTEAM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C29A3546-E49A-4C6C-9CD8-B66207652C17}" type="parTrans" cxnId="{707AB7F0-FB59-49E4-99AB-B22461A7A941}">
      <dgm:prSet/>
      <dgm:spPr/>
      <dgm:t>
        <a:bodyPr/>
        <a:lstStyle/>
        <a:p>
          <a:endParaRPr lang="fr-FR" sz="1200"/>
        </a:p>
      </dgm:t>
    </dgm:pt>
    <dgm:pt modelId="{9A8781DF-00AC-4A02-ADDF-1E91B4146A48}" type="sibTrans" cxnId="{707AB7F0-FB59-49E4-99AB-B22461A7A941}">
      <dgm:prSet/>
      <dgm:spPr/>
      <dgm:t>
        <a:bodyPr/>
        <a:lstStyle/>
        <a:p>
          <a:endParaRPr lang="fr-FR" sz="1200"/>
        </a:p>
      </dgm:t>
    </dgm:pt>
    <dgm:pt modelId="{92B34829-93D1-4443-82B5-626F8516B6EF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Aujourd’hui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D5A83634-1676-436F-8A05-74DBD2186812}" type="parTrans" cxnId="{8BD27E6D-17C6-4329-BFB9-AB020126C54D}">
      <dgm:prSet/>
      <dgm:spPr/>
      <dgm:t>
        <a:bodyPr/>
        <a:lstStyle/>
        <a:p>
          <a:endParaRPr lang="fr-FR"/>
        </a:p>
      </dgm:t>
    </dgm:pt>
    <dgm:pt modelId="{ADA0D07F-B198-48A9-A0A2-C9260B03EEBD}" type="sibTrans" cxnId="{8BD27E6D-17C6-4329-BFB9-AB020126C54D}">
      <dgm:prSet/>
      <dgm:spPr/>
      <dgm:t>
        <a:bodyPr/>
        <a:lstStyle/>
        <a:p>
          <a:endParaRPr lang="fr-FR"/>
        </a:p>
      </dgm:t>
    </dgm:pt>
    <dgm:pt modelId="{70A1F10F-4CF7-407D-BD63-2F56FF5BCA32}" type="pres">
      <dgm:prSet presAssocID="{4740F66E-AFDC-44DF-82A6-1A6A0A009EEB}" presName="Name0" presStyleCnt="0">
        <dgm:presLayoutVars>
          <dgm:dir/>
          <dgm:animLvl val="lvl"/>
          <dgm:resizeHandles val="exact"/>
        </dgm:presLayoutVars>
      </dgm:prSet>
      <dgm:spPr/>
    </dgm:pt>
    <dgm:pt modelId="{196B762E-015E-4ED8-B594-03BA0FB9B568}" type="pres">
      <dgm:prSet presAssocID="{3CA5F7D6-DC0F-4105-91CE-F6981270B037}" presName="parTxOnly" presStyleLbl="node1" presStyleIdx="0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3D0B0B-2C87-43DD-B9EE-C0E547DFF555}" type="pres">
      <dgm:prSet presAssocID="{40362E11-EC4C-40A6-BE84-4685E856C00F}" presName="parTxOnlySpace" presStyleCnt="0"/>
      <dgm:spPr/>
    </dgm:pt>
    <dgm:pt modelId="{4A24FA59-F9D4-4746-AD9A-4DECB139E81F}" type="pres">
      <dgm:prSet presAssocID="{0DE85CD8-AA1D-4C26-9C7A-CF64D7B1E923}" presName="parTxOnly" presStyleLbl="node1" presStyleIdx="1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2D47A1-9C2E-469D-A02B-44794E9898AE}" type="pres">
      <dgm:prSet presAssocID="{15E2859A-6C01-4752-8364-F9F4F8B4C23A}" presName="parTxOnlySpace" presStyleCnt="0"/>
      <dgm:spPr/>
    </dgm:pt>
    <dgm:pt modelId="{9C51AC9E-FB73-4F1E-8264-A643D171F0A9}" type="pres">
      <dgm:prSet presAssocID="{D8699DAF-B7A2-4613-97E9-F405C22A276B}" presName="parTxOnly" presStyleLbl="node1" presStyleIdx="2" presStyleCnt="4" custAng="0" custScaleY="67653" custLinFactNeighborX="8282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A0F8C6-710F-42B9-A232-0F417899FFF5}" type="pres">
      <dgm:prSet presAssocID="{9A8781DF-00AC-4A02-ADDF-1E91B4146A48}" presName="parTxOnlySpace" presStyleCnt="0"/>
      <dgm:spPr/>
    </dgm:pt>
    <dgm:pt modelId="{47A29FC8-BA80-4CB8-8E17-59A1ED929137}" type="pres">
      <dgm:prSet presAssocID="{92B34829-93D1-4443-82B5-626F8516B6EF}" presName="parTxOnly" presStyleLbl="node1" presStyleIdx="3" presStyleCnt="4" custScaleY="67653" custLinFactNeighborX="34904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6D71BAB-46AE-46B5-BB76-8E0F20E5DD48}" type="presOf" srcId="{4740F66E-AFDC-44DF-82A6-1A6A0A009EEB}" destId="{70A1F10F-4CF7-407D-BD63-2F56FF5BCA32}" srcOrd="0" destOrd="0" presId="urn:microsoft.com/office/officeart/2005/8/layout/chevron1"/>
    <dgm:cxn modelId="{707AB7F0-FB59-49E4-99AB-B22461A7A941}" srcId="{4740F66E-AFDC-44DF-82A6-1A6A0A009EEB}" destId="{D8699DAF-B7A2-4613-97E9-F405C22A276B}" srcOrd="2" destOrd="0" parTransId="{C29A3546-E49A-4C6C-9CD8-B66207652C17}" sibTransId="{9A8781DF-00AC-4A02-ADDF-1E91B4146A48}"/>
    <dgm:cxn modelId="{63C31238-76C1-4F2E-8FE2-243CA9816808}" type="presOf" srcId="{D8699DAF-B7A2-4613-97E9-F405C22A276B}" destId="{9C51AC9E-FB73-4F1E-8264-A643D171F0A9}" srcOrd="0" destOrd="0" presId="urn:microsoft.com/office/officeart/2005/8/layout/chevron1"/>
    <dgm:cxn modelId="{51D845D0-BA67-48A6-8765-1302053E1D7C}" type="presOf" srcId="{92B34829-93D1-4443-82B5-626F8516B6EF}" destId="{47A29FC8-BA80-4CB8-8E17-59A1ED929137}" srcOrd="0" destOrd="0" presId="urn:microsoft.com/office/officeart/2005/8/layout/chevron1"/>
    <dgm:cxn modelId="{42694494-32B1-49F1-B68A-825946119E90}" type="presOf" srcId="{0DE85CD8-AA1D-4C26-9C7A-CF64D7B1E923}" destId="{4A24FA59-F9D4-4746-AD9A-4DECB139E81F}" srcOrd="0" destOrd="0" presId="urn:microsoft.com/office/officeart/2005/8/layout/chevron1"/>
    <dgm:cxn modelId="{9226E651-007D-4B33-BB8C-D17EF2AB2DDB}" type="presOf" srcId="{3CA5F7D6-DC0F-4105-91CE-F6981270B037}" destId="{196B762E-015E-4ED8-B594-03BA0FB9B568}" srcOrd="0" destOrd="0" presId="urn:microsoft.com/office/officeart/2005/8/layout/chevron1"/>
    <dgm:cxn modelId="{6CFD6CC3-0727-4838-89A9-4D2D9EE9DADF}" srcId="{4740F66E-AFDC-44DF-82A6-1A6A0A009EEB}" destId="{0DE85CD8-AA1D-4C26-9C7A-CF64D7B1E923}" srcOrd="1" destOrd="0" parTransId="{E266AF5F-6209-471D-9994-D152A1120038}" sibTransId="{15E2859A-6C01-4752-8364-F9F4F8B4C23A}"/>
    <dgm:cxn modelId="{2AF7FD81-5506-474D-A44F-D466DC61F33A}" srcId="{4740F66E-AFDC-44DF-82A6-1A6A0A009EEB}" destId="{3CA5F7D6-DC0F-4105-91CE-F6981270B037}" srcOrd="0" destOrd="0" parTransId="{11A372A0-33FC-486F-9953-1277EBC34525}" sibTransId="{40362E11-EC4C-40A6-BE84-4685E856C00F}"/>
    <dgm:cxn modelId="{8BD27E6D-17C6-4329-BFB9-AB020126C54D}" srcId="{4740F66E-AFDC-44DF-82A6-1A6A0A009EEB}" destId="{92B34829-93D1-4443-82B5-626F8516B6EF}" srcOrd="3" destOrd="0" parTransId="{D5A83634-1676-436F-8A05-74DBD2186812}" sibTransId="{ADA0D07F-B198-48A9-A0A2-C9260B03EEBD}"/>
    <dgm:cxn modelId="{AD11927E-56F0-4238-A945-D67E3C03F88F}" type="presParOf" srcId="{70A1F10F-4CF7-407D-BD63-2F56FF5BCA32}" destId="{196B762E-015E-4ED8-B594-03BA0FB9B568}" srcOrd="0" destOrd="0" presId="urn:microsoft.com/office/officeart/2005/8/layout/chevron1"/>
    <dgm:cxn modelId="{C88D7184-2FFE-45D3-9471-7B69AE05301A}" type="presParOf" srcId="{70A1F10F-4CF7-407D-BD63-2F56FF5BCA32}" destId="{3B3D0B0B-2C87-43DD-B9EE-C0E547DFF555}" srcOrd="1" destOrd="0" presId="urn:microsoft.com/office/officeart/2005/8/layout/chevron1"/>
    <dgm:cxn modelId="{C56C1BEA-9C75-4C57-A544-72235970BF6A}" type="presParOf" srcId="{70A1F10F-4CF7-407D-BD63-2F56FF5BCA32}" destId="{4A24FA59-F9D4-4746-AD9A-4DECB139E81F}" srcOrd="2" destOrd="0" presId="urn:microsoft.com/office/officeart/2005/8/layout/chevron1"/>
    <dgm:cxn modelId="{F212DB08-5594-4F7F-95C6-DAF0ED37B48B}" type="presParOf" srcId="{70A1F10F-4CF7-407D-BD63-2F56FF5BCA32}" destId="{BF2D47A1-9C2E-469D-A02B-44794E9898AE}" srcOrd="3" destOrd="0" presId="urn:microsoft.com/office/officeart/2005/8/layout/chevron1"/>
    <dgm:cxn modelId="{FC40C5DD-0E2E-44B1-9299-0164E187AFE2}" type="presParOf" srcId="{70A1F10F-4CF7-407D-BD63-2F56FF5BCA32}" destId="{9C51AC9E-FB73-4F1E-8264-A643D171F0A9}" srcOrd="4" destOrd="0" presId="urn:microsoft.com/office/officeart/2005/8/layout/chevron1"/>
    <dgm:cxn modelId="{660FD8F5-DF51-4B0B-932C-D4B8D4ED5205}" type="presParOf" srcId="{70A1F10F-4CF7-407D-BD63-2F56FF5BCA32}" destId="{36A0F8C6-710F-42B9-A232-0F417899FFF5}" srcOrd="5" destOrd="0" presId="urn:microsoft.com/office/officeart/2005/8/layout/chevron1"/>
    <dgm:cxn modelId="{EC8095DD-302E-4408-9C8F-087894B5762F}" type="presParOf" srcId="{70A1F10F-4CF7-407D-BD63-2F56FF5BCA32}" destId="{47A29FC8-BA80-4CB8-8E17-59A1ED92913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40F66E-AFDC-44DF-82A6-1A6A0A009EE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A5F7D6-DC0F-4105-91CE-F6981270B037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PoC</a:t>
          </a:r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 social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11A372A0-33FC-486F-9953-1277EBC34525}" type="parTrans" cxnId="{2AF7FD81-5506-474D-A44F-D466DC61F33A}">
      <dgm:prSet/>
      <dgm:spPr/>
      <dgm:t>
        <a:bodyPr/>
        <a:lstStyle/>
        <a:p>
          <a:endParaRPr lang="fr-FR" sz="1200"/>
        </a:p>
      </dgm:t>
    </dgm:pt>
    <dgm:pt modelId="{40362E11-EC4C-40A6-BE84-4685E856C00F}" type="sibTrans" cxnId="{2AF7FD81-5506-474D-A44F-D466DC61F33A}">
      <dgm:prSet/>
      <dgm:spPr/>
      <dgm:t>
        <a:bodyPr/>
        <a:lstStyle/>
        <a:p>
          <a:endParaRPr lang="fr-FR" sz="1200"/>
        </a:p>
      </dgm:t>
    </dgm:pt>
    <dgm:pt modelId="{0DE85CD8-AA1D-4C26-9C7A-CF64D7B1E923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Moovapps</a:t>
          </a:r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 </a:t>
          </a:r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EDFutur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E266AF5F-6209-471D-9994-D152A1120038}" type="parTrans" cxnId="{6CFD6CC3-0727-4838-89A9-4D2D9EE9DADF}">
      <dgm:prSet/>
      <dgm:spPr/>
      <dgm:t>
        <a:bodyPr/>
        <a:lstStyle/>
        <a:p>
          <a:endParaRPr lang="fr-FR" sz="1200"/>
        </a:p>
      </dgm:t>
    </dgm:pt>
    <dgm:pt modelId="{15E2859A-6C01-4752-8364-F9F4F8B4C23A}" type="sibTrans" cxnId="{6CFD6CC3-0727-4838-89A9-4D2D9EE9DADF}">
      <dgm:prSet/>
      <dgm:spPr/>
      <dgm:t>
        <a:bodyPr/>
        <a:lstStyle/>
        <a:p>
          <a:endParaRPr lang="fr-FR" sz="1200"/>
        </a:p>
      </dgm:t>
    </dgm:pt>
    <dgm:pt modelId="{D8699DAF-B7A2-4613-97E9-F405C22A276B}">
      <dgm:prSet phldrT="[Texte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/>
              </a:solidFill>
            </a:rPr>
            <a:t>visiaTEAM</a:t>
          </a:r>
          <a:endParaRPr lang="fr-FR" sz="1600" dirty="0">
            <a:solidFill>
              <a:schemeClr val="bg1"/>
            </a:solidFill>
          </a:endParaRPr>
        </a:p>
      </dgm:t>
    </dgm:pt>
    <dgm:pt modelId="{C29A3546-E49A-4C6C-9CD8-B66207652C17}" type="parTrans" cxnId="{707AB7F0-FB59-49E4-99AB-B22461A7A941}">
      <dgm:prSet/>
      <dgm:spPr/>
      <dgm:t>
        <a:bodyPr/>
        <a:lstStyle/>
        <a:p>
          <a:endParaRPr lang="fr-FR" sz="1200"/>
        </a:p>
      </dgm:t>
    </dgm:pt>
    <dgm:pt modelId="{9A8781DF-00AC-4A02-ADDF-1E91B4146A48}" type="sibTrans" cxnId="{707AB7F0-FB59-49E4-99AB-B22461A7A941}">
      <dgm:prSet/>
      <dgm:spPr/>
      <dgm:t>
        <a:bodyPr/>
        <a:lstStyle/>
        <a:p>
          <a:endParaRPr lang="fr-FR" sz="1200"/>
        </a:p>
      </dgm:t>
    </dgm:pt>
    <dgm:pt modelId="{92B34829-93D1-4443-82B5-626F8516B6EF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Aujourd’hui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D5A83634-1676-436F-8A05-74DBD2186812}" type="parTrans" cxnId="{8BD27E6D-17C6-4329-BFB9-AB020126C54D}">
      <dgm:prSet/>
      <dgm:spPr/>
      <dgm:t>
        <a:bodyPr/>
        <a:lstStyle/>
        <a:p>
          <a:endParaRPr lang="fr-FR"/>
        </a:p>
      </dgm:t>
    </dgm:pt>
    <dgm:pt modelId="{ADA0D07F-B198-48A9-A0A2-C9260B03EEBD}" type="sibTrans" cxnId="{8BD27E6D-17C6-4329-BFB9-AB020126C54D}">
      <dgm:prSet/>
      <dgm:spPr/>
      <dgm:t>
        <a:bodyPr/>
        <a:lstStyle/>
        <a:p>
          <a:endParaRPr lang="fr-FR"/>
        </a:p>
      </dgm:t>
    </dgm:pt>
    <dgm:pt modelId="{70A1F10F-4CF7-407D-BD63-2F56FF5BCA32}" type="pres">
      <dgm:prSet presAssocID="{4740F66E-AFDC-44DF-82A6-1A6A0A009EEB}" presName="Name0" presStyleCnt="0">
        <dgm:presLayoutVars>
          <dgm:dir/>
          <dgm:animLvl val="lvl"/>
          <dgm:resizeHandles val="exact"/>
        </dgm:presLayoutVars>
      </dgm:prSet>
      <dgm:spPr/>
    </dgm:pt>
    <dgm:pt modelId="{196B762E-015E-4ED8-B594-03BA0FB9B568}" type="pres">
      <dgm:prSet presAssocID="{3CA5F7D6-DC0F-4105-91CE-F6981270B037}" presName="parTxOnly" presStyleLbl="node1" presStyleIdx="0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3D0B0B-2C87-43DD-B9EE-C0E547DFF555}" type="pres">
      <dgm:prSet presAssocID="{40362E11-EC4C-40A6-BE84-4685E856C00F}" presName="parTxOnlySpace" presStyleCnt="0"/>
      <dgm:spPr/>
    </dgm:pt>
    <dgm:pt modelId="{4A24FA59-F9D4-4746-AD9A-4DECB139E81F}" type="pres">
      <dgm:prSet presAssocID="{0DE85CD8-AA1D-4C26-9C7A-CF64D7B1E923}" presName="parTxOnly" presStyleLbl="node1" presStyleIdx="1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2D47A1-9C2E-469D-A02B-44794E9898AE}" type="pres">
      <dgm:prSet presAssocID="{15E2859A-6C01-4752-8364-F9F4F8B4C23A}" presName="parTxOnlySpace" presStyleCnt="0"/>
      <dgm:spPr/>
    </dgm:pt>
    <dgm:pt modelId="{9C51AC9E-FB73-4F1E-8264-A643D171F0A9}" type="pres">
      <dgm:prSet presAssocID="{D8699DAF-B7A2-4613-97E9-F405C22A276B}" presName="parTxOnly" presStyleLbl="node1" presStyleIdx="2" presStyleCnt="4" custAng="0" custScaleY="67653" custLinFactNeighborX="8282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A0F8C6-710F-42B9-A232-0F417899FFF5}" type="pres">
      <dgm:prSet presAssocID="{9A8781DF-00AC-4A02-ADDF-1E91B4146A48}" presName="parTxOnlySpace" presStyleCnt="0"/>
      <dgm:spPr/>
    </dgm:pt>
    <dgm:pt modelId="{47A29FC8-BA80-4CB8-8E17-59A1ED929137}" type="pres">
      <dgm:prSet presAssocID="{92B34829-93D1-4443-82B5-626F8516B6EF}" presName="parTxOnly" presStyleLbl="node1" presStyleIdx="3" presStyleCnt="4" custScaleY="67653" custLinFactNeighborX="34904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9D305D-01C8-4C73-BDEB-07D2472F4ACC}" type="presOf" srcId="{92B34829-93D1-4443-82B5-626F8516B6EF}" destId="{47A29FC8-BA80-4CB8-8E17-59A1ED929137}" srcOrd="0" destOrd="0" presId="urn:microsoft.com/office/officeart/2005/8/layout/chevron1"/>
    <dgm:cxn modelId="{8BD27E6D-17C6-4329-BFB9-AB020126C54D}" srcId="{4740F66E-AFDC-44DF-82A6-1A6A0A009EEB}" destId="{92B34829-93D1-4443-82B5-626F8516B6EF}" srcOrd="3" destOrd="0" parTransId="{D5A83634-1676-436F-8A05-74DBD2186812}" sibTransId="{ADA0D07F-B198-48A9-A0A2-C9260B03EEBD}"/>
    <dgm:cxn modelId="{2AF7FD81-5506-474D-A44F-D466DC61F33A}" srcId="{4740F66E-AFDC-44DF-82A6-1A6A0A009EEB}" destId="{3CA5F7D6-DC0F-4105-91CE-F6981270B037}" srcOrd="0" destOrd="0" parTransId="{11A372A0-33FC-486F-9953-1277EBC34525}" sibTransId="{40362E11-EC4C-40A6-BE84-4685E856C00F}"/>
    <dgm:cxn modelId="{30B8D88F-CA61-4B16-B642-9E266C2FE73B}" type="presOf" srcId="{D8699DAF-B7A2-4613-97E9-F405C22A276B}" destId="{9C51AC9E-FB73-4F1E-8264-A643D171F0A9}" srcOrd="0" destOrd="0" presId="urn:microsoft.com/office/officeart/2005/8/layout/chevron1"/>
    <dgm:cxn modelId="{A736AF20-CFC5-4621-89AE-A65B3BDBD8A8}" type="presOf" srcId="{4740F66E-AFDC-44DF-82A6-1A6A0A009EEB}" destId="{70A1F10F-4CF7-407D-BD63-2F56FF5BCA32}" srcOrd="0" destOrd="0" presId="urn:microsoft.com/office/officeart/2005/8/layout/chevron1"/>
    <dgm:cxn modelId="{707AB7F0-FB59-49E4-99AB-B22461A7A941}" srcId="{4740F66E-AFDC-44DF-82A6-1A6A0A009EEB}" destId="{D8699DAF-B7A2-4613-97E9-F405C22A276B}" srcOrd="2" destOrd="0" parTransId="{C29A3546-E49A-4C6C-9CD8-B66207652C17}" sibTransId="{9A8781DF-00AC-4A02-ADDF-1E91B4146A48}"/>
    <dgm:cxn modelId="{A87610F4-0F08-448D-9709-273D18E610E9}" type="presOf" srcId="{3CA5F7D6-DC0F-4105-91CE-F6981270B037}" destId="{196B762E-015E-4ED8-B594-03BA0FB9B568}" srcOrd="0" destOrd="0" presId="urn:microsoft.com/office/officeart/2005/8/layout/chevron1"/>
    <dgm:cxn modelId="{98345ABE-FBE9-4520-81E7-9BAF5CF63C91}" type="presOf" srcId="{0DE85CD8-AA1D-4C26-9C7A-CF64D7B1E923}" destId="{4A24FA59-F9D4-4746-AD9A-4DECB139E81F}" srcOrd="0" destOrd="0" presId="urn:microsoft.com/office/officeart/2005/8/layout/chevron1"/>
    <dgm:cxn modelId="{6CFD6CC3-0727-4838-89A9-4D2D9EE9DADF}" srcId="{4740F66E-AFDC-44DF-82A6-1A6A0A009EEB}" destId="{0DE85CD8-AA1D-4C26-9C7A-CF64D7B1E923}" srcOrd="1" destOrd="0" parTransId="{E266AF5F-6209-471D-9994-D152A1120038}" sibTransId="{15E2859A-6C01-4752-8364-F9F4F8B4C23A}"/>
    <dgm:cxn modelId="{8C183339-5120-4403-99E0-DBE2934B41F2}" type="presParOf" srcId="{70A1F10F-4CF7-407D-BD63-2F56FF5BCA32}" destId="{196B762E-015E-4ED8-B594-03BA0FB9B568}" srcOrd="0" destOrd="0" presId="urn:microsoft.com/office/officeart/2005/8/layout/chevron1"/>
    <dgm:cxn modelId="{9A9965CC-8BCB-480C-AE9D-F24169A404BA}" type="presParOf" srcId="{70A1F10F-4CF7-407D-BD63-2F56FF5BCA32}" destId="{3B3D0B0B-2C87-43DD-B9EE-C0E547DFF555}" srcOrd="1" destOrd="0" presId="urn:microsoft.com/office/officeart/2005/8/layout/chevron1"/>
    <dgm:cxn modelId="{EAA0CCBC-3342-45E1-8052-575DDB12AE1E}" type="presParOf" srcId="{70A1F10F-4CF7-407D-BD63-2F56FF5BCA32}" destId="{4A24FA59-F9D4-4746-AD9A-4DECB139E81F}" srcOrd="2" destOrd="0" presId="urn:microsoft.com/office/officeart/2005/8/layout/chevron1"/>
    <dgm:cxn modelId="{E0EF209B-994C-40C7-8FE9-A9F80B03FC29}" type="presParOf" srcId="{70A1F10F-4CF7-407D-BD63-2F56FF5BCA32}" destId="{BF2D47A1-9C2E-469D-A02B-44794E9898AE}" srcOrd="3" destOrd="0" presId="urn:microsoft.com/office/officeart/2005/8/layout/chevron1"/>
    <dgm:cxn modelId="{13D7D375-55ED-41F1-B4A5-DE74CF080948}" type="presParOf" srcId="{70A1F10F-4CF7-407D-BD63-2F56FF5BCA32}" destId="{9C51AC9E-FB73-4F1E-8264-A643D171F0A9}" srcOrd="4" destOrd="0" presId="urn:microsoft.com/office/officeart/2005/8/layout/chevron1"/>
    <dgm:cxn modelId="{66E7A7AF-D439-4A6A-B8F1-B059C3E1D45E}" type="presParOf" srcId="{70A1F10F-4CF7-407D-BD63-2F56FF5BCA32}" destId="{36A0F8C6-710F-42B9-A232-0F417899FFF5}" srcOrd="5" destOrd="0" presId="urn:microsoft.com/office/officeart/2005/8/layout/chevron1"/>
    <dgm:cxn modelId="{014568BD-0791-472E-9A49-66EDCCC4FC05}" type="presParOf" srcId="{70A1F10F-4CF7-407D-BD63-2F56FF5BCA32}" destId="{47A29FC8-BA80-4CB8-8E17-59A1ED92913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40F66E-AFDC-44DF-82A6-1A6A0A009EE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CA5F7D6-DC0F-4105-91CE-F6981270B037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PoC</a:t>
          </a:r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 social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11A372A0-33FC-486F-9953-1277EBC34525}" type="parTrans" cxnId="{2AF7FD81-5506-474D-A44F-D466DC61F33A}">
      <dgm:prSet/>
      <dgm:spPr/>
      <dgm:t>
        <a:bodyPr/>
        <a:lstStyle/>
        <a:p>
          <a:endParaRPr lang="fr-FR" sz="1200"/>
        </a:p>
      </dgm:t>
    </dgm:pt>
    <dgm:pt modelId="{40362E11-EC4C-40A6-BE84-4685E856C00F}" type="sibTrans" cxnId="{2AF7FD81-5506-474D-A44F-D466DC61F33A}">
      <dgm:prSet/>
      <dgm:spPr/>
      <dgm:t>
        <a:bodyPr/>
        <a:lstStyle/>
        <a:p>
          <a:endParaRPr lang="fr-FR" sz="1200"/>
        </a:p>
      </dgm:t>
    </dgm:pt>
    <dgm:pt modelId="{0DE85CD8-AA1D-4C26-9C7A-CF64D7B1E923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Moovapps</a:t>
          </a:r>
          <a:r>
            <a:rPr lang="fr-FR" sz="1600" dirty="0" smtClean="0">
              <a:solidFill>
                <a:schemeClr val="bg1">
                  <a:lumMod val="65000"/>
                </a:schemeClr>
              </a:solidFill>
            </a:rPr>
            <a:t> </a:t>
          </a:r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EDFutur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E266AF5F-6209-471D-9994-D152A1120038}" type="parTrans" cxnId="{6CFD6CC3-0727-4838-89A9-4D2D9EE9DADF}">
      <dgm:prSet/>
      <dgm:spPr/>
      <dgm:t>
        <a:bodyPr/>
        <a:lstStyle/>
        <a:p>
          <a:endParaRPr lang="fr-FR" sz="1200"/>
        </a:p>
      </dgm:t>
    </dgm:pt>
    <dgm:pt modelId="{15E2859A-6C01-4752-8364-F9F4F8B4C23A}" type="sibTrans" cxnId="{6CFD6CC3-0727-4838-89A9-4D2D9EE9DADF}">
      <dgm:prSet/>
      <dgm:spPr/>
      <dgm:t>
        <a:bodyPr/>
        <a:lstStyle/>
        <a:p>
          <a:endParaRPr lang="fr-FR" sz="1200"/>
        </a:p>
      </dgm:t>
    </dgm:pt>
    <dgm:pt modelId="{D8699DAF-B7A2-4613-97E9-F405C22A276B}">
      <dgm:prSet phldrT="[Texte]"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fr-FR" sz="1600" dirty="0" err="1" smtClean="0">
              <a:solidFill>
                <a:schemeClr val="bg1">
                  <a:lumMod val="65000"/>
                </a:schemeClr>
              </a:solidFill>
            </a:rPr>
            <a:t>visiaTEAM</a:t>
          </a:r>
          <a:endParaRPr lang="fr-FR" sz="1600" dirty="0">
            <a:solidFill>
              <a:schemeClr val="bg1">
                <a:lumMod val="65000"/>
              </a:schemeClr>
            </a:solidFill>
          </a:endParaRPr>
        </a:p>
      </dgm:t>
    </dgm:pt>
    <dgm:pt modelId="{C29A3546-E49A-4C6C-9CD8-B66207652C17}" type="parTrans" cxnId="{707AB7F0-FB59-49E4-99AB-B22461A7A941}">
      <dgm:prSet/>
      <dgm:spPr/>
      <dgm:t>
        <a:bodyPr/>
        <a:lstStyle/>
        <a:p>
          <a:endParaRPr lang="fr-FR" sz="1200"/>
        </a:p>
      </dgm:t>
    </dgm:pt>
    <dgm:pt modelId="{9A8781DF-00AC-4A02-ADDF-1E91B4146A48}" type="sibTrans" cxnId="{707AB7F0-FB59-49E4-99AB-B22461A7A941}">
      <dgm:prSet/>
      <dgm:spPr/>
      <dgm:t>
        <a:bodyPr/>
        <a:lstStyle/>
        <a:p>
          <a:endParaRPr lang="fr-FR" sz="1200"/>
        </a:p>
      </dgm:t>
    </dgm:pt>
    <dgm:pt modelId="{92B34829-93D1-4443-82B5-626F8516B6EF}">
      <dgm:prSet phldrT="[Texte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fr-FR" sz="1600" dirty="0" smtClean="0">
              <a:solidFill>
                <a:schemeClr val="bg1"/>
              </a:solidFill>
            </a:rPr>
            <a:t>Aujourd’hui</a:t>
          </a:r>
          <a:endParaRPr lang="fr-FR" sz="1600" dirty="0">
            <a:solidFill>
              <a:schemeClr val="bg1"/>
            </a:solidFill>
          </a:endParaRPr>
        </a:p>
      </dgm:t>
    </dgm:pt>
    <dgm:pt modelId="{D5A83634-1676-436F-8A05-74DBD2186812}" type="parTrans" cxnId="{8BD27E6D-17C6-4329-BFB9-AB020126C54D}">
      <dgm:prSet/>
      <dgm:spPr/>
      <dgm:t>
        <a:bodyPr/>
        <a:lstStyle/>
        <a:p>
          <a:endParaRPr lang="fr-FR"/>
        </a:p>
      </dgm:t>
    </dgm:pt>
    <dgm:pt modelId="{ADA0D07F-B198-48A9-A0A2-C9260B03EEBD}" type="sibTrans" cxnId="{8BD27E6D-17C6-4329-BFB9-AB020126C54D}">
      <dgm:prSet/>
      <dgm:spPr/>
      <dgm:t>
        <a:bodyPr/>
        <a:lstStyle/>
        <a:p>
          <a:endParaRPr lang="fr-FR"/>
        </a:p>
      </dgm:t>
    </dgm:pt>
    <dgm:pt modelId="{70A1F10F-4CF7-407D-BD63-2F56FF5BCA32}" type="pres">
      <dgm:prSet presAssocID="{4740F66E-AFDC-44DF-82A6-1A6A0A009EEB}" presName="Name0" presStyleCnt="0">
        <dgm:presLayoutVars>
          <dgm:dir/>
          <dgm:animLvl val="lvl"/>
          <dgm:resizeHandles val="exact"/>
        </dgm:presLayoutVars>
      </dgm:prSet>
      <dgm:spPr/>
    </dgm:pt>
    <dgm:pt modelId="{196B762E-015E-4ED8-B594-03BA0FB9B568}" type="pres">
      <dgm:prSet presAssocID="{3CA5F7D6-DC0F-4105-91CE-F6981270B037}" presName="parTxOnly" presStyleLbl="node1" presStyleIdx="0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3D0B0B-2C87-43DD-B9EE-C0E547DFF555}" type="pres">
      <dgm:prSet presAssocID="{40362E11-EC4C-40A6-BE84-4685E856C00F}" presName="parTxOnlySpace" presStyleCnt="0"/>
      <dgm:spPr/>
    </dgm:pt>
    <dgm:pt modelId="{4A24FA59-F9D4-4746-AD9A-4DECB139E81F}" type="pres">
      <dgm:prSet presAssocID="{0DE85CD8-AA1D-4C26-9C7A-CF64D7B1E923}" presName="parTxOnly" presStyleLbl="node1" presStyleIdx="1" presStyleCnt="4" custScaleY="67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2D47A1-9C2E-469D-A02B-44794E9898AE}" type="pres">
      <dgm:prSet presAssocID="{15E2859A-6C01-4752-8364-F9F4F8B4C23A}" presName="parTxOnlySpace" presStyleCnt="0"/>
      <dgm:spPr/>
    </dgm:pt>
    <dgm:pt modelId="{9C51AC9E-FB73-4F1E-8264-A643D171F0A9}" type="pres">
      <dgm:prSet presAssocID="{D8699DAF-B7A2-4613-97E9-F405C22A276B}" presName="parTxOnly" presStyleLbl="node1" presStyleIdx="2" presStyleCnt="4" custAng="0" custScaleY="67653" custLinFactNeighborX="8282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A0F8C6-710F-42B9-A232-0F417899FFF5}" type="pres">
      <dgm:prSet presAssocID="{9A8781DF-00AC-4A02-ADDF-1E91B4146A48}" presName="parTxOnlySpace" presStyleCnt="0"/>
      <dgm:spPr/>
    </dgm:pt>
    <dgm:pt modelId="{47A29FC8-BA80-4CB8-8E17-59A1ED929137}" type="pres">
      <dgm:prSet presAssocID="{92B34829-93D1-4443-82B5-626F8516B6EF}" presName="parTxOnly" presStyleLbl="node1" presStyleIdx="3" presStyleCnt="4" custScaleY="67653" custLinFactNeighborX="34904" custLinFactNeighborY="825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07AB7F0-FB59-49E4-99AB-B22461A7A941}" srcId="{4740F66E-AFDC-44DF-82A6-1A6A0A009EEB}" destId="{D8699DAF-B7A2-4613-97E9-F405C22A276B}" srcOrd="2" destOrd="0" parTransId="{C29A3546-E49A-4C6C-9CD8-B66207652C17}" sibTransId="{9A8781DF-00AC-4A02-ADDF-1E91B4146A48}"/>
    <dgm:cxn modelId="{9A51D1EC-1FF9-41F0-92F5-E9604957DA8E}" type="presOf" srcId="{92B34829-93D1-4443-82B5-626F8516B6EF}" destId="{47A29FC8-BA80-4CB8-8E17-59A1ED929137}" srcOrd="0" destOrd="0" presId="urn:microsoft.com/office/officeart/2005/8/layout/chevron1"/>
    <dgm:cxn modelId="{E082CEEE-1808-40FE-BCD1-0C85219FD7B1}" type="presOf" srcId="{3CA5F7D6-DC0F-4105-91CE-F6981270B037}" destId="{196B762E-015E-4ED8-B594-03BA0FB9B568}" srcOrd="0" destOrd="0" presId="urn:microsoft.com/office/officeart/2005/8/layout/chevron1"/>
    <dgm:cxn modelId="{6CFD6CC3-0727-4838-89A9-4D2D9EE9DADF}" srcId="{4740F66E-AFDC-44DF-82A6-1A6A0A009EEB}" destId="{0DE85CD8-AA1D-4C26-9C7A-CF64D7B1E923}" srcOrd="1" destOrd="0" parTransId="{E266AF5F-6209-471D-9994-D152A1120038}" sibTransId="{15E2859A-6C01-4752-8364-F9F4F8B4C23A}"/>
    <dgm:cxn modelId="{2AF7FD81-5506-474D-A44F-D466DC61F33A}" srcId="{4740F66E-AFDC-44DF-82A6-1A6A0A009EEB}" destId="{3CA5F7D6-DC0F-4105-91CE-F6981270B037}" srcOrd="0" destOrd="0" parTransId="{11A372A0-33FC-486F-9953-1277EBC34525}" sibTransId="{40362E11-EC4C-40A6-BE84-4685E856C00F}"/>
    <dgm:cxn modelId="{78151754-6EE0-4561-AE7A-74FAF6E81008}" type="presOf" srcId="{4740F66E-AFDC-44DF-82A6-1A6A0A009EEB}" destId="{70A1F10F-4CF7-407D-BD63-2F56FF5BCA32}" srcOrd="0" destOrd="0" presId="urn:microsoft.com/office/officeart/2005/8/layout/chevron1"/>
    <dgm:cxn modelId="{22963F56-4C9B-4886-AE20-9FD7DBB8531B}" type="presOf" srcId="{D8699DAF-B7A2-4613-97E9-F405C22A276B}" destId="{9C51AC9E-FB73-4F1E-8264-A643D171F0A9}" srcOrd="0" destOrd="0" presId="urn:microsoft.com/office/officeart/2005/8/layout/chevron1"/>
    <dgm:cxn modelId="{97F02D86-0A23-4CE3-A2EC-8BFAEAAAB870}" type="presOf" srcId="{0DE85CD8-AA1D-4C26-9C7A-CF64D7B1E923}" destId="{4A24FA59-F9D4-4746-AD9A-4DECB139E81F}" srcOrd="0" destOrd="0" presId="urn:microsoft.com/office/officeart/2005/8/layout/chevron1"/>
    <dgm:cxn modelId="{8BD27E6D-17C6-4329-BFB9-AB020126C54D}" srcId="{4740F66E-AFDC-44DF-82A6-1A6A0A009EEB}" destId="{92B34829-93D1-4443-82B5-626F8516B6EF}" srcOrd="3" destOrd="0" parTransId="{D5A83634-1676-436F-8A05-74DBD2186812}" sibTransId="{ADA0D07F-B198-48A9-A0A2-C9260B03EEBD}"/>
    <dgm:cxn modelId="{1E19D97B-7D04-46F7-971D-B107F0318DC1}" type="presParOf" srcId="{70A1F10F-4CF7-407D-BD63-2F56FF5BCA32}" destId="{196B762E-015E-4ED8-B594-03BA0FB9B568}" srcOrd="0" destOrd="0" presId="urn:microsoft.com/office/officeart/2005/8/layout/chevron1"/>
    <dgm:cxn modelId="{7F3B67A5-17D9-4437-9A7A-3583A07503C2}" type="presParOf" srcId="{70A1F10F-4CF7-407D-BD63-2F56FF5BCA32}" destId="{3B3D0B0B-2C87-43DD-B9EE-C0E547DFF555}" srcOrd="1" destOrd="0" presId="urn:microsoft.com/office/officeart/2005/8/layout/chevron1"/>
    <dgm:cxn modelId="{D663175A-02B3-4593-83F8-399A710BCE6C}" type="presParOf" srcId="{70A1F10F-4CF7-407D-BD63-2F56FF5BCA32}" destId="{4A24FA59-F9D4-4746-AD9A-4DECB139E81F}" srcOrd="2" destOrd="0" presId="urn:microsoft.com/office/officeart/2005/8/layout/chevron1"/>
    <dgm:cxn modelId="{C3A14FE1-30DB-4B5C-9F87-0A4BB34DEE86}" type="presParOf" srcId="{70A1F10F-4CF7-407D-BD63-2F56FF5BCA32}" destId="{BF2D47A1-9C2E-469D-A02B-44794E9898AE}" srcOrd="3" destOrd="0" presId="urn:microsoft.com/office/officeart/2005/8/layout/chevron1"/>
    <dgm:cxn modelId="{C1ACDC3B-A325-4A8D-A354-5994C089FD72}" type="presParOf" srcId="{70A1F10F-4CF7-407D-BD63-2F56FF5BCA32}" destId="{9C51AC9E-FB73-4F1E-8264-A643D171F0A9}" srcOrd="4" destOrd="0" presId="urn:microsoft.com/office/officeart/2005/8/layout/chevron1"/>
    <dgm:cxn modelId="{09E563E0-E396-4725-B0F6-BABE4BA78A91}" type="presParOf" srcId="{70A1F10F-4CF7-407D-BD63-2F56FF5BCA32}" destId="{36A0F8C6-710F-42B9-A232-0F417899FFF5}" srcOrd="5" destOrd="0" presId="urn:microsoft.com/office/officeart/2005/8/layout/chevron1"/>
    <dgm:cxn modelId="{5BE84B6E-6D5F-4355-AE55-4D84FA66D034}" type="presParOf" srcId="{70A1F10F-4CF7-407D-BD63-2F56FF5BCA32}" destId="{47A29FC8-BA80-4CB8-8E17-59A1ED92913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B762E-015E-4ED8-B594-03BA0FB9B568}">
      <dsp:nvSpPr>
        <dsp:cNvPr id="0" name=""/>
        <dsp:cNvSpPr/>
      </dsp:nvSpPr>
      <dsp:spPr>
        <a:xfrm>
          <a:off x="3807" y="852269"/>
          <a:ext cx="2216151" cy="599717"/>
        </a:xfrm>
        <a:prstGeom prst="chevron">
          <a:avLst/>
        </a:prstGeom>
        <a:solidFill>
          <a:srgbClr val="92D05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/>
            <a:t>PoC</a:t>
          </a:r>
          <a:r>
            <a:rPr lang="fr-FR" sz="1600" kern="1200" dirty="0" smtClean="0"/>
            <a:t> social</a:t>
          </a:r>
          <a:endParaRPr lang="fr-FR" sz="1600" kern="1200" dirty="0"/>
        </a:p>
      </dsp:txBody>
      <dsp:txXfrm>
        <a:off x="303666" y="852269"/>
        <a:ext cx="1616434" cy="599717"/>
      </dsp:txXfrm>
    </dsp:sp>
    <dsp:sp modelId="{4A24FA59-F9D4-4746-AD9A-4DECB139E81F}">
      <dsp:nvSpPr>
        <dsp:cNvPr id="0" name=""/>
        <dsp:cNvSpPr/>
      </dsp:nvSpPr>
      <dsp:spPr>
        <a:xfrm>
          <a:off x="1998343" y="852269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Moovapps</a:t>
          </a: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 </a:t>
          </a: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EDFutur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2298202" y="852269"/>
        <a:ext cx="1616434" cy="599717"/>
      </dsp:txXfrm>
    </dsp:sp>
    <dsp:sp modelId="{9C51AC9E-FB73-4F1E-8264-A643D171F0A9}">
      <dsp:nvSpPr>
        <dsp:cNvPr id="0" name=""/>
        <dsp:cNvSpPr/>
      </dsp:nvSpPr>
      <dsp:spPr>
        <a:xfrm>
          <a:off x="4011234" y="1584175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visiaTEAM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4311093" y="1584175"/>
        <a:ext cx="1616434" cy="599717"/>
      </dsp:txXfrm>
    </dsp:sp>
    <dsp:sp modelId="{47A29FC8-BA80-4CB8-8E17-59A1ED929137}">
      <dsp:nvSpPr>
        <dsp:cNvPr id="0" name=""/>
        <dsp:cNvSpPr/>
      </dsp:nvSpPr>
      <dsp:spPr>
        <a:xfrm>
          <a:off x="5991223" y="1584175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Aujourd’hui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6291082" y="1584175"/>
        <a:ext cx="1616434" cy="5997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B762E-015E-4ED8-B594-03BA0FB9B568}">
      <dsp:nvSpPr>
        <dsp:cNvPr id="0" name=""/>
        <dsp:cNvSpPr/>
      </dsp:nvSpPr>
      <dsp:spPr>
        <a:xfrm>
          <a:off x="3807" y="852269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PoC</a:t>
          </a: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 social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303666" y="852269"/>
        <a:ext cx="1616434" cy="599717"/>
      </dsp:txXfrm>
    </dsp:sp>
    <dsp:sp modelId="{4A24FA59-F9D4-4746-AD9A-4DECB139E81F}">
      <dsp:nvSpPr>
        <dsp:cNvPr id="0" name=""/>
        <dsp:cNvSpPr/>
      </dsp:nvSpPr>
      <dsp:spPr>
        <a:xfrm>
          <a:off x="1998343" y="852269"/>
          <a:ext cx="2216151" cy="599717"/>
        </a:xfrm>
        <a:prstGeom prst="chevron">
          <a:avLst/>
        </a:prstGeom>
        <a:solidFill>
          <a:srgbClr val="FFC00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/>
              </a:solidFill>
            </a:rPr>
            <a:t>Moovapps</a:t>
          </a:r>
          <a:r>
            <a:rPr lang="fr-FR" sz="1600" kern="1200" dirty="0" smtClean="0">
              <a:solidFill>
                <a:schemeClr val="bg1"/>
              </a:solidFill>
            </a:rPr>
            <a:t> </a:t>
          </a:r>
          <a:r>
            <a:rPr lang="fr-FR" sz="1600" kern="1200" dirty="0" err="1" smtClean="0">
              <a:solidFill>
                <a:schemeClr val="bg1"/>
              </a:solidFill>
            </a:rPr>
            <a:t>EDFutur</a:t>
          </a:r>
          <a:endParaRPr lang="fr-FR" sz="1600" kern="1200" dirty="0">
            <a:solidFill>
              <a:schemeClr val="bg1"/>
            </a:solidFill>
          </a:endParaRPr>
        </a:p>
      </dsp:txBody>
      <dsp:txXfrm>
        <a:off x="2298202" y="852269"/>
        <a:ext cx="1616434" cy="599717"/>
      </dsp:txXfrm>
    </dsp:sp>
    <dsp:sp modelId="{9C51AC9E-FB73-4F1E-8264-A643D171F0A9}">
      <dsp:nvSpPr>
        <dsp:cNvPr id="0" name=""/>
        <dsp:cNvSpPr/>
      </dsp:nvSpPr>
      <dsp:spPr>
        <a:xfrm>
          <a:off x="4011234" y="1584175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visiaTEAM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4311093" y="1584175"/>
        <a:ext cx="1616434" cy="599717"/>
      </dsp:txXfrm>
    </dsp:sp>
    <dsp:sp modelId="{47A29FC8-BA80-4CB8-8E17-59A1ED929137}">
      <dsp:nvSpPr>
        <dsp:cNvPr id="0" name=""/>
        <dsp:cNvSpPr/>
      </dsp:nvSpPr>
      <dsp:spPr>
        <a:xfrm>
          <a:off x="5991223" y="1584175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Aujourd’hui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6291082" y="1584175"/>
        <a:ext cx="1616434" cy="5997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B762E-015E-4ED8-B594-03BA0FB9B568}">
      <dsp:nvSpPr>
        <dsp:cNvPr id="0" name=""/>
        <dsp:cNvSpPr/>
      </dsp:nvSpPr>
      <dsp:spPr>
        <a:xfrm>
          <a:off x="3807" y="852269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PoC</a:t>
          </a: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 social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303666" y="852269"/>
        <a:ext cx="1616434" cy="599717"/>
      </dsp:txXfrm>
    </dsp:sp>
    <dsp:sp modelId="{4A24FA59-F9D4-4746-AD9A-4DECB139E81F}">
      <dsp:nvSpPr>
        <dsp:cNvPr id="0" name=""/>
        <dsp:cNvSpPr/>
      </dsp:nvSpPr>
      <dsp:spPr>
        <a:xfrm>
          <a:off x="1998343" y="852269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Moovapps</a:t>
          </a: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 </a:t>
          </a: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EDFutur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2298202" y="852269"/>
        <a:ext cx="1616434" cy="599717"/>
      </dsp:txXfrm>
    </dsp:sp>
    <dsp:sp modelId="{9C51AC9E-FB73-4F1E-8264-A643D171F0A9}">
      <dsp:nvSpPr>
        <dsp:cNvPr id="0" name=""/>
        <dsp:cNvSpPr/>
      </dsp:nvSpPr>
      <dsp:spPr>
        <a:xfrm>
          <a:off x="4011234" y="1584175"/>
          <a:ext cx="2216151" cy="599717"/>
        </a:xfrm>
        <a:prstGeom prst="chevron">
          <a:avLst/>
        </a:prstGeom>
        <a:solidFill>
          <a:srgbClr val="92D05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/>
              </a:solidFill>
            </a:rPr>
            <a:t>visiaTEAM</a:t>
          </a:r>
          <a:endParaRPr lang="fr-FR" sz="1600" kern="1200" dirty="0">
            <a:solidFill>
              <a:schemeClr val="bg1"/>
            </a:solidFill>
          </a:endParaRPr>
        </a:p>
      </dsp:txBody>
      <dsp:txXfrm>
        <a:off x="4311093" y="1584175"/>
        <a:ext cx="1616434" cy="599717"/>
      </dsp:txXfrm>
    </dsp:sp>
    <dsp:sp modelId="{47A29FC8-BA80-4CB8-8E17-59A1ED929137}">
      <dsp:nvSpPr>
        <dsp:cNvPr id="0" name=""/>
        <dsp:cNvSpPr/>
      </dsp:nvSpPr>
      <dsp:spPr>
        <a:xfrm>
          <a:off x="5991223" y="1584175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Aujourd’hui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6291082" y="1584175"/>
        <a:ext cx="1616434" cy="5997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B762E-015E-4ED8-B594-03BA0FB9B568}">
      <dsp:nvSpPr>
        <dsp:cNvPr id="0" name=""/>
        <dsp:cNvSpPr/>
      </dsp:nvSpPr>
      <dsp:spPr>
        <a:xfrm>
          <a:off x="3807" y="852269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PoC</a:t>
          </a: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 social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303666" y="852269"/>
        <a:ext cx="1616434" cy="599717"/>
      </dsp:txXfrm>
    </dsp:sp>
    <dsp:sp modelId="{4A24FA59-F9D4-4746-AD9A-4DECB139E81F}">
      <dsp:nvSpPr>
        <dsp:cNvPr id="0" name=""/>
        <dsp:cNvSpPr/>
      </dsp:nvSpPr>
      <dsp:spPr>
        <a:xfrm>
          <a:off x="1998343" y="852269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Moovapps</a:t>
          </a:r>
          <a:r>
            <a:rPr lang="fr-FR" sz="1600" kern="1200" dirty="0" smtClean="0">
              <a:solidFill>
                <a:schemeClr val="bg1">
                  <a:lumMod val="65000"/>
                </a:schemeClr>
              </a:solidFill>
            </a:rPr>
            <a:t> </a:t>
          </a: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EDFutur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2298202" y="852269"/>
        <a:ext cx="1616434" cy="599717"/>
      </dsp:txXfrm>
    </dsp:sp>
    <dsp:sp modelId="{9C51AC9E-FB73-4F1E-8264-A643D171F0A9}">
      <dsp:nvSpPr>
        <dsp:cNvPr id="0" name=""/>
        <dsp:cNvSpPr/>
      </dsp:nvSpPr>
      <dsp:spPr>
        <a:xfrm>
          <a:off x="4011234" y="1584175"/>
          <a:ext cx="2216151" cy="599717"/>
        </a:xfrm>
        <a:prstGeom prst="chevron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err="1" smtClean="0">
              <a:solidFill>
                <a:schemeClr val="bg1">
                  <a:lumMod val="65000"/>
                </a:schemeClr>
              </a:solidFill>
            </a:rPr>
            <a:t>visiaTEAM</a:t>
          </a:r>
          <a:endParaRPr lang="fr-FR" sz="1600" kern="1200" dirty="0">
            <a:solidFill>
              <a:schemeClr val="bg1">
                <a:lumMod val="65000"/>
              </a:schemeClr>
            </a:solidFill>
          </a:endParaRPr>
        </a:p>
      </dsp:txBody>
      <dsp:txXfrm>
        <a:off x="4311093" y="1584175"/>
        <a:ext cx="1616434" cy="599717"/>
      </dsp:txXfrm>
    </dsp:sp>
    <dsp:sp modelId="{47A29FC8-BA80-4CB8-8E17-59A1ED929137}">
      <dsp:nvSpPr>
        <dsp:cNvPr id="0" name=""/>
        <dsp:cNvSpPr/>
      </dsp:nvSpPr>
      <dsp:spPr>
        <a:xfrm>
          <a:off x="5991223" y="1584175"/>
          <a:ext cx="2216151" cy="599717"/>
        </a:xfrm>
        <a:prstGeom prst="chevron">
          <a:avLst/>
        </a:prstGeom>
        <a:solidFill>
          <a:srgbClr val="92D05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chemeClr val="bg1"/>
              </a:solidFill>
            </a:rPr>
            <a:t>Aujourd’hui</a:t>
          </a:r>
          <a:endParaRPr lang="fr-FR" sz="1600" kern="1200" dirty="0">
            <a:solidFill>
              <a:schemeClr val="bg1"/>
            </a:solidFill>
          </a:endParaRPr>
        </a:p>
      </dsp:txBody>
      <dsp:txXfrm>
        <a:off x="6291082" y="1584175"/>
        <a:ext cx="1616434" cy="599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F2B22-DCBA-42B9-912A-93B7CCD7CF08}" type="datetime1">
              <a:rPr lang="fr-FR" smtClean="0"/>
              <a:t>26/11/2018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F2A72-11A3-4661-9200-709874310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215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64C3-56C6-40E6-8EE6-4E5CB7D1E3A4}" type="datetime1">
              <a:rPr lang="fr-FR" smtClean="0"/>
              <a:t>26/11/2018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B98-D1D3-4191-BA10-BE1C5216E8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67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0AC64C3-56C6-40E6-8EE6-4E5CB7D1E3A4}" type="datetime1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2AFB98-D1D3-4191-BA10-BE1C5216E889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97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27" y="423702"/>
            <a:ext cx="5305963" cy="20162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502838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9416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3682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  <p:extLst>
      <p:ext uri="{BB962C8B-B14F-4D97-AF65-F5344CB8AC3E}">
        <p14:creationId xmlns:p14="http://schemas.microsoft.com/office/powerpoint/2010/main" val="15231924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2249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2996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0274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491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" y="-994"/>
            <a:ext cx="9141968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4" y="167547"/>
            <a:ext cx="1469378" cy="55835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977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0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Retour d'expérience sur les choix faits/à faire pour réaliser un MVP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Alexandre Guillemet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69189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 projet </a:t>
            </a:r>
            <a:r>
              <a:rPr lang="fr-F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NextGen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423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 smtClean="0"/>
              <a:t>NextGen</a:t>
            </a:r>
            <a:endParaRPr lang="fr-FR" dirty="0"/>
          </a:p>
        </p:txBody>
      </p:sp>
      <p:pic>
        <p:nvPicPr>
          <p:cNvPr id="1026" name="Picture 2" descr="RÃ©sultat de recherche d'images pour &quot;documents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9622"/>
            <a:ext cx="1371166" cy="979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3"/>
          <p:cNvSpPr txBox="1">
            <a:spLocks/>
          </p:cNvSpPr>
          <p:nvPr/>
        </p:nvSpPr>
        <p:spPr>
          <a:xfrm>
            <a:off x="2429101" y="1419622"/>
            <a:ext cx="6408712" cy="13243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UX </a:t>
            </a:r>
            <a:r>
              <a:rPr lang="fr-FR" dirty="0" err="1" smtClean="0"/>
              <a:t>wahou</a:t>
            </a:r>
            <a:r>
              <a:rPr lang="fr-FR" dirty="0" smtClean="0"/>
              <a:t>, Mobile first, Apps, Discussions, EDM, BPM, Flux d’activité, Notifications, Annuaire centralisé et SSO</a:t>
            </a:r>
          </a:p>
          <a:p>
            <a:r>
              <a:rPr lang="fr-FR" dirty="0" smtClean="0"/>
              <a:t>Micro-services </a:t>
            </a:r>
            <a:r>
              <a:rPr lang="fr-FR" dirty="0" err="1" smtClean="0"/>
              <a:t>dockerisés</a:t>
            </a:r>
            <a:r>
              <a:rPr lang="fr-FR" dirty="0" smtClean="0"/>
              <a:t> sur infra cloud</a:t>
            </a:r>
          </a:p>
        </p:txBody>
      </p:sp>
      <p:pic>
        <p:nvPicPr>
          <p:cNvPr id="1028" name="Picture 4" descr="RÃ©sultat de recherche d'images pour &quot;delai court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05" y="2685814"/>
            <a:ext cx="1455739" cy="96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contenu 3"/>
          <p:cNvSpPr txBox="1">
            <a:spLocks/>
          </p:cNvSpPr>
          <p:nvPr/>
        </p:nvSpPr>
        <p:spPr>
          <a:xfrm>
            <a:off x="2429101" y="2681436"/>
            <a:ext cx="1202061" cy="9695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6 mois</a:t>
            </a:r>
          </a:p>
        </p:txBody>
      </p:sp>
      <p:pic>
        <p:nvPicPr>
          <p:cNvPr id="1030" name="Picture 6" descr="RÃ©sultat de recherche d'images pour &quot;interaction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05" y="3937748"/>
            <a:ext cx="1455739" cy="60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contenu 3"/>
          <p:cNvSpPr txBox="1">
            <a:spLocks/>
          </p:cNvSpPr>
          <p:nvPr/>
        </p:nvSpPr>
        <p:spPr>
          <a:xfrm>
            <a:off x="2420144" y="3918609"/>
            <a:ext cx="2511896" cy="5676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15 personnes</a:t>
            </a:r>
          </a:p>
        </p:txBody>
      </p:sp>
      <p:pic>
        <p:nvPicPr>
          <p:cNvPr id="1032" name="Picture 8" descr="RÃ©sultat de recherche d'images pour &quot;hamburger mvp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0"/>
          <a:stretch/>
        </p:blipFill>
        <p:spPr bwMode="auto">
          <a:xfrm>
            <a:off x="5090383" y="2685549"/>
            <a:ext cx="1976068" cy="186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3564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184052214"/>
              </p:ext>
            </p:extLst>
          </p:nvPr>
        </p:nvGraphicFramePr>
        <p:xfrm>
          <a:off x="252288" y="2123925"/>
          <a:ext cx="8207375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/>
              <a:t>NextGen</a:t>
            </a:r>
            <a:endParaRPr lang="fr-FR" dirty="0"/>
          </a:p>
          <a:p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1979712" y="2139701"/>
            <a:ext cx="360040" cy="64807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>
            <a:off x="3995936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416464" y="1644222"/>
            <a:ext cx="1378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Testable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432050" y="1640559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>
                    <a:lumMod val="50000"/>
                  </a:schemeClr>
                </a:solidFill>
              </a:rPr>
              <a:t>Utilisable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5985509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404125" y="1640621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Utilisable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Flèche vers le bas 13"/>
          <p:cNvSpPr/>
          <p:nvPr/>
        </p:nvSpPr>
        <p:spPr>
          <a:xfrm>
            <a:off x="7975082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393698" y="1640621"/>
            <a:ext cx="1509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Adorable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29872" y="3507854"/>
            <a:ext cx="206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NextGen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157873" y="4243515"/>
            <a:ext cx="264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</a:rPr>
              <a:t>Moovapps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Team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 descr="RÃ©sultat de recherche d'images pour &quot;pivoter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41294" y="2882353"/>
            <a:ext cx="787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729000" y="2664481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3 </a:t>
            </a:r>
            <a:r>
              <a:rPr lang="fr-FR" dirty="0" smtClean="0">
                <a:solidFill>
                  <a:schemeClr val="bg1"/>
                </a:solidFill>
              </a:rPr>
              <a:t>mois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752909" y="2668947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6 mois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52283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9 mois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732055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3 ans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2497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207375" cy="3527648"/>
          </a:xfrm>
        </p:spPr>
        <p:txBody>
          <a:bodyPr/>
          <a:lstStyle/>
          <a:p>
            <a:r>
              <a:rPr lang="fr-FR" dirty="0" err="1" smtClean="0"/>
              <a:t>PoC</a:t>
            </a:r>
            <a:r>
              <a:rPr lang="fr-FR" dirty="0" smtClean="0"/>
              <a:t> Social</a:t>
            </a:r>
          </a:p>
          <a:p>
            <a:pPr lvl="1"/>
            <a:r>
              <a:rPr lang="fr-FR" dirty="0" smtClean="0"/>
              <a:t>Outil de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démonstration</a:t>
            </a:r>
            <a:r>
              <a:rPr lang="fr-FR" dirty="0" smtClean="0"/>
              <a:t> des concepts du collaboratif pour l’entreprise</a:t>
            </a:r>
          </a:p>
          <a:p>
            <a:endParaRPr lang="fr-FR" dirty="0" smtClean="0"/>
          </a:p>
          <a:p>
            <a:r>
              <a:rPr lang="fr-FR" dirty="0" smtClean="0"/>
              <a:t>Pourquoi ça a marché ?</a:t>
            </a:r>
          </a:p>
          <a:p>
            <a:pPr lvl="1"/>
            <a:r>
              <a:rPr lang="fr-FR" dirty="0" smtClean="0"/>
              <a:t>Périmètre fonctionnel raisonnable</a:t>
            </a:r>
          </a:p>
          <a:p>
            <a:pPr lvl="1"/>
            <a:r>
              <a:rPr lang="fr-FR" dirty="0" smtClean="0"/>
              <a:t>Périmètre technique raisonnable et non industrialisé</a:t>
            </a:r>
          </a:p>
          <a:p>
            <a:pPr lvl="1"/>
            <a:r>
              <a:rPr lang="fr-FR" dirty="0" smtClean="0"/>
              <a:t>Equipe de taille </a:t>
            </a:r>
            <a:r>
              <a:rPr lang="fr-FR" dirty="0" smtClean="0"/>
              <a:t>adaptée (&lt; 10 personnes)</a:t>
            </a:r>
            <a:endParaRPr lang="fr-FR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/>
              <a:t>NextGen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63364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398712979"/>
              </p:ext>
            </p:extLst>
          </p:nvPr>
        </p:nvGraphicFramePr>
        <p:xfrm>
          <a:off x="252288" y="2123925"/>
          <a:ext cx="8207375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/>
              <a:t>NextGen</a:t>
            </a:r>
            <a:endParaRPr lang="fr-FR" dirty="0"/>
          </a:p>
          <a:p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1979712" y="2139701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>
            <a:off x="3995936" y="2137419"/>
            <a:ext cx="360040" cy="64807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416464" y="1644222"/>
            <a:ext cx="1378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>
                    <a:lumMod val="50000"/>
                  </a:schemeClr>
                </a:solidFill>
              </a:rPr>
              <a:t>Testable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432050" y="1640559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Utilisable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5985509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404125" y="1640621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Utilisable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Flèche vers le bas 13"/>
          <p:cNvSpPr/>
          <p:nvPr/>
        </p:nvSpPr>
        <p:spPr>
          <a:xfrm>
            <a:off x="7975082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393698" y="1640621"/>
            <a:ext cx="1509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Adorable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29872" y="3507854"/>
            <a:ext cx="206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NextGen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157873" y="4243515"/>
            <a:ext cx="264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>
                    <a:lumMod val="65000"/>
                  </a:schemeClr>
                </a:solidFill>
              </a:rPr>
              <a:t>Moovapps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Team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 descr="RÃ©sultat de recherche d'images pour &quot;pivoter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41294" y="2882353"/>
            <a:ext cx="787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729000" y="2664481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3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mois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752909" y="2668947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6 mois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752283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9 mois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732055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3 ans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79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207375" cy="3527648"/>
          </a:xfrm>
        </p:spPr>
        <p:txBody>
          <a:bodyPr/>
          <a:lstStyle/>
          <a:p>
            <a:r>
              <a:rPr lang="fr-FR" dirty="0" err="1" smtClean="0"/>
              <a:t>Moovapps</a:t>
            </a:r>
            <a:r>
              <a:rPr lang="fr-FR" dirty="0" smtClean="0"/>
              <a:t> </a:t>
            </a:r>
            <a:r>
              <a:rPr lang="fr-FR" dirty="0" err="1" smtClean="0"/>
              <a:t>NextGen</a:t>
            </a:r>
            <a:r>
              <a:rPr lang="fr-FR" dirty="0" smtClean="0"/>
              <a:t> pour </a:t>
            </a:r>
            <a:r>
              <a:rPr lang="fr-FR" dirty="0" err="1" smtClean="0"/>
              <a:t>EDFutur</a:t>
            </a:r>
            <a:endParaRPr lang="fr-FR" dirty="0" smtClean="0"/>
          </a:p>
          <a:p>
            <a:pPr lvl="1"/>
            <a:r>
              <a:rPr lang="fr-FR" dirty="0" smtClean="0"/>
              <a:t>UX </a:t>
            </a:r>
            <a:r>
              <a:rPr lang="fr-FR" dirty="0" err="1" smtClean="0"/>
              <a:t>wahou</a:t>
            </a:r>
            <a:r>
              <a:rPr lang="fr-FR" dirty="0" smtClean="0"/>
              <a:t>, Mobile first, Apps, Discussions, GED, BPM, Flux d’activité, Notifications, Annuaire centralisé et SSO</a:t>
            </a:r>
          </a:p>
          <a:p>
            <a:pPr lvl="1"/>
            <a:r>
              <a:rPr lang="fr-FR" dirty="0" smtClean="0"/>
              <a:t>Un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beau </a:t>
            </a:r>
            <a:r>
              <a:rPr lang="fr-F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PoC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de châssis de voiture</a:t>
            </a:r>
            <a:r>
              <a:rPr lang="fr-FR" dirty="0" smtClean="0"/>
              <a:t>…</a:t>
            </a:r>
          </a:p>
          <a:p>
            <a:pPr lvl="1"/>
            <a:r>
              <a:rPr lang="fr-FR" dirty="0" smtClean="0"/>
              <a:t>Une équipe au bord de la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crise de nerf</a:t>
            </a:r>
          </a:p>
          <a:p>
            <a:endParaRPr lang="fr-FR" dirty="0" smtClean="0"/>
          </a:p>
          <a:p>
            <a:r>
              <a:rPr lang="fr-FR" dirty="0" smtClean="0"/>
              <a:t>Pourquoi ça n’a pas marché ?</a:t>
            </a:r>
          </a:p>
          <a:p>
            <a:pPr lvl="1"/>
            <a:r>
              <a:rPr lang="fr-FR" dirty="0" smtClean="0"/>
              <a:t>Périmètre fonctionnel énorme</a:t>
            </a:r>
          </a:p>
          <a:p>
            <a:pPr lvl="1"/>
            <a:r>
              <a:rPr lang="fr-FR" dirty="0" smtClean="0"/>
              <a:t>Périmètre technique énorme</a:t>
            </a:r>
          </a:p>
          <a:p>
            <a:pPr lvl="1"/>
            <a:r>
              <a:rPr lang="fr-FR" dirty="0" smtClean="0"/>
              <a:t>Montée en compétence </a:t>
            </a:r>
            <a:r>
              <a:rPr lang="fr-FR" dirty="0" smtClean="0"/>
              <a:t>sous-estimée</a:t>
            </a:r>
          </a:p>
          <a:p>
            <a:pPr lvl="1"/>
            <a:r>
              <a:rPr lang="fr-FR" dirty="0" smtClean="0"/>
              <a:t>Equipe trop grosse (15 personnes)</a:t>
            </a:r>
            <a:endParaRPr lang="fr-FR" dirty="0" smtClean="0"/>
          </a:p>
          <a:p>
            <a:pPr lvl="1"/>
            <a:r>
              <a:rPr lang="fr-FR" dirty="0" smtClean="0"/>
              <a:t>Délai trop court 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 smtClean="0"/>
              <a:t>NextGen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58069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535518514"/>
              </p:ext>
            </p:extLst>
          </p:nvPr>
        </p:nvGraphicFramePr>
        <p:xfrm>
          <a:off x="252288" y="2123925"/>
          <a:ext cx="8207375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/>
              <a:t>NextGen</a:t>
            </a:r>
            <a:endParaRPr lang="fr-FR" dirty="0"/>
          </a:p>
          <a:p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1979712" y="2139701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>
            <a:off x="3995936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416464" y="1644222"/>
            <a:ext cx="1378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>
                    <a:lumMod val="50000"/>
                  </a:schemeClr>
                </a:solidFill>
              </a:rPr>
              <a:t>Testable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432050" y="1640559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Utilisable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5985509" y="2137419"/>
            <a:ext cx="360040" cy="64807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404125" y="1640621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Utilisable</a:t>
            </a:r>
            <a:endParaRPr lang="fr-FR" dirty="0"/>
          </a:p>
        </p:txBody>
      </p:sp>
      <p:sp>
        <p:nvSpPr>
          <p:cNvPr id="14" name="Flèche vers le bas 13"/>
          <p:cNvSpPr/>
          <p:nvPr/>
        </p:nvSpPr>
        <p:spPr>
          <a:xfrm>
            <a:off x="7975082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393698" y="1640621"/>
            <a:ext cx="1509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Adorable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29872" y="3507854"/>
            <a:ext cx="206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r-FR" dirty="0" err="1"/>
              <a:t>NextGen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157873" y="4243515"/>
            <a:ext cx="264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Moovapps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Team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050" name="Picture 2" descr="RÃ©sultat de recherche d'images pour &quot;pivoter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41294" y="2882353"/>
            <a:ext cx="787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729000" y="2664481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3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mois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752909" y="2668947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6 mois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752283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9 mois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7732055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3 ans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917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err="1" smtClean="0"/>
              <a:t>visiaTEAM</a:t>
            </a:r>
            <a:endParaRPr lang="fr-FR" dirty="0" smtClean="0"/>
          </a:p>
          <a:p>
            <a:pPr lvl="1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SSO</a:t>
            </a:r>
            <a:r>
              <a:rPr lang="fr-FR" dirty="0" smtClean="0"/>
              <a:t> </a:t>
            </a:r>
            <a:r>
              <a:rPr lang="fr-FR" dirty="0" err="1" smtClean="0"/>
              <a:t>Moovapps</a:t>
            </a:r>
            <a:endParaRPr lang="fr-FR" dirty="0" smtClean="0"/>
          </a:p>
          <a:p>
            <a:pPr lvl="1"/>
            <a:r>
              <a:rPr lang="fr-FR" dirty="0" smtClean="0"/>
              <a:t>V1 des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discussions </a:t>
            </a:r>
          </a:p>
          <a:p>
            <a:pPr lvl="1"/>
            <a:endParaRPr lang="fr-FR" dirty="0"/>
          </a:p>
          <a:p>
            <a:r>
              <a:rPr lang="fr-FR" dirty="0" smtClean="0"/>
              <a:t>Pourquoi ça a marché ?</a:t>
            </a:r>
          </a:p>
          <a:p>
            <a:pPr lvl="1"/>
            <a:r>
              <a:rPr lang="fr-FR" dirty="0" smtClean="0"/>
              <a:t>Périmètre fonctionnel réduit</a:t>
            </a:r>
          </a:p>
          <a:p>
            <a:pPr lvl="1"/>
            <a:r>
              <a:rPr lang="fr-FR" dirty="0" smtClean="0"/>
              <a:t>Périmètre technique réduit</a:t>
            </a:r>
          </a:p>
          <a:p>
            <a:pPr lvl="1"/>
            <a:r>
              <a:rPr lang="fr-FR" dirty="0" smtClean="0"/>
              <a:t>Equipe </a:t>
            </a:r>
            <a:r>
              <a:rPr lang="fr-FR" dirty="0" smtClean="0"/>
              <a:t>réduite (8 personnes)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 smtClean="0"/>
              <a:t>NextGen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01105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627372755"/>
              </p:ext>
            </p:extLst>
          </p:nvPr>
        </p:nvGraphicFramePr>
        <p:xfrm>
          <a:off x="252288" y="2123925"/>
          <a:ext cx="8207375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/>
              <a:t>NextGen</a:t>
            </a:r>
            <a:endParaRPr lang="fr-FR" dirty="0"/>
          </a:p>
          <a:p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1979712" y="2139701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Flèche vers le bas 8"/>
          <p:cNvSpPr/>
          <p:nvPr/>
        </p:nvSpPr>
        <p:spPr>
          <a:xfrm>
            <a:off x="3995936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416464" y="1644222"/>
            <a:ext cx="1378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>
                    <a:lumMod val="50000"/>
                  </a:schemeClr>
                </a:solidFill>
              </a:rPr>
              <a:t>Testable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432050" y="1640559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Utilisable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5985509" y="2137419"/>
            <a:ext cx="360040" cy="648072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404125" y="1640621"/>
            <a:ext cx="1542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Utilisable</a:t>
            </a:r>
            <a:endParaRPr lang="fr-FR" dirty="0"/>
          </a:p>
        </p:txBody>
      </p:sp>
      <p:sp>
        <p:nvSpPr>
          <p:cNvPr id="14" name="Flèche vers le bas 13"/>
          <p:cNvSpPr/>
          <p:nvPr/>
        </p:nvSpPr>
        <p:spPr>
          <a:xfrm>
            <a:off x="7975082" y="2137419"/>
            <a:ext cx="360040" cy="64807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393698" y="1640621"/>
            <a:ext cx="1509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Adorable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29872" y="3507854"/>
            <a:ext cx="206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r-FR" dirty="0" err="1"/>
              <a:t>NextGen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157873" y="4243515"/>
            <a:ext cx="264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Moovapps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Team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2050" name="Picture 2" descr="RÃ©sultat de recherche d'images pour &quot;pivoter&quot;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41294" y="2882353"/>
            <a:ext cx="78740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729000" y="2664481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3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mois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752909" y="2668947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6 mois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752283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/>
              <a:t>9 mois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7732055" y="3402636"/>
            <a:ext cx="84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3 ans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7800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Team aujourd’hui</a:t>
            </a:r>
            <a:endParaRPr lang="fr-FR" dirty="0"/>
          </a:p>
          <a:p>
            <a:pPr lvl="1"/>
            <a:r>
              <a:rPr lang="fr-FR" dirty="0"/>
              <a:t>Suffisamment complet pour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emplacer </a:t>
            </a:r>
            <a:r>
              <a:rPr lang="fr-F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Slack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/>
              <a:t>dans la </a:t>
            </a:r>
            <a:r>
              <a:rPr lang="fr-FR" dirty="0" smtClean="0"/>
              <a:t>BU Innovation</a:t>
            </a:r>
            <a:endParaRPr lang="fr-FR" dirty="0" smtClean="0"/>
          </a:p>
          <a:p>
            <a:pPr lvl="1"/>
            <a:r>
              <a:rPr lang="fr-FR" dirty="0" smtClean="0"/>
              <a:t>Systématiquement vendu avec </a:t>
            </a:r>
            <a:r>
              <a:rPr lang="fr-FR" dirty="0" err="1" smtClean="0"/>
              <a:t>Workplace</a:t>
            </a:r>
            <a:endParaRPr lang="fr-FR" dirty="0" smtClean="0"/>
          </a:p>
          <a:p>
            <a:pPr lvl="1"/>
            <a:r>
              <a:rPr lang="fr-FR" dirty="0" smtClean="0"/>
              <a:t>Aide à la vente importante</a:t>
            </a:r>
            <a:r>
              <a:rPr lang="fr-FR" dirty="0" smtClean="0"/>
              <a:t> 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 smtClean="0"/>
              <a:t>Pourquoi ça a marché ?</a:t>
            </a:r>
          </a:p>
          <a:p>
            <a:pPr lvl="1"/>
            <a:r>
              <a:rPr lang="fr-FR" dirty="0" smtClean="0"/>
              <a:t>Architecture technique stabilisée</a:t>
            </a:r>
          </a:p>
          <a:p>
            <a:pPr lvl="1"/>
            <a:r>
              <a:rPr lang="fr-FR" dirty="0" smtClean="0"/>
              <a:t>Equipe </a:t>
            </a:r>
            <a:r>
              <a:rPr lang="fr-FR" dirty="0" smtClean="0"/>
              <a:t>mature et réduite (6 personnes actuellement)</a:t>
            </a:r>
            <a:endParaRPr lang="fr-FR" dirty="0" smtClean="0"/>
          </a:p>
          <a:p>
            <a:pPr lvl="1"/>
            <a:r>
              <a:rPr lang="fr-FR" dirty="0" smtClean="0"/>
              <a:t>Périmètre fonctionnel raisonnable</a:t>
            </a:r>
          </a:p>
          <a:p>
            <a:pPr lvl="1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/>
              <a:t>NextGen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0006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/>
              <a:t>Cette présentation est subjective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Toute ressemblance avec des faits réels n’est pas fortuite</a:t>
            </a:r>
          </a:p>
          <a:p>
            <a:endParaRPr lang="fr-FR" i="1" dirty="0" smtClean="0"/>
          </a:p>
          <a:p>
            <a:endParaRPr lang="fr-FR" i="1" dirty="0" smtClean="0"/>
          </a:p>
          <a:p>
            <a:r>
              <a:rPr lang="fr-FR" i="1" dirty="0" smtClean="0"/>
              <a:t>« On critique le processus mais pas les personnes » </a:t>
            </a:r>
            <a:r>
              <a:rPr lang="fr-FR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Cédric Ravel</a:t>
            </a:r>
          </a:p>
          <a:p>
            <a:pPr marL="0" indent="0">
              <a:buNone/>
            </a:pPr>
            <a:endParaRPr lang="fr-FR" i="1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Disclaimer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37167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En résumé</a:t>
            </a:r>
          </a:p>
          <a:p>
            <a:pPr lvl="1"/>
            <a:r>
              <a:rPr lang="fr-FR" dirty="0" err="1" smtClean="0"/>
              <a:t>PoC</a:t>
            </a:r>
            <a:r>
              <a:rPr lang="fr-FR" dirty="0" smtClean="0"/>
              <a:t> social - </a:t>
            </a:r>
            <a:r>
              <a:rPr lang="fr-FR" dirty="0" smtClean="0"/>
              <a:t>Testable </a:t>
            </a:r>
            <a:r>
              <a:rPr lang="fr-FR" dirty="0" smtClean="0"/>
              <a:t>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mois</a:t>
            </a:r>
          </a:p>
          <a:p>
            <a:pPr lvl="1"/>
            <a:r>
              <a:rPr lang="fr-FR" dirty="0" err="1" smtClean="0"/>
              <a:t>EDFutur</a:t>
            </a:r>
            <a:r>
              <a:rPr lang="fr-FR" dirty="0" smtClean="0"/>
              <a:t> - </a:t>
            </a:r>
            <a:r>
              <a:rPr lang="fr-FR" dirty="0" err="1" smtClean="0"/>
              <a:t>Pivotage</a:t>
            </a:r>
            <a:endParaRPr lang="fr-FR" dirty="0" smtClean="0"/>
          </a:p>
          <a:p>
            <a:pPr lvl="1"/>
            <a:r>
              <a:rPr lang="fr-FR" dirty="0" err="1" smtClean="0"/>
              <a:t>visiaTEAM</a:t>
            </a:r>
            <a:r>
              <a:rPr lang="fr-FR" dirty="0" smtClean="0"/>
              <a:t> - </a:t>
            </a:r>
            <a:r>
              <a:rPr lang="fr-FR" dirty="0" smtClean="0"/>
              <a:t>Utilisable </a:t>
            </a:r>
            <a:r>
              <a:rPr lang="fr-FR" dirty="0" smtClean="0"/>
              <a:t>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trimestres</a:t>
            </a:r>
          </a:p>
          <a:p>
            <a:pPr lvl="1"/>
            <a:r>
              <a:rPr lang="fr-FR" dirty="0" smtClean="0"/>
              <a:t>Team - </a:t>
            </a:r>
            <a:r>
              <a:rPr lang="fr-FR" dirty="0" smtClean="0"/>
              <a:t>Adorable </a:t>
            </a:r>
            <a:r>
              <a:rPr lang="fr-FR" dirty="0" smtClean="0"/>
              <a:t>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ans</a:t>
            </a:r>
          </a:p>
          <a:p>
            <a:pPr lvl="1"/>
            <a:endParaRPr lang="fr-FR" dirty="0"/>
          </a:p>
          <a:p>
            <a:r>
              <a:rPr lang="fr-FR" dirty="0" smtClean="0"/>
              <a:t>Est-ce qu’on peut généraliser ce constat empirique ?</a:t>
            </a:r>
          </a:p>
          <a:p>
            <a:pPr lvl="1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 projet </a:t>
            </a:r>
            <a:r>
              <a:rPr lang="fr-FR" dirty="0" err="1" smtClean="0"/>
              <a:t>NextGen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75131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La règle de 3®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228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mois…</a:t>
            </a:r>
          </a:p>
          <a:p>
            <a:pPr lvl="1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Testable</a:t>
            </a:r>
          </a:p>
          <a:p>
            <a:pPr lvl="1"/>
            <a:r>
              <a:rPr lang="fr-FR" dirty="0" smtClean="0"/>
              <a:t>Démo parties prenantes</a:t>
            </a:r>
          </a:p>
          <a:p>
            <a:pPr lvl="1"/>
            <a:r>
              <a:rPr lang="fr-FR" dirty="0"/>
              <a:t>Plateforme technique instable</a:t>
            </a:r>
          </a:p>
          <a:p>
            <a:pPr lvl="1"/>
            <a:r>
              <a:rPr lang="fr-FR" dirty="0"/>
              <a:t>Equipe en </a:t>
            </a:r>
            <a:r>
              <a:rPr lang="fr-FR" dirty="0" smtClean="0"/>
              <a:t>formation</a:t>
            </a:r>
          </a:p>
          <a:p>
            <a:pPr lvl="1"/>
            <a:endParaRPr lang="fr-FR" dirty="0"/>
          </a:p>
          <a:p>
            <a:r>
              <a:rPr lang="fr-FR" dirty="0" smtClean="0"/>
              <a:t>Exemples</a:t>
            </a:r>
          </a:p>
          <a:p>
            <a:pPr lvl="1"/>
            <a:r>
              <a:rPr lang="fr-FR" dirty="0" err="1" smtClean="0"/>
              <a:t>PoC</a:t>
            </a:r>
            <a:r>
              <a:rPr lang="fr-FR" dirty="0" smtClean="0"/>
              <a:t> social</a:t>
            </a:r>
          </a:p>
          <a:p>
            <a:pPr lvl="1"/>
            <a:r>
              <a:rPr lang="fr-FR" dirty="0" err="1" smtClean="0"/>
              <a:t>Strategeex</a:t>
            </a:r>
            <a:r>
              <a:rPr lang="fr-FR" dirty="0" smtClean="0"/>
              <a:t> </a:t>
            </a:r>
            <a:r>
              <a:rPr lang="fr-FR" dirty="0" err="1" smtClean="0"/>
              <a:t>Innovate</a:t>
            </a:r>
            <a:endParaRPr lang="fr-FR" dirty="0" smtClean="0"/>
          </a:p>
          <a:p>
            <a:pPr lvl="1"/>
            <a:r>
              <a:rPr lang="fr-FR" dirty="0" err="1" smtClean="0"/>
              <a:t>Vdoc</a:t>
            </a:r>
            <a:r>
              <a:rPr lang="fr-FR" dirty="0" smtClean="0"/>
              <a:t> Portal sur </a:t>
            </a:r>
            <a:r>
              <a:rPr lang="fr-FR" dirty="0" err="1" smtClean="0"/>
              <a:t>Jetspeed</a:t>
            </a:r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règle de 3®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66252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trimestres…</a:t>
            </a:r>
          </a:p>
          <a:p>
            <a:pPr lvl="1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Utilisable</a:t>
            </a:r>
          </a:p>
          <a:p>
            <a:pPr lvl="1"/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adopters</a:t>
            </a:r>
            <a:endParaRPr lang="fr-FR" dirty="0" smtClean="0"/>
          </a:p>
          <a:p>
            <a:pPr lvl="1"/>
            <a:r>
              <a:rPr lang="fr-FR" dirty="0" smtClean="0"/>
              <a:t>Plateforme technique définie</a:t>
            </a:r>
          </a:p>
          <a:p>
            <a:pPr lvl="1"/>
            <a:r>
              <a:rPr lang="fr-FR" dirty="0" smtClean="0"/>
              <a:t>Equipe stabilisée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Exemples</a:t>
            </a:r>
          </a:p>
          <a:p>
            <a:pPr lvl="1"/>
            <a:r>
              <a:rPr lang="fr-FR" dirty="0" smtClean="0"/>
              <a:t>Team v1 pour </a:t>
            </a:r>
            <a:r>
              <a:rPr lang="fr-FR" dirty="0" err="1" smtClean="0"/>
              <a:t>visiaTEAM</a:t>
            </a:r>
            <a:endParaRPr lang="fr-FR" dirty="0" smtClean="0"/>
          </a:p>
          <a:p>
            <a:pPr lvl="1"/>
            <a:r>
              <a:rPr lang="fr-FR" dirty="0" err="1" smtClean="0"/>
              <a:t>Strategeex</a:t>
            </a:r>
            <a:r>
              <a:rPr lang="fr-FR" dirty="0" smtClean="0"/>
              <a:t> Portfolio v1</a:t>
            </a:r>
          </a:p>
          <a:p>
            <a:pPr lvl="1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règle de 3®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4432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ans…</a:t>
            </a:r>
          </a:p>
          <a:p>
            <a:pPr lvl="1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Adorable</a:t>
            </a:r>
          </a:p>
          <a:p>
            <a:pPr lvl="1"/>
            <a:r>
              <a:rPr lang="fr-FR" dirty="0" smtClean="0"/>
              <a:t>Vente</a:t>
            </a:r>
          </a:p>
          <a:p>
            <a:pPr lvl="1"/>
            <a:r>
              <a:rPr lang="fr-FR" dirty="0" smtClean="0"/>
              <a:t>Plateforme technique stabilisée</a:t>
            </a:r>
          </a:p>
          <a:p>
            <a:pPr lvl="1"/>
            <a:r>
              <a:rPr lang="fr-FR" dirty="0" smtClean="0"/>
              <a:t>Equipe mature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Exemples</a:t>
            </a:r>
          </a:p>
          <a:p>
            <a:pPr lvl="1"/>
            <a:r>
              <a:rPr lang="fr-FR" dirty="0" smtClean="0"/>
              <a:t>Team actuel</a:t>
            </a:r>
          </a:p>
          <a:p>
            <a:pPr lvl="1"/>
            <a:r>
              <a:rPr lang="fr-FR" dirty="0" smtClean="0"/>
              <a:t>my3DPlayer</a:t>
            </a:r>
          </a:p>
          <a:p>
            <a:pPr lvl="1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règle de 3®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40856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Contre-exemple</a:t>
            </a:r>
          </a:p>
          <a:p>
            <a:pPr lvl="1"/>
            <a:r>
              <a:rPr lang="fr-FR" dirty="0" err="1" smtClean="0"/>
              <a:t>Moovapps</a:t>
            </a:r>
            <a:r>
              <a:rPr lang="fr-FR" dirty="0" smtClean="0"/>
              <a:t> </a:t>
            </a:r>
            <a:r>
              <a:rPr lang="fr-FR" dirty="0" err="1" smtClean="0"/>
              <a:t>Workplace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utilisable</a:t>
            </a:r>
            <a:r>
              <a:rPr lang="fr-FR" dirty="0" smtClean="0"/>
              <a:t> 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 mois</a:t>
            </a:r>
          </a:p>
          <a:p>
            <a:pPr lvl="2"/>
            <a:r>
              <a:rPr lang="fr-FR" dirty="0" smtClean="0"/>
              <a:t>Plateforme technique très stable</a:t>
            </a:r>
          </a:p>
          <a:p>
            <a:pPr lvl="2"/>
            <a:r>
              <a:rPr lang="fr-FR" dirty="0" smtClean="0"/>
              <a:t>Equipe mature</a:t>
            </a:r>
          </a:p>
          <a:p>
            <a:pPr lvl="1"/>
            <a:r>
              <a:rPr lang="fr-FR" dirty="0" err="1" smtClean="0"/>
              <a:t>Moovapps</a:t>
            </a:r>
            <a:r>
              <a:rPr lang="fr-FR" dirty="0" smtClean="0"/>
              <a:t> Drive - interface web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refondue</a:t>
            </a:r>
            <a:r>
              <a:rPr lang="fr-FR" dirty="0" smtClean="0"/>
              <a:t> en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 trimestres</a:t>
            </a:r>
          </a:p>
          <a:p>
            <a:pPr lvl="2"/>
            <a:r>
              <a:rPr lang="fr-FR" dirty="0" smtClean="0"/>
              <a:t>Plateforme technique dans la continuité</a:t>
            </a:r>
          </a:p>
          <a:p>
            <a:pPr lvl="2"/>
            <a:r>
              <a:rPr lang="fr-FR" dirty="0" smtClean="0"/>
              <a:t>Equipe mature</a:t>
            </a:r>
          </a:p>
          <a:p>
            <a:pPr lvl="2"/>
            <a:endParaRPr lang="fr-FR" dirty="0"/>
          </a:p>
          <a:p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règle de 3®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1243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Vos exemples…</a:t>
            </a:r>
          </a:p>
          <a:p>
            <a:pPr lvl="1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mois</a:t>
            </a:r>
          </a:p>
          <a:p>
            <a:pPr lvl="1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trimestres</a:t>
            </a:r>
          </a:p>
          <a:p>
            <a:pPr lvl="1"/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</a:t>
            </a:r>
            <a:r>
              <a:rPr lang="fr-FR" dirty="0" smtClean="0"/>
              <a:t> ans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… et </a:t>
            </a:r>
            <a:r>
              <a:rPr lang="fr-FR" dirty="0" smtClean="0"/>
              <a:t>contre-exemples</a:t>
            </a:r>
          </a:p>
          <a:p>
            <a:pPr lvl="1"/>
            <a:endParaRPr lang="fr-FR" dirty="0"/>
          </a:p>
          <a:p>
            <a:endParaRPr lang="fr-FR" dirty="0" smtClean="0"/>
          </a:p>
          <a:p>
            <a:pPr lvl="2"/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La règle de 3®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6131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Fonctionnalités MVP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9915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Celles qu’on a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bien fait </a:t>
            </a:r>
            <a:r>
              <a:rPr lang="fr-FR" dirty="0" smtClean="0"/>
              <a:t>de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faire </a:t>
            </a:r>
          </a:p>
          <a:p>
            <a:pPr lvl="1"/>
            <a:r>
              <a:rPr lang="fr-FR" dirty="0" smtClean="0"/>
              <a:t>La barre latéral</a:t>
            </a:r>
          </a:p>
          <a:p>
            <a:pPr lvl="2"/>
            <a:r>
              <a:rPr lang="fr-FR" dirty="0" smtClean="0"/>
              <a:t>Première version non single-page</a:t>
            </a:r>
          </a:p>
          <a:p>
            <a:pPr lvl="2"/>
            <a:r>
              <a:rPr lang="fr-FR" dirty="0" smtClean="0"/>
              <a:t>Pas de pastilles de notifications</a:t>
            </a:r>
          </a:p>
          <a:p>
            <a:pPr lvl="2"/>
            <a:r>
              <a:rPr lang="fr-FR" dirty="0" smtClean="0"/>
              <a:t>Mais une grosse plus-value en terme d’utilisabilité</a:t>
            </a:r>
          </a:p>
          <a:p>
            <a:pPr lvl="1"/>
            <a:r>
              <a:rPr lang="fr-FR" dirty="0" smtClean="0"/>
              <a:t>@discussion</a:t>
            </a:r>
          </a:p>
          <a:p>
            <a:pPr lvl="2"/>
            <a:r>
              <a:rPr lang="fr-FR" dirty="0" smtClean="0"/>
              <a:t>Très utilisé et presque indispensable</a:t>
            </a:r>
          </a:p>
          <a:p>
            <a:pPr lvl="1"/>
            <a:r>
              <a:rPr lang="fr-FR" dirty="0" smtClean="0"/>
              <a:t>SSO </a:t>
            </a:r>
            <a:r>
              <a:rPr lang="fr-FR" dirty="0" err="1" smtClean="0"/>
              <a:t>OpendID</a:t>
            </a:r>
            <a:r>
              <a:rPr lang="fr-FR" dirty="0" smtClean="0"/>
              <a:t> </a:t>
            </a:r>
            <a:r>
              <a:rPr lang="fr-FR" dirty="0" err="1" smtClean="0"/>
              <a:t>Connect</a:t>
            </a:r>
            <a:endParaRPr lang="fr-FR" dirty="0" smtClean="0"/>
          </a:p>
          <a:p>
            <a:pPr lvl="2"/>
            <a:r>
              <a:rPr lang="fr-FR" dirty="0" smtClean="0"/>
              <a:t>Au cœur de </a:t>
            </a:r>
            <a:r>
              <a:rPr lang="fr-FR" dirty="0" err="1" smtClean="0"/>
              <a:t>Moovapps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Fonctionnalités MVP</a:t>
            </a:r>
          </a:p>
        </p:txBody>
      </p:sp>
    </p:spTree>
    <p:extLst>
      <p:ext uri="{BB962C8B-B14F-4D97-AF65-F5344CB8AC3E}">
        <p14:creationId xmlns:p14="http://schemas.microsoft.com/office/powerpoint/2010/main" val="7621375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Celles qu’on a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bien fait </a:t>
            </a:r>
            <a:r>
              <a:rPr lang="fr-FR" dirty="0" smtClean="0"/>
              <a:t>de ne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 faire </a:t>
            </a:r>
          </a:p>
          <a:p>
            <a:pPr lvl="1"/>
            <a:r>
              <a:rPr lang="fr-FR" dirty="0" smtClean="0"/>
              <a:t>Liste des discussions évoluée</a:t>
            </a:r>
          </a:p>
          <a:p>
            <a:pPr lvl="2"/>
            <a:r>
              <a:rPr lang="fr-FR" dirty="0" smtClean="0"/>
              <a:t>Pas de pagination</a:t>
            </a:r>
          </a:p>
          <a:p>
            <a:pPr lvl="2"/>
            <a:r>
              <a:rPr lang="fr-FR" dirty="0" smtClean="0"/>
              <a:t>Pas de temps réel</a:t>
            </a:r>
          </a:p>
          <a:p>
            <a:pPr lvl="2"/>
            <a:r>
              <a:rPr lang="fr-FR" dirty="0" smtClean="0"/>
              <a:t>Pendant 2 ans</a:t>
            </a:r>
          </a:p>
          <a:p>
            <a:pPr lvl="1"/>
            <a:r>
              <a:rPr lang="fr-FR" dirty="0" smtClean="0"/>
              <a:t>La suppression d’un utilisateur</a:t>
            </a:r>
          </a:p>
          <a:p>
            <a:pPr lvl="2"/>
            <a:r>
              <a:rPr lang="fr-FR" dirty="0" smtClean="0"/>
              <a:t>Uniquement de la désactivation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Fonctionnalités MVP</a:t>
            </a:r>
          </a:p>
        </p:txBody>
      </p:sp>
    </p:spTree>
    <p:extLst>
      <p:ext uri="{BB962C8B-B14F-4D97-AF65-F5344CB8AC3E}">
        <p14:creationId xmlns:p14="http://schemas.microsoft.com/office/powerpoint/2010/main" val="28334238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Sommaire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247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Celles qu’on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aurait mieux fait</a:t>
            </a:r>
            <a:r>
              <a:rPr lang="fr-FR" dirty="0" smtClean="0"/>
              <a:t> de ne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 faire </a:t>
            </a:r>
          </a:p>
          <a:p>
            <a:pPr lvl="1"/>
            <a:r>
              <a:rPr lang="fr-FR" dirty="0" smtClean="0"/>
              <a:t>Un système d’</a:t>
            </a:r>
            <a:r>
              <a:rPr lang="fr-FR" dirty="0" err="1" smtClean="0"/>
              <a:t>upload</a:t>
            </a:r>
            <a:r>
              <a:rPr lang="fr-FR" dirty="0" smtClean="0"/>
              <a:t> aussi performant côté navigateur</a:t>
            </a:r>
          </a:p>
          <a:p>
            <a:pPr lvl="1"/>
            <a:r>
              <a:rPr lang="fr-FR" dirty="0"/>
              <a:t>Les tags</a:t>
            </a:r>
          </a:p>
          <a:p>
            <a:pPr lvl="2"/>
            <a:r>
              <a:rPr lang="fr-FR" dirty="0"/>
              <a:t>Un peu compliqué</a:t>
            </a:r>
          </a:p>
          <a:p>
            <a:pPr lvl="2"/>
            <a:r>
              <a:rPr lang="fr-FR" dirty="0"/>
              <a:t>Gain faible pour l’utilisateur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Fonctionnalités MVP</a:t>
            </a:r>
          </a:p>
        </p:txBody>
      </p:sp>
    </p:spTree>
    <p:extLst>
      <p:ext uri="{BB962C8B-B14F-4D97-AF65-F5344CB8AC3E}">
        <p14:creationId xmlns:p14="http://schemas.microsoft.com/office/powerpoint/2010/main" val="40539311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Celles qu’on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aurait mieux fait </a:t>
            </a:r>
            <a:r>
              <a:rPr lang="fr-FR" dirty="0" smtClean="0"/>
              <a:t>de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faire </a:t>
            </a:r>
          </a:p>
          <a:p>
            <a:pPr lvl="1"/>
            <a:r>
              <a:rPr lang="fr-FR" dirty="0" smtClean="0"/>
              <a:t>Toutes les configurations avec une valeur par défaut sur-chargeable</a:t>
            </a:r>
          </a:p>
          <a:p>
            <a:pPr lvl="2"/>
            <a:r>
              <a:rPr lang="fr-FR" dirty="0" smtClean="0"/>
              <a:t>Coût </a:t>
            </a:r>
            <a:r>
              <a:rPr lang="fr-FR" dirty="0" err="1" smtClean="0"/>
              <a:t>Devops</a:t>
            </a:r>
            <a:r>
              <a:rPr lang="fr-FR" dirty="0" smtClean="0"/>
              <a:t> important</a:t>
            </a:r>
          </a:p>
          <a:p>
            <a:pPr lvl="2"/>
            <a:r>
              <a:rPr lang="fr-FR" dirty="0" smtClean="0"/>
              <a:t>Maintenance compliqué</a:t>
            </a:r>
          </a:p>
          <a:p>
            <a:pPr lvl="1"/>
            <a:r>
              <a:rPr lang="fr-FR" dirty="0" smtClean="0"/>
              <a:t>Des hashtags plutôt que des tags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Fonctionnalités MVP</a:t>
            </a:r>
          </a:p>
        </p:txBody>
      </p:sp>
    </p:spTree>
    <p:extLst>
      <p:ext uri="{BB962C8B-B14F-4D97-AF65-F5344CB8AC3E}">
        <p14:creationId xmlns:p14="http://schemas.microsoft.com/office/powerpoint/2010/main" val="5828259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Conclusion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94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2"/>
          </p:nvPr>
        </p:nvSpPr>
        <p:spPr>
          <a:xfrm>
            <a:off x="468315" y="1276350"/>
            <a:ext cx="8207375" cy="935360"/>
          </a:xfrm>
        </p:spPr>
        <p:txBody>
          <a:bodyPr/>
          <a:lstStyle/>
          <a:p>
            <a:r>
              <a:rPr lang="fr-FR" dirty="0"/>
              <a:t>Qu’est-ce qu’un MVP ?</a:t>
            </a:r>
          </a:p>
          <a:p>
            <a:pPr lvl="1"/>
            <a:r>
              <a:rPr lang="fr-FR" dirty="0" smtClean="0"/>
              <a:t>Un produit répondant à une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phase de maturité </a:t>
            </a:r>
            <a:r>
              <a:rPr lang="fr-FR" dirty="0" smtClean="0"/>
              <a:t>particulière et permettant de récolter des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retours clients </a:t>
            </a:r>
            <a:r>
              <a:rPr lang="fr-FR" dirty="0" smtClean="0"/>
              <a:t>et valider un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business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model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8315" y="2231165"/>
            <a:ext cx="8207375" cy="7006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projet </a:t>
            </a:r>
            <a:r>
              <a:rPr lang="fr-FR" dirty="0" err="1" smtClean="0"/>
              <a:t>NextGen</a:t>
            </a:r>
            <a:endParaRPr lang="fr-FR" dirty="0" smtClean="0"/>
          </a:p>
          <a:p>
            <a:pPr lvl="1"/>
            <a:r>
              <a:rPr lang="fr-FR" dirty="0" smtClean="0"/>
              <a:t>N’a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 échappé </a:t>
            </a:r>
            <a:r>
              <a:rPr lang="fr-FR" dirty="0" smtClean="0"/>
              <a:t>à la règle malgré une volonté initiale d’aller très vite</a:t>
            </a:r>
            <a:endParaRPr lang="fr-FR" dirty="0"/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68312" y="3003923"/>
            <a:ext cx="8207375" cy="9361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La règle de 3</a:t>
            </a:r>
          </a:p>
          <a:p>
            <a:pPr lvl="1"/>
            <a:r>
              <a:rPr lang="fr-FR" dirty="0" smtClean="0"/>
              <a:t>Il faut un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temps de maturation </a:t>
            </a:r>
            <a:r>
              <a:rPr lang="fr-FR" dirty="0" smtClean="0"/>
              <a:t>pour les fonctionnalités, la technologie et les équipes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452627" y="3972097"/>
            <a:ext cx="8207375" cy="9361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Fonctionnalités MVP</a:t>
            </a:r>
          </a:p>
          <a:p>
            <a:pPr lvl="1"/>
            <a:r>
              <a:rPr lang="fr-FR" dirty="0" smtClean="0"/>
              <a:t>Difficile à jauger, seuls les 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tests/retours utilisateurs </a:t>
            </a:r>
            <a:r>
              <a:rPr lang="fr-FR" dirty="0" smtClean="0"/>
              <a:t>donneront une réponse pertinente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77485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83708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dirty="0" smtClean="0"/>
              <a:t>Qu’est-ce qu’un MVP ?</a:t>
            </a:r>
          </a:p>
          <a:p>
            <a:endParaRPr lang="fr-FR" dirty="0" smtClean="0"/>
          </a:p>
          <a:p>
            <a:r>
              <a:rPr lang="fr-FR" dirty="0" smtClean="0"/>
              <a:t>Le projet </a:t>
            </a:r>
            <a:r>
              <a:rPr lang="fr-FR" dirty="0" err="1" smtClean="0"/>
              <a:t>NextGen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/>
              <a:t>La règle de </a:t>
            </a:r>
            <a:r>
              <a:rPr lang="fr-FR" dirty="0" smtClean="0"/>
              <a:t>3®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Fonctionnalités MVP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412027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Qu’est ce qu’un MVP ?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2572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12"/>
          </p:nvPr>
        </p:nvSpPr>
        <p:spPr>
          <a:xfrm>
            <a:off x="468315" y="1276351"/>
            <a:ext cx="8207375" cy="863352"/>
          </a:xfrm>
        </p:spPr>
        <p:txBody>
          <a:bodyPr/>
          <a:lstStyle/>
          <a:p>
            <a:r>
              <a:rPr lang="fr-FR" sz="1800" i="1" dirty="0" smtClean="0"/>
              <a:t>« Le </a:t>
            </a:r>
            <a:r>
              <a:rPr lang="fr-FR" sz="1800" i="1" dirty="0"/>
              <a:t>produit minimum viable </a:t>
            </a:r>
            <a:r>
              <a:rPr lang="fr-FR" sz="1800" i="1" dirty="0" smtClean="0"/>
              <a:t>est </a:t>
            </a:r>
            <a:r>
              <a:rPr lang="fr-FR" sz="1800" i="1" dirty="0"/>
              <a:t>une stratégie de développement de produit, utilisée pour de </a:t>
            </a:r>
            <a:r>
              <a:rPr lang="fr-FR" sz="1800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rapides et quantitatifs tests de mise sur le marché</a:t>
            </a:r>
            <a:r>
              <a:rPr lang="fr-FR" sz="1800" i="1" dirty="0"/>
              <a:t> d'un produit ou d'une </a:t>
            </a:r>
            <a:r>
              <a:rPr lang="fr-FR" sz="1800" i="1" dirty="0" smtClean="0"/>
              <a:t>fonctionnalité </a:t>
            </a:r>
            <a:r>
              <a:rPr lang="fr-FR" sz="1800" i="1" dirty="0" smtClean="0"/>
              <a:t>»</a:t>
            </a:r>
            <a:endParaRPr lang="fr-FR" sz="18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Qu’est-ce </a:t>
            </a:r>
            <a:r>
              <a:rPr lang="fr-FR" dirty="0"/>
              <a:t>qu’un MVP ?</a:t>
            </a:r>
          </a:p>
          <a:p>
            <a:endParaRPr lang="fr-FR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468315" y="2217580"/>
            <a:ext cx="8207375" cy="6422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i="1" dirty="0" smtClean="0"/>
              <a:t>« Un Minimum Viable Product est la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plus petite chose </a:t>
            </a:r>
            <a:r>
              <a:rPr lang="fr-FR" sz="1800" i="1" dirty="0" smtClean="0"/>
              <a:t>que vous pouvez construire, qui délivre de la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valeur client</a:t>
            </a:r>
            <a:r>
              <a:rPr lang="fr-FR" sz="1800" i="1" dirty="0" smtClean="0"/>
              <a:t> »</a:t>
            </a:r>
            <a:endParaRPr lang="fr-FR" sz="1800" i="1" dirty="0"/>
          </a:p>
        </p:txBody>
      </p:sp>
      <p:sp>
        <p:nvSpPr>
          <p:cNvPr id="6" name="Espace réservé du contenu 3"/>
          <p:cNvSpPr txBox="1">
            <a:spLocks/>
          </p:cNvSpPr>
          <p:nvPr/>
        </p:nvSpPr>
        <p:spPr>
          <a:xfrm>
            <a:off x="468312" y="2865652"/>
            <a:ext cx="8207375" cy="6422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i="1" dirty="0" smtClean="0"/>
              <a:t>« Ce n’est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 un POC </a:t>
            </a:r>
            <a:r>
              <a:rPr lang="fr-FR" sz="1800" i="1" dirty="0" smtClean="0"/>
              <a:t>qui part en </a:t>
            </a:r>
            <a:r>
              <a:rPr lang="fr-FR" sz="1800" i="1" dirty="0" err="1" smtClean="0"/>
              <a:t>Prod</a:t>
            </a:r>
            <a:r>
              <a:rPr lang="fr-FR" sz="1800" i="1" dirty="0" smtClean="0"/>
              <a:t> ! C’est un développement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 plus simple possible</a:t>
            </a:r>
            <a:r>
              <a:rPr lang="fr-FR" sz="1800" i="1" dirty="0" smtClean="0"/>
              <a:t> qui part en </a:t>
            </a:r>
            <a:r>
              <a:rPr lang="fr-FR" sz="1800" i="1" dirty="0" err="1" smtClean="0"/>
              <a:t>Prod</a:t>
            </a:r>
            <a:r>
              <a:rPr lang="fr-FR" sz="1800" i="1" dirty="0" smtClean="0"/>
              <a:t> pour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vérifier la valeur </a:t>
            </a:r>
            <a:r>
              <a:rPr lang="fr-FR" sz="1800" i="1" dirty="0" smtClean="0"/>
              <a:t>de l’idée. »</a:t>
            </a:r>
            <a:endParaRPr lang="fr-FR" sz="1800" i="1" dirty="0"/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>
          <a:xfrm>
            <a:off x="467544" y="3595366"/>
            <a:ext cx="8207375" cy="10646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i="1" dirty="0" smtClean="0"/>
              <a:t>Le réflexe de la plupart des entrepreneurs, lorsqu’on discute de la mise en place du MVP, est de vouloir garder un maximum de fonctionnalités, tout en les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dégradant</a:t>
            </a:r>
            <a:r>
              <a:rPr lang="fr-FR" sz="1800" i="1" dirty="0" smtClean="0"/>
              <a:t>. Le MVP est tout le contraire: un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minimum de fonctionnalités</a:t>
            </a:r>
            <a:r>
              <a:rPr lang="fr-FR" sz="1800" i="1" dirty="0" smtClean="0"/>
              <a:t>, mais chaque fonctionnalité doit pouvoir </a:t>
            </a:r>
            <a:r>
              <a:rPr lang="fr-FR" sz="1800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remplir parfaitement son rôle</a:t>
            </a:r>
            <a:r>
              <a:rPr lang="fr-FR" sz="1800" i="1" dirty="0" smtClean="0"/>
              <a:t> ou sa fonction!</a:t>
            </a:r>
            <a:endParaRPr lang="fr-FR" sz="1800" i="1" dirty="0"/>
          </a:p>
        </p:txBody>
      </p:sp>
    </p:spTree>
    <p:extLst>
      <p:ext uri="{BB962C8B-B14F-4D97-AF65-F5344CB8AC3E}">
        <p14:creationId xmlns:p14="http://schemas.microsoft.com/office/powerpoint/2010/main" val="4434981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Qu’est-ce qu’un MVP ?</a:t>
            </a:r>
            <a:endParaRPr lang="fr-FR" dirty="0"/>
          </a:p>
        </p:txBody>
      </p:sp>
      <p:pic>
        <p:nvPicPr>
          <p:cNvPr id="1026" name="Picture 2" descr="RÃ©sultat de recherche d'images pour &quot;mvp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60"/>
          <a:stretch/>
        </p:blipFill>
        <p:spPr bwMode="auto">
          <a:xfrm>
            <a:off x="2435795" y="1563638"/>
            <a:ext cx="427240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043608" y="14916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55689" y="1122298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1"/>
                </a:solidFill>
              </a:rPr>
              <a:t>« </a:t>
            </a:r>
            <a:r>
              <a:rPr lang="fr-FR" i="1" dirty="0" smtClean="0">
                <a:solidFill>
                  <a:schemeClr val="bg1"/>
                </a:solidFill>
              </a:rPr>
              <a:t>J’ai </a:t>
            </a:r>
            <a:r>
              <a:rPr lang="fr-FR" i="1" dirty="0">
                <a:solidFill>
                  <a:schemeClr val="bg1"/>
                </a:solidFill>
              </a:rPr>
              <a:t>besoin de pouvoir me rendre plus vite d’un point A à un point B »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228339" y="4197259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bg1"/>
                </a:solidFill>
              </a:rPr>
              <a:t>« L’approche itérative est vraiment une manière de livrer moins, ou de trouver la façon la plus simple et la moins couteuse de répondre au besoin du client »</a:t>
            </a:r>
          </a:p>
        </p:txBody>
      </p:sp>
    </p:spTree>
    <p:extLst>
      <p:ext uri="{BB962C8B-B14F-4D97-AF65-F5344CB8AC3E}">
        <p14:creationId xmlns:p14="http://schemas.microsoft.com/office/powerpoint/2010/main" val="19868545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4067944" y="2715766"/>
            <a:ext cx="2447501" cy="1791071"/>
          </a:xfrm>
        </p:spPr>
        <p:txBody>
          <a:bodyPr/>
          <a:lstStyle/>
          <a:p>
            <a:r>
              <a:rPr lang="fr-FR" dirty="0"/>
              <a:t>Du MVP au </a:t>
            </a:r>
            <a:r>
              <a:rPr lang="fr-FR" dirty="0" err="1"/>
              <a:t>MV</a:t>
            </a:r>
            <a:r>
              <a:rPr lang="fr-FR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x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fr-FR" dirty="0"/>
              <a:t>…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</a:t>
            </a:r>
            <a:r>
              <a:rPr lang="fr-FR" dirty="0" smtClean="0"/>
              <a:t>roduct</a:t>
            </a:r>
            <a:endParaRPr lang="fr-FR" dirty="0"/>
          </a:p>
          <a:p>
            <a:pPr lvl="1"/>
            <a:r>
              <a:rPr lang="fr-FR" dirty="0" smtClean="0"/>
              <a:t>…</a:t>
            </a:r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</a:t>
            </a:r>
            <a:r>
              <a:rPr lang="fr-FR" dirty="0"/>
              <a:t>rchitecture</a:t>
            </a:r>
          </a:p>
          <a:p>
            <a:pPr lvl="1"/>
            <a:r>
              <a:rPr lang="fr-FR" dirty="0" smtClean="0"/>
              <a:t>…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</a:t>
            </a:r>
            <a:r>
              <a:rPr lang="fr-FR" dirty="0" smtClean="0"/>
              <a:t>eam</a:t>
            </a:r>
          </a:p>
          <a:p>
            <a:pPr lvl="1"/>
            <a:r>
              <a:rPr lang="fr-FR" dirty="0"/>
              <a:t>…</a:t>
            </a:r>
            <a:r>
              <a:rPr lang="fr-F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</a:t>
            </a:r>
            <a:r>
              <a:rPr lang="fr-FR" dirty="0" err="1" smtClean="0"/>
              <a:t>xperience</a:t>
            </a:r>
            <a:endParaRPr lang="fr-FR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Qu’est-ce qu’un MVP 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899592" y="2715766"/>
            <a:ext cx="2447501" cy="19434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Du MVP au </a:t>
            </a:r>
            <a:r>
              <a:rPr lang="fr-FR" dirty="0" err="1" smtClean="0"/>
              <a:t>M</a:t>
            </a:r>
            <a:r>
              <a:rPr lang="fr-F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x</a:t>
            </a:r>
            <a:r>
              <a:rPr lang="fr-FR" dirty="0" err="1" smtClean="0"/>
              <a:t>P</a:t>
            </a:r>
            <a:endParaRPr lang="fr-FR" dirty="0" smtClean="0"/>
          </a:p>
          <a:p>
            <a:pPr lvl="1"/>
            <a:r>
              <a:rPr lang="fr-FR" dirty="0" smtClean="0"/>
              <a:t>…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</a:t>
            </a:r>
            <a:r>
              <a:rPr lang="fr-FR" dirty="0" smtClean="0"/>
              <a:t>estable</a:t>
            </a:r>
          </a:p>
          <a:p>
            <a:pPr lvl="1"/>
            <a:r>
              <a:rPr lang="fr-FR" dirty="0" smtClean="0"/>
              <a:t>…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U</a:t>
            </a:r>
            <a:r>
              <a:rPr lang="fr-FR" dirty="0" smtClean="0"/>
              <a:t>tilisable</a:t>
            </a:r>
          </a:p>
          <a:p>
            <a:pPr lvl="1"/>
            <a:r>
              <a:rPr lang="fr-FR" dirty="0" smtClean="0"/>
              <a:t>…</a:t>
            </a:r>
            <a:r>
              <a:rPr lang="fr-F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</a:t>
            </a:r>
            <a:r>
              <a:rPr lang="fr-FR" dirty="0" smtClean="0"/>
              <a:t>dorable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99592" y="1509147"/>
            <a:ext cx="5976664" cy="774571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fr-FR" dirty="0"/>
              <a:t>Plusieurs niveaux de maturité </a:t>
            </a:r>
          </a:p>
          <a:p>
            <a:r>
              <a:rPr lang="fr-FR" dirty="0"/>
              <a:t>Plusieurs domaines concernés</a:t>
            </a:r>
          </a:p>
        </p:txBody>
      </p:sp>
    </p:spTree>
    <p:extLst>
      <p:ext uri="{BB962C8B-B14F-4D97-AF65-F5344CB8AC3E}">
        <p14:creationId xmlns:p14="http://schemas.microsoft.com/office/powerpoint/2010/main" val="2884452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2"/>
          </p:nvPr>
        </p:nvSpPr>
        <p:spPr>
          <a:xfrm>
            <a:off x="1187624" y="1307804"/>
            <a:ext cx="7272042" cy="719336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 smtClean="0"/>
              <a:t>Une liste de fichiers, en dur, avec la possibilité de streamer la musique sur internet, diffusé aux amis des développeurs.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Qu’est-ce qu’un MVP ?</a:t>
            </a:r>
          </a:p>
        </p:txBody>
      </p:sp>
      <p:pic>
        <p:nvPicPr>
          <p:cNvPr id="5122" name="Picture 2" descr="RÃ©sultat de recherche d'images pour &quot;spotify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91" y="1339878"/>
            <a:ext cx="515145" cy="51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Ã©sultat de recherche d'images pour &quot;dropbox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247525"/>
            <a:ext cx="523509" cy="52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Ã©sultat de recherche d'images pour &quot;twitter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171504"/>
            <a:ext cx="543597" cy="54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RÃ©sultat de recherche d'images pour &quot;netflix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1252"/>
            <a:ext cx="532710" cy="53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contenu 1"/>
          <p:cNvSpPr txBox="1">
            <a:spLocks/>
          </p:cNvSpPr>
          <p:nvPr/>
        </p:nvSpPr>
        <p:spPr>
          <a:xfrm>
            <a:off x="2339752" y="4876006"/>
            <a:ext cx="7344050" cy="33836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MS Gothic" panose="020B0609070205080204" pitchFamily="49" charset="-128"/>
              <a:buNone/>
            </a:pPr>
            <a:endParaRPr lang="fr-FR" dirty="0"/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1187624" y="2171156"/>
            <a:ext cx="7272042" cy="7193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smtClean="0"/>
              <a:t>Une </a:t>
            </a:r>
            <a:r>
              <a:rPr lang="fr-FR" sz="1800" dirty="0"/>
              <a:t>vidéo montrant les capacités du produit, mais déjà assez mature (client de synchro, interface web avec partage) </a:t>
            </a:r>
          </a:p>
          <a:p>
            <a:pPr marL="0" indent="0">
              <a:buNone/>
            </a:pPr>
            <a:endParaRPr lang="fr-FR" sz="1800" dirty="0"/>
          </a:p>
        </p:txBody>
      </p:sp>
      <p:sp>
        <p:nvSpPr>
          <p:cNvPr id="10" name="Espace réservé du contenu 1"/>
          <p:cNvSpPr txBox="1">
            <a:spLocks/>
          </p:cNvSpPr>
          <p:nvPr/>
        </p:nvSpPr>
        <p:spPr>
          <a:xfrm>
            <a:off x="1422512" y="3065000"/>
            <a:ext cx="7272042" cy="7193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800" dirty="0"/>
          </a:p>
        </p:txBody>
      </p:sp>
      <p:sp>
        <p:nvSpPr>
          <p:cNvPr id="11" name="Espace réservé du contenu 1"/>
          <p:cNvSpPr txBox="1">
            <a:spLocks/>
          </p:cNvSpPr>
          <p:nvPr/>
        </p:nvSpPr>
        <p:spPr>
          <a:xfrm>
            <a:off x="1206488" y="2981388"/>
            <a:ext cx="5957800" cy="7193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/>
              <a:t>Les utilisateurs envoyaient un sms qui était affiché sur Twitter et les “</a:t>
            </a:r>
            <a:r>
              <a:rPr lang="fr-FR" sz="1800" dirty="0" err="1"/>
              <a:t>followers</a:t>
            </a:r>
            <a:r>
              <a:rPr lang="fr-FR" sz="1800" dirty="0"/>
              <a:t>” pouvaient voir et répondre par sms. D’où la limite de caractères.</a:t>
            </a:r>
          </a:p>
        </p:txBody>
      </p:sp>
      <p:sp>
        <p:nvSpPr>
          <p:cNvPr id="12" name="Espace réservé du contenu 1"/>
          <p:cNvSpPr txBox="1">
            <a:spLocks/>
          </p:cNvSpPr>
          <p:nvPr/>
        </p:nvSpPr>
        <p:spPr>
          <a:xfrm>
            <a:off x="1187624" y="3935636"/>
            <a:ext cx="6336704" cy="7193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MS Gothic" panose="020B0609070205080204" pitchFamily="49" charset="-128"/>
              <a:buChar char="◉"/>
              <a:defRPr sz="2000" kern="1200">
                <a:solidFill>
                  <a:schemeClr val="bg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/>
              <a:t>Alors qu’il en avait assez de payer des pénalités, le fondateur achetait des films qu’il louait à ses amis sans pénalités de retard. Un service de vidéo à la demande physique.</a:t>
            </a:r>
          </a:p>
        </p:txBody>
      </p:sp>
    </p:spTree>
    <p:extLst>
      <p:ext uri="{BB962C8B-B14F-4D97-AF65-F5344CB8AC3E}">
        <p14:creationId xmlns:p14="http://schemas.microsoft.com/office/powerpoint/2010/main" val="9127290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novativDays2018 - Fond No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98B560CF-D823-4EEF-9AD5-3F4108AD9EF9}" vid="{9AD7CA84-587D-4FE2-AA56-80ABE3BBFAB4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98B560CF-D823-4EEF-9AD5-3F4108AD9EF9}" vid="{A9D67E39-A97E-4A49-AB53-951A3F65440B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- InnovativDays2018</Template>
  <TotalTime>2335</TotalTime>
  <Words>956</Words>
  <Application>Microsoft Office PowerPoint</Application>
  <PresentationFormat>Affichage à l'écran (16:9)</PresentationFormat>
  <Paragraphs>261</Paragraphs>
  <Slides>34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34</vt:i4>
      </vt:variant>
    </vt:vector>
  </HeadingPairs>
  <TitlesOfParts>
    <vt:vector size="44" baseType="lpstr">
      <vt:lpstr>MS Gothic</vt:lpstr>
      <vt:lpstr>MS PGothic</vt:lpstr>
      <vt:lpstr>Arial</vt:lpstr>
      <vt:lpstr>Calibri</vt:lpstr>
      <vt:lpstr>Segoe UI</vt:lpstr>
      <vt:lpstr>Segoe UI Light</vt:lpstr>
      <vt:lpstr>Segoe UI Semibold</vt:lpstr>
      <vt:lpstr>Segoe UI Semilight</vt:lpstr>
      <vt:lpstr>InnovativDays2018 - Fond Noir</vt:lpstr>
      <vt:lpstr>BLANK</vt:lpstr>
      <vt:lpstr>Retour d'expérience sur les choix faits/à faire pour réaliser un MVP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VDOC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Alexandre GUILLEMET</dc:creator>
  <cp:lastModifiedBy>Alexandre GUILLEMET</cp:lastModifiedBy>
  <cp:revision>181</cp:revision>
  <dcterms:created xsi:type="dcterms:W3CDTF">2018-11-23T09:46:46Z</dcterms:created>
  <dcterms:modified xsi:type="dcterms:W3CDTF">2018-11-27T12:11:20Z</dcterms:modified>
</cp:coreProperties>
</file>