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39" name="Image 33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40" name="Image 339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9" name="Image 3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Image 7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7" name="Image 76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3" name="Image 112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14" name="Image 11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0" name="Image 149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51" name="Image 150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8" name="Image 18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89" name="Image 18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6" name="Image 22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227" name="Image 226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63" name="Image 262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264" name="Image 26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1" name="Image 300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02" name="Image 301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/>
          <p:cNvPicPr/>
          <p:nvPr/>
        </p:nvPicPr>
        <p:blipFill>
          <a:blip r:embed="rId14"/>
          <a:stretch/>
        </p:blipFill>
        <p:spPr>
          <a:xfrm>
            <a:off x="2160" y="-1080"/>
            <a:ext cx="9141480" cy="5143320"/>
          </a:xfrm>
          <a:prstGeom prst="rect">
            <a:avLst/>
          </a:prstGeom>
          <a:ln>
            <a:noFill/>
          </a:ln>
        </p:spPr>
      </p:pic>
      <p:pic>
        <p:nvPicPr>
          <p:cNvPr id="7" name="Image 3"/>
          <p:cNvPicPr/>
          <p:nvPr/>
        </p:nvPicPr>
        <p:blipFill>
          <a:blip r:embed="rId15"/>
          <a:stretch/>
        </p:blipFill>
        <p:spPr>
          <a:xfrm>
            <a:off x="150120" y="167400"/>
            <a:ext cx="1469160" cy="558000"/>
          </a:xfrm>
          <a:prstGeom prst="rect">
            <a:avLst/>
          </a:prstGeom>
          <a:ln>
            <a:noFill/>
          </a:ln>
        </p:spPr>
      </p:pic>
      <p:pic>
        <p:nvPicPr>
          <p:cNvPr id="2" name="Image 5"/>
          <p:cNvPicPr/>
          <p:nvPr/>
        </p:nvPicPr>
        <p:blipFill>
          <a:blip r:embed="rId16"/>
          <a:stretch/>
        </p:blipFill>
        <p:spPr>
          <a:xfrm>
            <a:off x="1080" y="0"/>
            <a:ext cx="9141480" cy="514332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27640" y="3557520"/>
            <a:ext cx="7560360" cy="9583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bold"/>
              </a:rPr>
              <a:t>Titre de la conférence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" name="Image 4"/>
          <p:cNvPicPr/>
          <p:nvPr/>
        </p:nvPicPr>
        <p:blipFill>
          <a:blip r:embed="rId17"/>
          <a:stretch/>
        </p:blipFill>
        <p:spPr>
          <a:xfrm>
            <a:off x="407880" y="423720"/>
            <a:ext cx="5305680" cy="2016000"/>
          </a:xfrm>
          <a:prstGeom prst="rect">
            <a:avLst/>
          </a:prstGeom>
          <a:ln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2"/>
          <p:cNvPicPr/>
          <p:nvPr/>
        </p:nvPicPr>
        <p:blipFill>
          <a:blip r:embed="rId14"/>
          <a:stretch/>
        </p:blipFill>
        <p:spPr>
          <a:xfrm>
            <a:off x="1080" y="0"/>
            <a:ext cx="9141480" cy="5143320"/>
          </a:xfrm>
          <a:prstGeom prst="rect">
            <a:avLst/>
          </a:prstGeom>
          <a:ln>
            <a:noFill/>
          </a:ln>
        </p:spPr>
      </p:pic>
      <p:pic>
        <p:nvPicPr>
          <p:cNvPr id="41" name="Image 3"/>
          <p:cNvPicPr/>
          <p:nvPr/>
        </p:nvPicPr>
        <p:blipFill>
          <a:blip r:embed="rId15"/>
          <a:stretch/>
        </p:blipFill>
        <p:spPr>
          <a:xfrm>
            <a:off x="1080" y="0"/>
            <a:ext cx="9141480" cy="51433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27640" y="3557520"/>
            <a:ext cx="7560360" cy="9583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bold"/>
              </a:rPr>
              <a:t>Titre de la conférence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2"/>
          <p:cNvPicPr/>
          <p:nvPr/>
        </p:nvPicPr>
        <p:blipFill>
          <a:blip r:embed="rId14"/>
          <a:stretch/>
        </p:blipFill>
        <p:spPr>
          <a:xfrm>
            <a:off x="1080" y="0"/>
            <a:ext cx="9141480" cy="514332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468360" y="1276200"/>
            <a:ext cx="8206920" cy="33832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Texte libre et/ou un schéma/illustration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 2"/>
          <p:cNvPicPr/>
          <p:nvPr/>
        </p:nvPicPr>
        <p:blipFill>
          <a:blip r:embed="rId14"/>
          <a:stretch/>
        </p:blipFill>
        <p:spPr>
          <a:xfrm>
            <a:off x="1080" y="0"/>
            <a:ext cx="9141480" cy="5143320"/>
          </a:xfrm>
          <a:prstGeom prst="rect">
            <a:avLst/>
          </a:prstGeom>
          <a:ln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Cliquez pour éditer le format du texte-titre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 2"/>
          <p:cNvPicPr/>
          <p:nvPr/>
        </p:nvPicPr>
        <p:blipFill>
          <a:blip r:embed="rId14"/>
          <a:stretch/>
        </p:blipFill>
        <p:spPr>
          <a:xfrm>
            <a:off x="1080" y="0"/>
            <a:ext cx="9141480" cy="5143320"/>
          </a:xfrm>
          <a:prstGeom prst="rect">
            <a:avLst/>
          </a:prstGeom>
          <a:ln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468360" y="1276200"/>
            <a:ext cx="3815280" cy="33832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/>
              </a:rPr>
              <a:t>Ma liste en 2 colonnes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788000" y="1276200"/>
            <a:ext cx="3815280" cy="33832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MS PGothic"/>
              <a:buChar char="◉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/>
              </a:rPr>
              <a:t>Ma liste en 2 colonnes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 2"/>
          <p:cNvPicPr/>
          <p:nvPr/>
        </p:nvPicPr>
        <p:blipFill>
          <a:blip r:embed="rId14"/>
          <a:stretch/>
        </p:blipFill>
        <p:spPr>
          <a:xfrm>
            <a:off x="1080" y="0"/>
            <a:ext cx="9141480" cy="5143320"/>
          </a:xfrm>
          <a:prstGeom prst="rect">
            <a:avLst/>
          </a:prstGeom>
          <a:ln>
            <a:noFill/>
          </a:ln>
        </p:spPr>
      </p:pic>
      <p:pic>
        <p:nvPicPr>
          <p:cNvPr id="191" name="Image 1"/>
          <p:cNvPicPr/>
          <p:nvPr/>
        </p:nvPicPr>
        <p:blipFill>
          <a:blip r:embed="rId15"/>
          <a:stretch/>
        </p:blipFill>
        <p:spPr>
          <a:xfrm>
            <a:off x="1080" y="0"/>
            <a:ext cx="9141480" cy="5143320"/>
          </a:xfrm>
          <a:prstGeom prst="rect">
            <a:avLst/>
          </a:prstGeom>
          <a:ln>
            <a:noFill/>
          </a:ln>
        </p:spPr>
      </p:pic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Cliquez pour éditer le format du texte-titre</a:t>
            </a: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 2"/>
          <p:cNvPicPr/>
          <p:nvPr/>
        </p:nvPicPr>
        <p:blipFill>
          <a:blip r:embed="rId14"/>
          <a:stretch/>
        </p:blipFill>
        <p:spPr>
          <a:xfrm>
            <a:off x="1080" y="0"/>
            <a:ext cx="9141480" cy="5143320"/>
          </a:xfrm>
          <a:prstGeom prst="rect">
            <a:avLst/>
          </a:prstGeom>
          <a:ln>
            <a:noFill/>
          </a:ln>
        </p:spPr>
      </p:pic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468360" y="1276200"/>
            <a:ext cx="8206920" cy="33832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/>
              </a:rPr>
              <a:t>Liste à puce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864000" lvl="1" indent="-324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Semilight"/>
              </a:rPr>
              <a:t>Deuxième niveau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296000" lvl="2" indent="-288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Semilight"/>
              </a:rPr>
              <a:t>Troisième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728000" lvl="3" indent="-216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Semilight"/>
              </a:rPr>
              <a:t>Quatrième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160000" lvl="4" indent="-216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egoe UI Semilight"/>
              </a:rPr>
              <a:t>Cinquième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 2"/>
          <p:cNvPicPr/>
          <p:nvPr/>
        </p:nvPicPr>
        <p:blipFill>
          <a:blip r:embed="rId14"/>
          <a:stretch/>
        </p:blipFill>
        <p:spPr>
          <a:xfrm>
            <a:off x="1080" y="0"/>
            <a:ext cx="9141480" cy="5143320"/>
          </a:xfrm>
          <a:prstGeom prst="rect">
            <a:avLst/>
          </a:prstGeom>
          <a:ln>
            <a:noFill/>
          </a:ln>
        </p:spPr>
      </p:pic>
      <p:pic>
        <p:nvPicPr>
          <p:cNvPr id="266" name="Image 1"/>
          <p:cNvPicPr/>
          <p:nvPr/>
        </p:nvPicPr>
        <p:blipFill>
          <a:blip r:embed="rId15"/>
          <a:stretch/>
        </p:blipFill>
        <p:spPr>
          <a:xfrm>
            <a:off x="1080" y="0"/>
            <a:ext cx="9141480" cy="5143320"/>
          </a:xfrm>
          <a:prstGeom prst="rect">
            <a:avLst/>
          </a:prstGeom>
          <a:ln>
            <a:noFill/>
          </a:ln>
        </p:spPr>
      </p:pic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Cliquez pour éditer le format du texte-titre</a:t>
            </a: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Image 7"/>
          <p:cNvPicPr/>
          <p:nvPr/>
        </p:nvPicPr>
        <p:blipFill>
          <a:blip r:embed="rId14"/>
          <a:stretch/>
        </p:blipFill>
        <p:spPr>
          <a:xfrm>
            <a:off x="2160" y="-1080"/>
            <a:ext cx="9141480" cy="5143320"/>
          </a:xfrm>
          <a:prstGeom prst="rect">
            <a:avLst/>
          </a:prstGeom>
          <a:ln>
            <a:noFill/>
          </a:ln>
        </p:spPr>
      </p:pic>
      <p:pic>
        <p:nvPicPr>
          <p:cNvPr id="304" name="Image 3"/>
          <p:cNvPicPr/>
          <p:nvPr/>
        </p:nvPicPr>
        <p:blipFill>
          <a:blip r:embed="rId15"/>
          <a:stretch/>
        </p:blipFill>
        <p:spPr>
          <a:xfrm>
            <a:off x="150120" y="167400"/>
            <a:ext cx="1469160" cy="558000"/>
          </a:xfrm>
          <a:prstGeom prst="rect">
            <a:avLst/>
          </a:prstGeom>
          <a:ln>
            <a:noFill/>
          </a:ln>
        </p:spPr>
      </p:pic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rd-jenkins.prod.visiativsoftware.com/" TargetMode="Externa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827640" y="3557520"/>
            <a:ext cx="7560360" cy="95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bold"/>
              </a:rPr>
              <a:t>Intégration continue avec Jenkins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827640" y="4587840"/>
            <a:ext cx="7560360" cy="57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Alexandre LAURENT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Image 362"/>
          <p:cNvPicPr/>
          <p:nvPr/>
        </p:nvPicPr>
        <p:blipFill>
          <a:blip r:embed="rId2"/>
          <a:stretch/>
        </p:blipFill>
        <p:spPr>
          <a:xfrm>
            <a:off x="1656000" y="720000"/>
            <a:ext cx="5589720" cy="399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Jenkins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Serveur Web, permettant d’exécuter des tâches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Gestions des utilisateurs (LDAP, Active Directory…)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Protégé contre CSRF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Installation (sécurité)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6" name="Image 365"/>
          <p:cNvPicPr/>
          <p:nvPr/>
        </p:nvPicPr>
        <p:blipFill>
          <a:blip r:embed="rId2"/>
          <a:stretch/>
        </p:blipFill>
        <p:spPr>
          <a:xfrm>
            <a:off x="3744000" y="2939040"/>
            <a:ext cx="2992680" cy="1236960"/>
          </a:xfrm>
          <a:prstGeom prst="rect">
            <a:avLst/>
          </a:prstGeom>
          <a:ln>
            <a:noFill/>
          </a:ln>
        </p:spPr>
      </p:pic>
      <p:pic>
        <p:nvPicPr>
          <p:cNvPr id="367" name="Image 366"/>
          <p:cNvPicPr/>
          <p:nvPr/>
        </p:nvPicPr>
        <p:blipFill>
          <a:blip r:embed="rId2"/>
          <a:stretch/>
        </p:blipFill>
        <p:spPr>
          <a:xfrm>
            <a:off x="3744000" y="2939040"/>
            <a:ext cx="4908960" cy="202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Jenkins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hautement modulable (&gt; 1000)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Des modules pour tous les besoins (envoi email, Git…)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Pipeline disponible à travers un module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Installation (modules)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Image 369"/>
          <p:cNvPicPr/>
          <p:nvPr/>
        </p:nvPicPr>
        <p:blipFill>
          <a:blip r:embed="rId2"/>
          <a:stretch/>
        </p:blipFill>
        <p:spPr>
          <a:xfrm>
            <a:off x="1008000" y="910440"/>
            <a:ext cx="7344000" cy="405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Jenkins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Serveur maître avec deux exécuteurs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Esclave sous la forme d’un client léger JAVA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Installation du client comme service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Configuration (esclave)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3" name="Image 372"/>
          <p:cNvPicPr/>
          <p:nvPr/>
        </p:nvPicPr>
        <p:blipFill>
          <a:blip r:embed="rId2"/>
          <a:stretch/>
        </p:blipFill>
        <p:spPr>
          <a:xfrm>
            <a:off x="6804000" y="2778840"/>
            <a:ext cx="2088000" cy="226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Machines esclaves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Les machines peuvent avoir des étiquettes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Paramétrage des chemins vers les outils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Planning d’utilisation d’une machine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Configuration (esclave)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827640" y="987480"/>
            <a:ext cx="7560360" cy="36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Configuration des projets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468360" y="1276200"/>
            <a:ext cx="381528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MS PGothic"/>
              <a:buChar char="◉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/>
              </a:rPr>
              <a:t>Freestyle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Limité par l’interface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Pas de gestion de version</a:t>
            </a:r>
          </a:p>
        </p:txBody>
      </p:sp>
      <p:sp>
        <p:nvSpPr>
          <p:cNvPr id="378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Configuration du projet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4788000" y="1276200"/>
            <a:ext cx="381528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MS PGothic"/>
              <a:buChar char="◉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/>
              </a:rPr>
              <a:t>Pipeline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Code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Langage complet de script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Parallélisation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Déroulement d’une tâche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Récupération des sources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Pré-compilation (CMake, QMake…)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Compilation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Tests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Déploiement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Configuration du projet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2" name="Image 381"/>
          <p:cNvPicPr/>
          <p:nvPr/>
        </p:nvPicPr>
        <p:blipFill>
          <a:blip r:embed="rId2"/>
          <a:stretch/>
        </p:blipFill>
        <p:spPr>
          <a:xfrm>
            <a:off x="5578920" y="629280"/>
            <a:ext cx="3636360" cy="51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Fonctionnalités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Par défaut, Jenkins peut exécuter des commandes BASH/BATCH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Les modules apportent d’autres possibilités pour des cas spécifiques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Il est donc nécessaire de savoir comment compiler le projet en ligne de commande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Configuration du projet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Développeur Aquarelle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- logiciel de type CRM en C++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- support de Windows, iOS, Android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- une sortie de version toutes les 10 semaines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- mise en place de Jenkins en 2016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Présentation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5" name="Image 344"/>
          <p:cNvPicPr/>
          <p:nvPr/>
        </p:nvPicPr>
        <p:blipFill>
          <a:blip r:embed="rId2"/>
          <a:stretch/>
        </p:blipFill>
        <p:spPr>
          <a:xfrm>
            <a:off x="5868000" y="792360"/>
            <a:ext cx="3092760" cy="1774080"/>
          </a:xfrm>
          <a:prstGeom prst="rect">
            <a:avLst/>
          </a:prstGeom>
          <a:ln>
            <a:noFill/>
          </a:ln>
        </p:spPr>
      </p:pic>
      <p:pic>
        <p:nvPicPr>
          <p:cNvPr id="346" name="Image 345"/>
          <p:cNvPicPr/>
          <p:nvPr/>
        </p:nvPicPr>
        <p:blipFill>
          <a:blip r:embed="rId3"/>
          <a:stretch/>
        </p:blipFill>
        <p:spPr>
          <a:xfrm>
            <a:off x="5292000" y="2928960"/>
            <a:ext cx="3661200" cy="210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Projet freestyle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Projet « simple »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Les étapes du projet sont décomposées dans l’interface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Récupération des sources guidée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Compilation à travers la ligne de commande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6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Configuration du projet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 386"/>
          <p:cNvPicPr/>
          <p:nvPr/>
        </p:nvPicPr>
        <p:blipFill>
          <a:blip r:embed="rId2"/>
          <a:stretch/>
        </p:blipFill>
        <p:spPr>
          <a:xfrm>
            <a:off x="212760" y="1067760"/>
            <a:ext cx="4251240" cy="2316240"/>
          </a:xfrm>
          <a:prstGeom prst="rect">
            <a:avLst/>
          </a:prstGeom>
          <a:ln>
            <a:noFill/>
          </a:ln>
        </p:spPr>
      </p:pic>
      <p:pic>
        <p:nvPicPr>
          <p:cNvPr id="388" name="Image 387"/>
          <p:cNvPicPr/>
          <p:nvPr/>
        </p:nvPicPr>
        <p:blipFill>
          <a:blip r:embed="rId3"/>
          <a:stretch/>
        </p:blipFill>
        <p:spPr>
          <a:xfrm>
            <a:off x="792000" y="2464200"/>
            <a:ext cx="4332240" cy="2359800"/>
          </a:xfrm>
          <a:prstGeom prst="rect">
            <a:avLst/>
          </a:prstGeom>
          <a:ln>
            <a:noFill/>
          </a:ln>
        </p:spPr>
      </p:pic>
      <p:pic>
        <p:nvPicPr>
          <p:cNvPr id="389" name="Image 388"/>
          <p:cNvPicPr/>
          <p:nvPr/>
        </p:nvPicPr>
        <p:blipFill>
          <a:blip r:embed="rId4"/>
          <a:stretch/>
        </p:blipFill>
        <p:spPr>
          <a:xfrm>
            <a:off x="4509720" y="614160"/>
            <a:ext cx="2834280" cy="1041840"/>
          </a:xfrm>
          <a:prstGeom prst="rect">
            <a:avLst/>
          </a:prstGeom>
          <a:ln>
            <a:noFill/>
          </a:ln>
        </p:spPr>
      </p:pic>
      <p:pic>
        <p:nvPicPr>
          <p:cNvPr id="390" name="Image 389"/>
          <p:cNvPicPr/>
          <p:nvPr/>
        </p:nvPicPr>
        <p:blipFill>
          <a:blip r:embed="rId4"/>
          <a:stretch/>
        </p:blipFill>
        <p:spPr>
          <a:xfrm>
            <a:off x="3960000" y="288000"/>
            <a:ext cx="4988880" cy="1833840"/>
          </a:xfrm>
          <a:prstGeom prst="rect">
            <a:avLst/>
          </a:prstGeom>
          <a:ln>
            <a:noFill/>
          </a:ln>
        </p:spPr>
      </p:pic>
      <p:pic>
        <p:nvPicPr>
          <p:cNvPr id="391" name="Image 390"/>
          <p:cNvPicPr/>
          <p:nvPr/>
        </p:nvPicPr>
        <p:blipFill>
          <a:blip r:embed="rId5"/>
          <a:stretch/>
        </p:blipFill>
        <p:spPr>
          <a:xfrm>
            <a:off x="4474440" y="3040920"/>
            <a:ext cx="2834280" cy="849960"/>
          </a:xfrm>
          <a:prstGeom prst="rect">
            <a:avLst/>
          </a:prstGeom>
          <a:ln>
            <a:noFill/>
          </a:ln>
        </p:spPr>
      </p:pic>
      <p:pic>
        <p:nvPicPr>
          <p:cNvPr id="392" name="Image 391"/>
          <p:cNvPicPr/>
          <p:nvPr/>
        </p:nvPicPr>
        <p:blipFill>
          <a:blip r:embed="rId5"/>
          <a:stretch/>
        </p:blipFill>
        <p:spPr>
          <a:xfrm>
            <a:off x="4104000" y="2664000"/>
            <a:ext cx="4745520" cy="142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Projet multi-configuration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Utiliser plusieurs projets freestyle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2" indent="-3427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Répétition du code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2" indent="-3427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Interface plus lourde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Autre solution :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2" indent="-3427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Module : Multijob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Configuration (multi-configuration)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Projet multi-configuration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Projet « simple » mais avec axe de configuration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Axes : versions, plateformes cibles…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Variable pour les scripts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Liés aux étiquettes des machines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Configuration du projet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7" name="Image 396"/>
          <p:cNvPicPr/>
          <p:nvPr/>
        </p:nvPicPr>
        <p:blipFill>
          <a:blip r:embed="rId2"/>
          <a:stretch/>
        </p:blipFill>
        <p:spPr>
          <a:xfrm>
            <a:off x="6055920" y="2670480"/>
            <a:ext cx="2441160" cy="198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Projet multi-configuration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Utilisation omniprésente de code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99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Configuration du projet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0" name="Image 399"/>
          <p:cNvPicPr/>
          <p:nvPr/>
        </p:nvPicPr>
        <p:blipFill>
          <a:blip r:embed="rId2"/>
          <a:stretch/>
        </p:blipFill>
        <p:spPr>
          <a:xfrm>
            <a:off x="2952000" y="2520000"/>
            <a:ext cx="3273480" cy="120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Intégration continue dirigée par le code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Introduit un langage, basé sur Groovy :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Pipeline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3" name="Image 402"/>
          <p:cNvPicPr/>
          <p:nvPr/>
        </p:nvPicPr>
        <p:blipFill>
          <a:blip r:embed="rId2"/>
          <a:stretch/>
        </p:blipFill>
        <p:spPr>
          <a:xfrm>
            <a:off x="3456000" y="2160000"/>
            <a:ext cx="2530440" cy="271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Deux syntaxes pour le script :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5" indent="-3427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Script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5" indent="-3427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Déclarative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Générateur de snippet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05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Pipeline (script)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6" name="Image 405"/>
          <p:cNvPicPr/>
          <p:nvPr/>
        </p:nvPicPr>
        <p:blipFill>
          <a:blip r:embed="rId2"/>
          <a:stretch/>
        </p:blipFill>
        <p:spPr>
          <a:xfrm>
            <a:off x="1648440" y="2520000"/>
            <a:ext cx="1483560" cy="1594440"/>
          </a:xfrm>
          <a:prstGeom prst="rect">
            <a:avLst/>
          </a:prstGeom>
          <a:ln>
            <a:noFill/>
          </a:ln>
        </p:spPr>
      </p:pic>
      <p:pic>
        <p:nvPicPr>
          <p:cNvPr id="407" name="Image 406"/>
          <p:cNvPicPr/>
          <p:nvPr/>
        </p:nvPicPr>
        <p:blipFill>
          <a:blip r:embed="rId3"/>
          <a:stretch/>
        </p:blipFill>
        <p:spPr>
          <a:xfrm>
            <a:off x="4428360" y="2103840"/>
            <a:ext cx="1619640" cy="214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La configuration à travers un script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Peut être sauvegardé sur le SCM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Pipeline (Configuration)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0" name="Image 409"/>
          <p:cNvPicPr/>
          <p:nvPr/>
        </p:nvPicPr>
        <p:blipFill>
          <a:blip r:embed="rId2"/>
          <a:stretch/>
        </p:blipFill>
        <p:spPr>
          <a:xfrm>
            <a:off x="1561680" y="2232000"/>
            <a:ext cx="6214320" cy="274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Pipeline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2" name="Image 411"/>
          <p:cNvPicPr/>
          <p:nvPr/>
        </p:nvPicPr>
        <p:blipFill>
          <a:blip r:embed="rId2"/>
          <a:stretch/>
        </p:blipFill>
        <p:spPr>
          <a:xfrm>
            <a:off x="2160000" y="958320"/>
            <a:ext cx="5367240" cy="400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Interface graphique complète pour produire un Pipeline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Obligatoirement lié à un SCM.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4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Pipeline (Blue Ocean)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5" name="Image 414"/>
          <p:cNvPicPr/>
          <p:nvPr/>
        </p:nvPicPr>
        <p:blipFill>
          <a:blip r:embed="rId2"/>
          <a:stretch/>
        </p:blipFill>
        <p:spPr>
          <a:xfrm>
            <a:off x="2016360" y="2417400"/>
            <a:ext cx="5327640" cy="258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Introduction à Jenkins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Configuration de Jenkins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Mise en place pour Aquarelle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Conclusion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Plan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Pipeline (Blue Ocean)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7" name="Image 416"/>
          <p:cNvPicPr/>
          <p:nvPr/>
        </p:nvPicPr>
        <p:blipFill>
          <a:blip r:embed="rId2"/>
          <a:stretch/>
        </p:blipFill>
        <p:spPr>
          <a:xfrm>
            <a:off x="1058400" y="1224000"/>
            <a:ext cx="7005600" cy="349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Paramètres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Tâche paramétrable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Demandé au lancement de la tâche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Plusieurs types possibles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9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Bonus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0" name="Image 419"/>
          <p:cNvPicPr/>
          <p:nvPr/>
        </p:nvPicPr>
        <p:blipFill>
          <a:blip r:embed="rId2"/>
          <a:stretch/>
        </p:blipFill>
        <p:spPr>
          <a:xfrm>
            <a:off x="4600080" y="2807640"/>
            <a:ext cx="3715920" cy="206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Lancement d’une tâche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Interface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Par URL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http://serveur:8080/job/NomDuJob/build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Possible avec les paramètres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http://serveur:8080/job/NomDuJob/buildWithParameters?param1=param1value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2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Bonus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Email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Module pour envoyer un email à l’échec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Contient le journal de la tâche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Plusieurs politiques d’envoi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4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Bonus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5" name="Image 424"/>
          <p:cNvPicPr/>
          <p:nvPr/>
        </p:nvPicPr>
        <p:blipFill>
          <a:blip r:embed="rId2"/>
          <a:stretch/>
        </p:blipFill>
        <p:spPr>
          <a:xfrm>
            <a:off x="4135320" y="3456000"/>
            <a:ext cx="4720680" cy="1432080"/>
          </a:xfrm>
          <a:prstGeom prst="rect">
            <a:avLst/>
          </a:prstGeom>
          <a:ln>
            <a:noFill/>
          </a:ln>
        </p:spPr>
      </p:pic>
      <p:pic>
        <p:nvPicPr>
          <p:cNvPr id="426" name="Image 425"/>
          <p:cNvPicPr/>
          <p:nvPr/>
        </p:nvPicPr>
        <p:blipFill>
          <a:blip r:embed="rId2"/>
          <a:stretch/>
        </p:blipFill>
        <p:spPr>
          <a:xfrm>
            <a:off x="3423240" y="3240000"/>
            <a:ext cx="5432760" cy="164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827640" y="987480"/>
            <a:ext cx="7560360" cy="36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Jenkins à la BU Aquarelle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Besoins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Compilation multi-plateformes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Sortie de version « fréquente »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Plusieurs versions à supporter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9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Jenkins pour Aquarelle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Sortie de version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Plusieurs plateformes, dont une devant être compilée uniquement sur MAC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Flags spécifiques pour la sortie de version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Sur les PCs des développeurs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1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Jenkins pour Aquarelle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Sortie de version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8 exécutables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Problème de compilation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Problème des certificats avec les MAC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3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Jenkins pour Aquarelle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Les apports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Compilation automatique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2" indent="-3427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À chaque changement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2" indent="-3427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Pour toutes les versions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  <a:ea typeface="Microsoft YaHei"/>
              </a:rPr>
              <a:t>Recherche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rapide de régression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5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Jenkins pour Aquarelle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Les apports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Sortie de version automatisée (en un clic)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Paramètres pour les numéros de version et la branche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Possibilité de reconstruire une version stable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Rapide et sans blocage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7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Jenkins pour Aquarelle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827640" y="987480"/>
            <a:ext cx="7560360" cy="36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Jenkins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Les apports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Expiration des certificats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Vérification quotidienne avec email aux responsables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9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Jenkins pour Aquarelle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Statistiques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2 ans et demi de Jenkins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Sortie de version pour deux produits (Aquarelle et son serveur Web Palette)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Généré plus de </a:t>
            </a: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2500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exécutables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12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sorties de version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41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Jenkins pour Aquarelle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Analyse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Possibilité d’ajouter plusieurs vérifications du code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Possibilité d’analyser l’évolution de la taille des exécutables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Et des temps de compilation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43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Futur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4" name="Image 443"/>
          <p:cNvPicPr/>
          <p:nvPr/>
        </p:nvPicPr>
        <p:blipFill>
          <a:blip r:embed="rId2"/>
          <a:stretch/>
        </p:blipFill>
        <p:spPr>
          <a:xfrm>
            <a:off x="5688000" y="2715840"/>
            <a:ext cx="3256920" cy="225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Tests automatiques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Tests automatiques du logiciel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Possibilité d’installer un esclave par machine de la BU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Avec disponibilité suivant les créneaux horaires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46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Futur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Automatisation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Création des branches stables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Mise en place de la version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Email de sortie de version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48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Futur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Shape 1"/>
          <p:cNvSpPr txBox="1"/>
          <p:nvPr/>
        </p:nvSpPr>
        <p:spPr>
          <a:xfrm>
            <a:off x="827640" y="987480"/>
            <a:ext cx="7560360" cy="36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Conclusion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Jenkins c’est :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Un outil pour automatiser vos tâches (compilation, déploiement…)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De la sérénité pour les développeurs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Du gain de temps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51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Conclusion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Jenkins chez Visiativ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  <a:hlinkClick r:id="rId2"/>
              </a:rPr>
              <a:t>https://rd-jenkins.prod.visiativsoftware.com/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Liée à l’Active Directory de Visiativ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Un projet par équipe (accès à demander au travers d’un DI)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Utilisation de Pipeline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Compilation, tests, packaging, signature, Web-hook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53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Conclusion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Shape 1"/>
          <p:cNvSpPr txBox="1"/>
          <p:nvPr/>
        </p:nvSpPr>
        <p:spPr>
          <a:xfrm>
            <a:off x="827640" y="987480"/>
            <a:ext cx="7560360" cy="36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Merci de votre attention !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				Intégration continue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				Jenkins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Introduction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TextShape 3"/>
          <p:cNvSpPr txBox="1"/>
          <p:nvPr/>
        </p:nvSpPr>
        <p:spPr>
          <a:xfrm>
            <a:off x="3888000" y="3240000"/>
            <a:ext cx="453600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serveur d’automatisation open-source, permettant aux développeurs de compiler, tester et déployer leurs logiciels</a:t>
            </a:r>
          </a:p>
          <a:p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Image 352"/>
          <p:cNvPicPr/>
          <p:nvPr/>
        </p:nvPicPr>
        <p:blipFill>
          <a:blip r:embed="rId2"/>
          <a:stretch/>
        </p:blipFill>
        <p:spPr>
          <a:xfrm>
            <a:off x="661320" y="1298880"/>
            <a:ext cx="2290680" cy="3165120"/>
          </a:xfrm>
          <a:prstGeom prst="rect">
            <a:avLst/>
          </a:prstGeom>
          <a:ln>
            <a:noFill/>
          </a:ln>
        </p:spPr>
      </p:pic>
      <p:sp>
        <p:nvSpPr>
          <p:cNvPr id="354" name="TextShape 4"/>
          <p:cNvSpPr txBox="1"/>
          <p:nvPr/>
        </p:nvSpPr>
        <p:spPr>
          <a:xfrm>
            <a:off x="3888000" y="1800000"/>
            <a:ext cx="453600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Ensemble des pratiques permettant de vérifier la santé du projet et ce, à chaque modification de celui-ci.</a:t>
            </a:r>
          </a:p>
          <a:p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	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spcBef>
                <a:spcPts val="283"/>
              </a:spcBef>
              <a:buClr>
                <a:srgbClr val="000000"/>
              </a:buClr>
              <a:buSzPct val="45000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			Compilation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spcBef>
                <a:spcPts val="283"/>
              </a:spcBef>
              <a:buClr>
                <a:srgbClr val="000000"/>
              </a:buClr>
              <a:buSzPct val="45000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			Vérification du code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spcBef>
                <a:spcPts val="283"/>
              </a:spcBef>
              <a:buClr>
                <a:srgbClr val="000000"/>
              </a:buClr>
              <a:buSzPct val="45000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			Traitement des exécutables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spcBef>
                <a:spcPts val="283"/>
              </a:spcBef>
              <a:buClr>
                <a:srgbClr val="000000"/>
              </a:buClr>
              <a:buSzPct val="45000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			Tests automatiques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spcBef>
                <a:spcPts val="283"/>
              </a:spcBef>
              <a:buClr>
                <a:srgbClr val="000000"/>
              </a:buClr>
              <a:buSzPct val="45000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			Déploiement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spcBef>
                <a:spcPts val="283"/>
              </a:spcBef>
              <a:buClr>
                <a:srgbClr val="000000"/>
              </a:buClr>
              <a:buSzPct val="45000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			Et bien plus...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Introduction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7" name="Image 356"/>
          <p:cNvPicPr/>
          <p:nvPr/>
        </p:nvPicPr>
        <p:blipFill>
          <a:blip r:embed="rId2"/>
          <a:stretch/>
        </p:blipFill>
        <p:spPr>
          <a:xfrm>
            <a:off x="661320" y="1298880"/>
            <a:ext cx="2290680" cy="316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Jenkins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Serveur Web en JAVA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Projet débuté en 2004 par Sun Microsystems (Hudson)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Modulable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Architecture en maître/esclave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Introduction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468360" y="1276200"/>
            <a:ext cx="8206920" cy="33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Jenkins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Facilement installable (packages, docker, war)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Deux versions : LTS (12 semaines), dev (chaque semaine)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Un compte admin à configurer par défaut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lvl="1" indent="-34272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Utilise le port 8080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0" y="303480"/>
            <a:ext cx="9143640" cy="34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Installation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 361"/>
          <p:cNvPicPr/>
          <p:nvPr/>
        </p:nvPicPr>
        <p:blipFill>
          <a:blip r:embed="rId2"/>
          <a:stretch/>
        </p:blipFill>
        <p:spPr>
          <a:xfrm>
            <a:off x="1656000" y="720000"/>
            <a:ext cx="5589720" cy="399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762</Words>
  <Application>Microsoft Office PowerPoint</Application>
  <PresentationFormat>Affichage à l'écran (16:9)</PresentationFormat>
  <Paragraphs>233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48</vt:i4>
      </vt:variant>
    </vt:vector>
  </HeadingPairs>
  <TitlesOfParts>
    <vt:vector size="70" baseType="lpstr">
      <vt:lpstr>Microsoft YaHei</vt:lpstr>
      <vt:lpstr>MS PGothic</vt:lpstr>
      <vt:lpstr>Arial</vt:lpstr>
      <vt:lpstr>Calibri</vt:lpstr>
      <vt:lpstr>Century Gothic</vt:lpstr>
      <vt:lpstr>Courier New</vt:lpstr>
      <vt:lpstr>DejaVu Sans</vt:lpstr>
      <vt:lpstr>Segoe UI</vt:lpstr>
      <vt:lpstr>Segoe UI Light</vt:lpstr>
      <vt:lpstr>Segoe UI Semibold</vt:lpstr>
      <vt:lpstr>Segoe UI Semilight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VDOC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Alexandre LAURENT</dc:creator>
  <dc:description/>
  <cp:lastModifiedBy>Alexandre LAURENT</cp:lastModifiedBy>
  <cp:revision>93</cp:revision>
  <dcterms:created xsi:type="dcterms:W3CDTF">2018-11-14T17:09:13Z</dcterms:created>
  <dcterms:modified xsi:type="dcterms:W3CDTF">2018-11-27T08:59:49Z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VDOC SOFTWARE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