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89" r:id="rId2"/>
    <p:sldMasterId id="2147483696" r:id="rId3"/>
  </p:sldMasterIdLst>
  <p:notesMasterIdLst>
    <p:notesMasterId r:id="rId57"/>
  </p:notesMasterIdLst>
  <p:handoutMasterIdLst>
    <p:handoutMasterId r:id="rId58"/>
  </p:handoutMasterIdLst>
  <p:sldIdLst>
    <p:sldId id="269" r:id="rId4"/>
    <p:sldId id="295" r:id="rId5"/>
    <p:sldId id="289" r:id="rId6"/>
    <p:sldId id="270" r:id="rId7"/>
    <p:sldId id="290" r:id="rId8"/>
    <p:sldId id="272" r:id="rId9"/>
    <p:sldId id="271" r:id="rId10"/>
    <p:sldId id="274" r:id="rId11"/>
    <p:sldId id="301" r:id="rId12"/>
    <p:sldId id="273" r:id="rId13"/>
    <p:sldId id="275" r:id="rId14"/>
    <p:sldId id="276" r:id="rId15"/>
    <p:sldId id="291" r:id="rId16"/>
    <p:sldId id="278" r:id="rId17"/>
    <p:sldId id="292" r:id="rId18"/>
    <p:sldId id="293" r:id="rId19"/>
    <p:sldId id="294" r:id="rId20"/>
    <p:sldId id="318" r:id="rId21"/>
    <p:sldId id="319" r:id="rId22"/>
    <p:sldId id="320" r:id="rId23"/>
    <p:sldId id="321" r:id="rId24"/>
    <p:sldId id="322" r:id="rId25"/>
    <p:sldId id="288" r:id="rId26"/>
    <p:sldId id="280" r:id="rId27"/>
    <p:sldId id="302" r:id="rId28"/>
    <p:sldId id="281" r:id="rId29"/>
    <p:sldId id="303" r:id="rId30"/>
    <p:sldId id="284" r:id="rId31"/>
    <p:sldId id="323" r:id="rId32"/>
    <p:sldId id="305" r:id="rId33"/>
    <p:sldId id="283" r:id="rId34"/>
    <p:sldId id="306" r:id="rId35"/>
    <p:sldId id="307" r:id="rId36"/>
    <p:sldId id="316" r:id="rId37"/>
    <p:sldId id="282" r:id="rId38"/>
    <p:sldId id="287" r:id="rId39"/>
    <p:sldId id="297" r:id="rId40"/>
    <p:sldId id="300" r:id="rId41"/>
    <p:sldId id="286" r:id="rId42"/>
    <p:sldId id="317" r:id="rId43"/>
    <p:sldId id="296" r:id="rId44"/>
    <p:sldId id="308" r:id="rId45"/>
    <p:sldId id="309" r:id="rId46"/>
    <p:sldId id="310" r:id="rId47"/>
    <p:sldId id="298" r:id="rId48"/>
    <p:sldId id="311" r:id="rId49"/>
    <p:sldId id="299" r:id="rId50"/>
    <p:sldId id="324" r:id="rId51"/>
    <p:sldId id="312" r:id="rId52"/>
    <p:sldId id="313" r:id="rId53"/>
    <p:sldId id="314" r:id="rId54"/>
    <p:sldId id="268" r:id="rId55"/>
    <p:sldId id="315" r:id="rId56"/>
  </p:sldIdLst>
  <p:sldSz cx="9144000" cy="5143500" type="screen16x9"/>
  <p:notesSz cx="6865938" cy="9998075"/>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3149" userDrawn="1">
          <p15:clr>
            <a:srgbClr val="A4A3A4"/>
          </p15:clr>
        </p15:guide>
        <p15:guide id="2" pos="216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AC100"/>
    <a:srgbClr val="989898"/>
    <a:srgbClr val="D9DADA"/>
    <a:srgbClr val="F2F1E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592" autoAdjust="0"/>
  </p:normalViewPr>
  <p:slideViewPr>
    <p:cSldViewPr>
      <p:cViewPr varScale="1">
        <p:scale>
          <a:sx n="138" d="100"/>
          <a:sy n="138" d="100"/>
        </p:scale>
        <p:origin x="816" y="114"/>
      </p:cViewPr>
      <p:guideLst>
        <p:guide orient="horz" pos="1620"/>
        <p:guide pos="2880"/>
      </p:guideLst>
    </p:cSldViewPr>
  </p:slideViewPr>
  <p:outlineViewPr>
    <p:cViewPr>
      <p:scale>
        <a:sx n="33" d="100"/>
        <a:sy n="33" d="100"/>
      </p:scale>
      <p:origin x="0" y="-3894"/>
    </p:cViewPr>
  </p:outlineViewPr>
  <p:notesTextViewPr>
    <p:cViewPr>
      <p:scale>
        <a:sx n="100" d="100"/>
        <a:sy n="100" d="100"/>
      </p:scale>
      <p:origin x="0" y="0"/>
    </p:cViewPr>
  </p:notesTextViewPr>
  <p:notesViewPr>
    <p:cSldViewPr>
      <p:cViewPr varScale="1">
        <p:scale>
          <a:sx n="88" d="100"/>
          <a:sy n="88" d="100"/>
        </p:scale>
        <p:origin x="3822" y="66"/>
      </p:cViewPr>
      <p:guideLst>
        <p:guide orient="horz" pos="3149"/>
        <p:guide pos="216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notesMaster" Target="notesMasters/notesMaster1.xml"/><Relationship Id="rId61"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fr-FR"/>
          </a:p>
        </p:txBody>
      </p:sp>
      <p:sp>
        <p:nvSpPr>
          <p:cNvPr id="3" name="Espace réservé de la date 2"/>
          <p:cNvSpPr>
            <a:spLocks noGrp="1"/>
          </p:cNvSpPr>
          <p:nvPr>
            <p:ph type="dt" sz="quarter" idx="1"/>
          </p:nvPr>
        </p:nvSpPr>
        <p:spPr>
          <a:xfrm>
            <a:off x="3889109" y="0"/>
            <a:ext cx="2975240" cy="499904"/>
          </a:xfrm>
          <a:prstGeom prst="rect">
            <a:avLst/>
          </a:prstGeom>
        </p:spPr>
        <p:txBody>
          <a:bodyPr vert="horz" lIns="96359" tIns="48180" rIns="96359" bIns="48180" rtlCol="0"/>
          <a:lstStyle>
            <a:lvl1pPr algn="r">
              <a:defRPr sz="1300"/>
            </a:lvl1pPr>
          </a:lstStyle>
          <a:p>
            <a:fld id="{C23F2B22-DCBA-42B9-912A-93B7CCD7CF08}" type="datetime1">
              <a:rPr lang="fr-FR" smtClean="0"/>
              <a:t>30/11/2018</a:t>
            </a:fld>
            <a:endParaRPr lang="fr-FR"/>
          </a:p>
        </p:txBody>
      </p:sp>
      <p:sp>
        <p:nvSpPr>
          <p:cNvPr id="4" name="Espace réservé du pied de page 3"/>
          <p:cNvSpPr>
            <a:spLocks noGrp="1"/>
          </p:cNvSpPr>
          <p:nvPr>
            <p:ph type="ftr" sz="quarter" idx="2"/>
          </p:nvPr>
        </p:nvSpPr>
        <p:spPr>
          <a:xfrm>
            <a:off x="0" y="9496436"/>
            <a:ext cx="2975240" cy="499904"/>
          </a:xfrm>
          <a:prstGeom prst="rect">
            <a:avLst/>
          </a:prstGeom>
        </p:spPr>
        <p:txBody>
          <a:bodyPr vert="horz" lIns="96359" tIns="48180" rIns="96359" bIns="48180"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889109" y="9496436"/>
            <a:ext cx="2975240" cy="499904"/>
          </a:xfrm>
          <a:prstGeom prst="rect">
            <a:avLst/>
          </a:prstGeom>
        </p:spPr>
        <p:txBody>
          <a:bodyPr vert="horz" lIns="96359" tIns="48180" rIns="96359" bIns="48180" rtlCol="0" anchor="b"/>
          <a:lstStyle>
            <a:lvl1pPr algn="r">
              <a:defRPr sz="1300"/>
            </a:lvl1pPr>
          </a:lstStyle>
          <a:p>
            <a:fld id="{93FF2A72-11A3-4661-9200-709874310DDF}" type="slidenum">
              <a:rPr lang="fr-FR" smtClean="0"/>
              <a:pPr/>
              <a:t>‹N°›</a:t>
            </a:fld>
            <a:endParaRPr lang="fr-FR"/>
          </a:p>
        </p:txBody>
      </p:sp>
    </p:spTree>
    <p:extLst>
      <p:ext uri="{BB962C8B-B14F-4D97-AF65-F5344CB8AC3E}">
        <p14:creationId xmlns:p14="http://schemas.microsoft.com/office/powerpoint/2010/main" val="330272157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5240" cy="499904"/>
          </a:xfrm>
          <a:prstGeom prst="rect">
            <a:avLst/>
          </a:prstGeom>
        </p:spPr>
        <p:txBody>
          <a:bodyPr vert="horz" lIns="96359" tIns="48180" rIns="96359" bIns="48180" rtlCol="0"/>
          <a:lstStyle>
            <a:lvl1pPr algn="l">
              <a:defRPr sz="1300"/>
            </a:lvl1pPr>
          </a:lstStyle>
          <a:p>
            <a:endParaRPr lang="fr-FR"/>
          </a:p>
        </p:txBody>
      </p:sp>
      <p:sp>
        <p:nvSpPr>
          <p:cNvPr id="3" name="Espace réservé de la date 2"/>
          <p:cNvSpPr>
            <a:spLocks noGrp="1"/>
          </p:cNvSpPr>
          <p:nvPr>
            <p:ph type="dt" idx="1"/>
          </p:nvPr>
        </p:nvSpPr>
        <p:spPr>
          <a:xfrm>
            <a:off x="3889109" y="0"/>
            <a:ext cx="2975240" cy="499904"/>
          </a:xfrm>
          <a:prstGeom prst="rect">
            <a:avLst/>
          </a:prstGeom>
        </p:spPr>
        <p:txBody>
          <a:bodyPr vert="horz" lIns="96359" tIns="48180" rIns="96359" bIns="48180" rtlCol="0"/>
          <a:lstStyle>
            <a:lvl1pPr algn="r">
              <a:defRPr sz="1300"/>
            </a:lvl1pPr>
          </a:lstStyle>
          <a:p>
            <a:fld id="{10AC64C3-56C6-40E6-8EE6-4E5CB7D1E3A4}" type="datetime1">
              <a:rPr lang="fr-FR" smtClean="0"/>
              <a:t>30/11/2018</a:t>
            </a:fld>
            <a:endParaRPr lang="fr-FR"/>
          </a:p>
        </p:txBody>
      </p:sp>
      <p:sp>
        <p:nvSpPr>
          <p:cNvPr id="4" name="Espace réservé de l'image des diapositives 3"/>
          <p:cNvSpPr>
            <a:spLocks noGrp="1" noRot="1" noChangeAspect="1"/>
          </p:cNvSpPr>
          <p:nvPr>
            <p:ph type="sldImg" idx="2"/>
          </p:nvPr>
        </p:nvSpPr>
        <p:spPr>
          <a:xfrm>
            <a:off x="100013" y="749300"/>
            <a:ext cx="6665912" cy="3749675"/>
          </a:xfrm>
          <a:prstGeom prst="rect">
            <a:avLst/>
          </a:prstGeom>
          <a:noFill/>
          <a:ln w="12700">
            <a:solidFill>
              <a:prstClr val="black"/>
            </a:solidFill>
          </a:ln>
        </p:spPr>
        <p:txBody>
          <a:bodyPr vert="horz" lIns="96359" tIns="48180" rIns="96359" bIns="48180" rtlCol="0" anchor="ctr"/>
          <a:lstStyle/>
          <a:p>
            <a:endParaRPr lang="fr-FR"/>
          </a:p>
        </p:txBody>
      </p:sp>
      <p:sp>
        <p:nvSpPr>
          <p:cNvPr id="5" name="Espace réservé des commentaires 4"/>
          <p:cNvSpPr>
            <a:spLocks noGrp="1"/>
          </p:cNvSpPr>
          <p:nvPr>
            <p:ph type="body" sz="quarter" idx="3"/>
          </p:nvPr>
        </p:nvSpPr>
        <p:spPr>
          <a:xfrm>
            <a:off x="686594" y="4749086"/>
            <a:ext cx="5492750" cy="4499134"/>
          </a:xfrm>
          <a:prstGeom prst="rect">
            <a:avLst/>
          </a:prstGeom>
        </p:spPr>
        <p:txBody>
          <a:bodyPr vert="horz" lIns="96359" tIns="48180" rIns="96359" bIns="4818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96436"/>
            <a:ext cx="2975240" cy="499904"/>
          </a:xfrm>
          <a:prstGeom prst="rect">
            <a:avLst/>
          </a:prstGeom>
        </p:spPr>
        <p:txBody>
          <a:bodyPr vert="horz" lIns="96359" tIns="48180" rIns="96359" bIns="48180" rtlCol="0" anchor="b"/>
          <a:lstStyle>
            <a:lvl1pPr algn="l">
              <a:defRPr sz="1300"/>
            </a:lvl1pPr>
          </a:lstStyle>
          <a:p>
            <a:endParaRPr lang="fr-FR"/>
          </a:p>
        </p:txBody>
      </p:sp>
      <p:sp>
        <p:nvSpPr>
          <p:cNvPr id="7" name="Espace réservé du numéro de diapositive 6"/>
          <p:cNvSpPr>
            <a:spLocks noGrp="1"/>
          </p:cNvSpPr>
          <p:nvPr>
            <p:ph type="sldNum" sz="quarter" idx="5"/>
          </p:nvPr>
        </p:nvSpPr>
        <p:spPr>
          <a:xfrm>
            <a:off x="3889109" y="9496436"/>
            <a:ext cx="2975240" cy="499904"/>
          </a:xfrm>
          <a:prstGeom prst="rect">
            <a:avLst/>
          </a:prstGeom>
        </p:spPr>
        <p:txBody>
          <a:bodyPr vert="horz" lIns="96359" tIns="48180" rIns="96359" bIns="48180" rtlCol="0" anchor="b"/>
          <a:lstStyle>
            <a:lvl1pPr algn="r">
              <a:defRPr sz="1300"/>
            </a:lvl1pPr>
          </a:lstStyle>
          <a:p>
            <a:fld id="{172AFB98-D1D3-4191-BA10-BE1C5216E889}" type="slidenum">
              <a:rPr lang="fr-FR" smtClean="0"/>
              <a:pPr/>
              <a:t>‹N°›</a:t>
            </a:fld>
            <a:endParaRPr lang="fr-FR"/>
          </a:p>
        </p:txBody>
      </p:sp>
    </p:spTree>
    <p:extLst>
      <p:ext uri="{BB962C8B-B14F-4D97-AF65-F5344CB8AC3E}">
        <p14:creationId xmlns:p14="http://schemas.microsoft.com/office/powerpoint/2010/main" val="467467223"/>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a:t>
            </a:fld>
            <a:endParaRPr lang="fr-FR"/>
          </a:p>
        </p:txBody>
      </p:sp>
    </p:spTree>
    <p:extLst>
      <p:ext uri="{BB962C8B-B14F-4D97-AF65-F5344CB8AC3E}">
        <p14:creationId xmlns:p14="http://schemas.microsoft.com/office/powerpoint/2010/main" val="30300067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10</a:t>
            </a:fld>
            <a:endParaRPr lang="fr-FR"/>
          </a:p>
        </p:txBody>
      </p:sp>
    </p:spTree>
    <p:extLst>
      <p:ext uri="{BB962C8B-B14F-4D97-AF65-F5344CB8AC3E}">
        <p14:creationId xmlns:p14="http://schemas.microsoft.com/office/powerpoint/2010/main" val="31357664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11</a:t>
            </a:fld>
            <a:endParaRPr lang="fr-FR"/>
          </a:p>
        </p:txBody>
      </p:sp>
    </p:spTree>
    <p:extLst>
      <p:ext uri="{BB962C8B-B14F-4D97-AF65-F5344CB8AC3E}">
        <p14:creationId xmlns:p14="http://schemas.microsoft.com/office/powerpoint/2010/main" val="32620100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12</a:t>
            </a:fld>
            <a:endParaRPr lang="fr-FR"/>
          </a:p>
        </p:txBody>
      </p:sp>
    </p:spTree>
    <p:extLst>
      <p:ext uri="{BB962C8B-B14F-4D97-AF65-F5344CB8AC3E}">
        <p14:creationId xmlns:p14="http://schemas.microsoft.com/office/powerpoint/2010/main" val="13672739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13</a:t>
            </a:fld>
            <a:endParaRPr lang="fr-FR"/>
          </a:p>
        </p:txBody>
      </p:sp>
    </p:spTree>
    <p:extLst>
      <p:ext uri="{BB962C8B-B14F-4D97-AF65-F5344CB8AC3E}">
        <p14:creationId xmlns:p14="http://schemas.microsoft.com/office/powerpoint/2010/main" val="31904900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14</a:t>
            </a:fld>
            <a:endParaRPr lang="fr-FR"/>
          </a:p>
        </p:txBody>
      </p:sp>
    </p:spTree>
    <p:extLst>
      <p:ext uri="{BB962C8B-B14F-4D97-AF65-F5344CB8AC3E}">
        <p14:creationId xmlns:p14="http://schemas.microsoft.com/office/powerpoint/2010/main" val="632930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92500"/>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15</a:t>
            </a:fld>
            <a:endParaRPr lang="fr-FR"/>
          </a:p>
        </p:txBody>
      </p:sp>
    </p:spTree>
    <p:extLst>
      <p:ext uri="{BB962C8B-B14F-4D97-AF65-F5344CB8AC3E}">
        <p14:creationId xmlns:p14="http://schemas.microsoft.com/office/powerpoint/2010/main" val="12194888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16</a:t>
            </a:fld>
            <a:endParaRPr lang="fr-FR"/>
          </a:p>
        </p:txBody>
      </p:sp>
    </p:spTree>
    <p:extLst>
      <p:ext uri="{BB962C8B-B14F-4D97-AF65-F5344CB8AC3E}">
        <p14:creationId xmlns:p14="http://schemas.microsoft.com/office/powerpoint/2010/main" val="30826103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17</a:t>
            </a:fld>
            <a:endParaRPr lang="fr-FR"/>
          </a:p>
        </p:txBody>
      </p:sp>
    </p:spTree>
    <p:extLst>
      <p:ext uri="{BB962C8B-B14F-4D97-AF65-F5344CB8AC3E}">
        <p14:creationId xmlns:p14="http://schemas.microsoft.com/office/powerpoint/2010/main" val="29298400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18</a:t>
            </a:fld>
            <a:endParaRPr lang="fr-FR"/>
          </a:p>
        </p:txBody>
      </p:sp>
    </p:spTree>
    <p:extLst>
      <p:ext uri="{BB962C8B-B14F-4D97-AF65-F5344CB8AC3E}">
        <p14:creationId xmlns:p14="http://schemas.microsoft.com/office/powerpoint/2010/main" val="39018048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19</a:t>
            </a:fld>
            <a:endParaRPr lang="fr-FR"/>
          </a:p>
        </p:txBody>
      </p:sp>
    </p:spTree>
    <p:extLst>
      <p:ext uri="{BB962C8B-B14F-4D97-AF65-F5344CB8AC3E}">
        <p14:creationId xmlns:p14="http://schemas.microsoft.com/office/powerpoint/2010/main" val="416942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a:t>
            </a:fld>
            <a:endParaRPr lang="fr-FR"/>
          </a:p>
        </p:txBody>
      </p:sp>
    </p:spTree>
    <p:extLst>
      <p:ext uri="{BB962C8B-B14F-4D97-AF65-F5344CB8AC3E}">
        <p14:creationId xmlns:p14="http://schemas.microsoft.com/office/powerpoint/2010/main" val="7750410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20</a:t>
            </a:fld>
            <a:endParaRPr lang="fr-FR"/>
          </a:p>
        </p:txBody>
      </p:sp>
    </p:spTree>
    <p:extLst>
      <p:ext uri="{BB962C8B-B14F-4D97-AF65-F5344CB8AC3E}">
        <p14:creationId xmlns:p14="http://schemas.microsoft.com/office/powerpoint/2010/main" val="59381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21</a:t>
            </a:fld>
            <a:endParaRPr lang="fr-FR"/>
          </a:p>
        </p:txBody>
      </p:sp>
    </p:spTree>
    <p:extLst>
      <p:ext uri="{BB962C8B-B14F-4D97-AF65-F5344CB8AC3E}">
        <p14:creationId xmlns:p14="http://schemas.microsoft.com/office/powerpoint/2010/main" val="29661395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22</a:t>
            </a:fld>
            <a:endParaRPr lang="fr-FR"/>
          </a:p>
        </p:txBody>
      </p:sp>
    </p:spTree>
    <p:extLst>
      <p:ext uri="{BB962C8B-B14F-4D97-AF65-F5344CB8AC3E}">
        <p14:creationId xmlns:p14="http://schemas.microsoft.com/office/powerpoint/2010/main" val="18831729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23</a:t>
            </a:fld>
            <a:endParaRPr lang="fr-FR"/>
          </a:p>
        </p:txBody>
      </p:sp>
    </p:spTree>
    <p:extLst>
      <p:ext uri="{BB962C8B-B14F-4D97-AF65-F5344CB8AC3E}">
        <p14:creationId xmlns:p14="http://schemas.microsoft.com/office/powerpoint/2010/main" val="13030573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24</a:t>
            </a:fld>
            <a:endParaRPr lang="fr-FR"/>
          </a:p>
        </p:txBody>
      </p:sp>
    </p:spTree>
    <p:extLst>
      <p:ext uri="{BB962C8B-B14F-4D97-AF65-F5344CB8AC3E}">
        <p14:creationId xmlns:p14="http://schemas.microsoft.com/office/powerpoint/2010/main" val="39658061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25</a:t>
            </a:fld>
            <a:endParaRPr lang="fr-FR"/>
          </a:p>
        </p:txBody>
      </p:sp>
    </p:spTree>
    <p:extLst>
      <p:ext uri="{BB962C8B-B14F-4D97-AF65-F5344CB8AC3E}">
        <p14:creationId xmlns:p14="http://schemas.microsoft.com/office/powerpoint/2010/main" val="22101237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26</a:t>
            </a:fld>
            <a:endParaRPr lang="fr-FR"/>
          </a:p>
        </p:txBody>
      </p:sp>
    </p:spTree>
    <p:extLst>
      <p:ext uri="{BB962C8B-B14F-4D97-AF65-F5344CB8AC3E}">
        <p14:creationId xmlns:p14="http://schemas.microsoft.com/office/powerpoint/2010/main" val="41642784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27</a:t>
            </a:fld>
            <a:endParaRPr lang="fr-FR"/>
          </a:p>
        </p:txBody>
      </p:sp>
    </p:spTree>
    <p:extLst>
      <p:ext uri="{BB962C8B-B14F-4D97-AF65-F5344CB8AC3E}">
        <p14:creationId xmlns:p14="http://schemas.microsoft.com/office/powerpoint/2010/main" val="390638640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endParaRPr lang="fr-FR" sz="1300"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28</a:t>
            </a:fld>
            <a:endParaRPr lang="fr-FR"/>
          </a:p>
        </p:txBody>
      </p:sp>
    </p:spTree>
    <p:extLst>
      <p:ext uri="{BB962C8B-B14F-4D97-AF65-F5344CB8AC3E}">
        <p14:creationId xmlns:p14="http://schemas.microsoft.com/office/powerpoint/2010/main" val="12209146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endParaRPr lang="fr-FR" sz="1300"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29</a:t>
            </a:fld>
            <a:endParaRPr lang="fr-FR"/>
          </a:p>
        </p:txBody>
      </p:sp>
    </p:spTree>
    <p:extLst>
      <p:ext uri="{BB962C8B-B14F-4D97-AF65-F5344CB8AC3E}">
        <p14:creationId xmlns:p14="http://schemas.microsoft.com/office/powerpoint/2010/main" val="556718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a:t>
            </a:fld>
            <a:endParaRPr lang="fr-FR"/>
          </a:p>
        </p:txBody>
      </p:sp>
    </p:spTree>
    <p:extLst>
      <p:ext uri="{BB962C8B-B14F-4D97-AF65-F5344CB8AC3E}">
        <p14:creationId xmlns:p14="http://schemas.microsoft.com/office/powerpoint/2010/main" val="26141658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normAutofit fontScale="85000" lnSpcReduction="20000"/>
          </a:bodyPr>
          <a:lstStyle/>
          <a:p>
            <a:endParaRPr lang="fr-FR" sz="1300"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30</a:t>
            </a:fld>
            <a:endParaRPr lang="fr-FR"/>
          </a:p>
        </p:txBody>
      </p:sp>
    </p:spTree>
    <p:extLst>
      <p:ext uri="{BB962C8B-B14F-4D97-AF65-F5344CB8AC3E}">
        <p14:creationId xmlns:p14="http://schemas.microsoft.com/office/powerpoint/2010/main" val="23872690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31</a:t>
            </a:fld>
            <a:endParaRPr lang="fr-FR"/>
          </a:p>
        </p:txBody>
      </p:sp>
    </p:spTree>
    <p:extLst>
      <p:ext uri="{BB962C8B-B14F-4D97-AF65-F5344CB8AC3E}">
        <p14:creationId xmlns:p14="http://schemas.microsoft.com/office/powerpoint/2010/main" val="16615349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32</a:t>
            </a:fld>
            <a:endParaRPr lang="fr-FR"/>
          </a:p>
        </p:txBody>
      </p:sp>
    </p:spTree>
    <p:extLst>
      <p:ext uri="{BB962C8B-B14F-4D97-AF65-F5344CB8AC3E}">
        <p14:creationId xmlns:p14="http://schemas.microsoft.com/office/powerpoint/2010/main" val="356682839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33</a:t>
            </a:fld>
            <a:endParaRPr lang="fr-FR"/>
          </a:p>
        </p:txBody>
      </p:sp>
    </p:spTree>
    <p:extLst>
      <p:ext uri="{BB962C8B-B14F-4D97-AF65-F5344CB8AC3E}">
        <p14:creationId xmlns:p14="http://schemas.microsoft.com/office/powerpoint/2010/main" val="4028688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34</a:t>
            </a:fld>
            <a:endParaRPr lang="fr-FR"/>
          </a:p>
        </p:txBody>
      </p:sp>
    </p:spTree>
    <p:extLst>
      <p:ext uri="{BB962C8B-B14F-4D97-AF65-F5344CB8AC3E}">
        <p14:creationId xmlns:p14="http://schemas.microsoft.com/office/powerpoint/2010/main" val="1043829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35</a:t>
            </a:fld>
            <a:endParaRPr lang="fr-FR"/>
          </a:p>
        </p:txBody>
      </p:sp>
    </p:spTree>
    <p:extLst>
      <p:ext uri="{BB962C8B-B14F-4D97-AF65-F5344CB8AC3E}">
        <p14:creationId xmlns:p14="http://schemas.microsoft.com/office/powerpoint/2010/main" val="33491388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36</a:t>
            </a:fld>
            <a:endParaRPr lang="fr-FR"/>
          </a:p>
        </p:txBody>
      </p:sp>
    </p:spTree>
    <p:extLst>
      <p:ext uri="{BB962C8B-B14F-4D97-AF65-F5344CB8AC3E}">
        <p14:creationId xmlns:p14="http://schemas.microsoft.com/office/powerpoint/2010/main" val="128886015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37</a:t>
            </a:fld>
            <a:endParaRPr lang="fr-FR"/>
          </a:p>
        </p:txBody>
      </p:sp>
    </p:spTree>
    <p:extLst>
      <p:ext uri="{BB962C8B-B14F-4D97-AF65-F5344CB8AC3E}">
        <p14:creationId xmlns:p14="http://schemas.microsoft.com/office/powerpoint/2010/main" val="23493980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38</a:t>
            </a:fld>
            <a:endParaRPr lang="fr-FR"/>
          </a:p>
        </p:txBody>
      </p:sp>
    </p:spTree>
    <p:extLst>
      <p:ext uri="{BB962C8B-B14F-4D97-AF65-F5344CB8AC3E}">
        <p14:creationId xmlns:p14="http://schemas.microsoft.com/office/powerpoint/2010/main" val="243768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39</a:t>
            </a:fld>
            <a:endParaRPr lang="fr-FR"/>
          </a:p>
        </p:txBody>
      </p:sp>
    </p:spTree>
    <p:extLst>
      <p:ext uri="{BB962C8B-B14F-4D97-AF65-F5344CB8AC3E}">
        <p14:creationId xmlns:p14="http://schemas.microsoft.com/office/powerpoint/2010/main" val="3709436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a:t>
            </a:fld>
            <a:endParaRPr lang="fr-FR"/>
          </a:p>
        </p:txBody>
      </p:sp>
    </p:spTree>
    <p:extLst>
      <p:ext uri="{BB962C8B-B14F-4D97-AF65-F5344CB8AC3E}">
        <p14:creationId xmlns:p14="http://schemas.microsoft.com/office/powerpoint/2010/main" val="234388197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40</a:t>
            </a:fld>
            <a:endParaRPr lang="fr-FR"/>
          </a:p>
        </p:txBody>
      </p:sp>
    </p:spTree>
    <p:extLst>
      <p:ext uri="{BB962C8B-B14F-4D97-AF65-F5344CB8AC3E}">
        <p14:creationId xmlns:p14="http://schemas.microsoft.com/office/powerpoint/2010/main" val="255684211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41</a:t>
            </a:fld>
            <a:endParaRPr lang="fr-FR"/>
          </a:p>
        </p:txBody>
      </p:sp>
    </p:spTree>
    <p:extLst>
      <p:ext uri="{BB962C8B-B14F-4D97-AF65-F5344CB8AC3E}">
        <p14:creationId xmlns:p14="http://schemas.microsoft.com/office/powerpoint/2010/main" val="5545213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42</a:t>
            </a:fld>
            <a:endParaRPr lang="fr-FR"/>
          </a:p>
        </p:txBody>
      </p:sp>
    </p:spTree>
    <p:extLst>
      <p:ext uri="{BB962C8B-B14F-4D97-AF65-F5344CB8AC3E}">
        <p14:creationId xmlns:p14="http://schemas.microsoft.com/office/powerpoint/2010/main" val="9791084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43</a:t>
            </a:fld>
            <a:endParaRPr lang="fr-FR"/>
          </a:p>
        </p:txBody>
      </p:sp>
    </p:spTree>
    <p:extLst>
      <p:ext uri="{BB962C8B-B14F-4D97-AF65-F5344CB8AC3E}">
        <p14:creationId xmlns:p14="http://schemas.microsoft.com/office/powerpoint/2010/main" val="174698704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44</a:t>
            </a:fld>
            <a:endParaRPr lang="fr-FR"/>
          </a:p>
        </p:txBody>
      </p:sp>
    </p:spTree>
    <p:extLst>
      <p:ext uri="{BB962C8B-B14F-4D97-AF65-F5344CB8AC3E}">
        <p14:creationId xmlns:p14="http://schemas.microsoft.com/office/powerpoint/2010/main" val="31040968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45</a:t>
            </a:fld>
            <a:endParaRPr lang="fr-FR"/>
          </a:p>
        </p:txBody>
      </p:sp>
    </p:spTree>
    <p:extLst>
      <p:ext uri="{BB962C8B-B14F-4D97-AF65-F5344CB8AC3E}">
        <p14:creationId xmlns:p14="http://schemas.microsoft.com/office/powerpoint/2010/main" val="34244083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46</a:t>
            </a:fld>
            <a:endParaRPr lang="fr-FR"/>
          </a:p>
        </p:txBody>
      </p:sp>
    </p:spTree>
    <p:extLst>
      <p:ext uri="{BB962C8B-B14F-4D97-AF65-F5344CB8AC3E}">
        <p14:creationId xmlns:p14="http://schemas.microsoft.com/office/powerpoint/2010/main" val="17900323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47</a:t>
            </a:fld>
            <a:endParaRPr lang="fr-FR"/>
          </a:p>
        </p:txBody>
      </p:sp>
    </p:spTree>
    <p:extLst>
      <p:ext uri="{BB962C8B-B14F-4D97-AF65-F5344CB8AC3E}">
        <p14:creationId xmlns:p14="http://schemas.microsoft.com/office/powerpoint/2010/main" val="379839980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48</a:t>
            </a:fld>
            <a:endParaRPr lang="fr-FR"/>
          </a:p>
        </p:txBody>
      </p:sp>
    </p:spTree>
    <p:extLst>
      <p:ext uri="{BB962C8B-B14F-4D97-AF65-F5344CB8AC3E}">
        <p14:creationId xmlns:p14="http://schemas.microsoft.com/office/powerpoint/2010/main" val="169365677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49</a:t>
            </a:fld>
            <a:endParaRPr lang="fr-FR"/>
          </a:p>
        </p:txBody>
      </p:sp>
    </p:spTree>
    <p:extLst>
      <p:ext uri="{BB962C8B-B14F-4D97-AF65-F5344CB8AC3E}">
        <p14:creationId xmlns:p14="http://schemas.microsoft.com/office/powerpoint/2010/main" val="11223723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5</a:t>
            </a:fld>
            <a:endParaRPr lang="fr-FR"/>
          </a:p>
        </p:txBody>
      </p:sp>
    </p:spTree>
    <p:extLst>
      <p:ext uri="{BB962C8B-B14F-4D97-AF65-F5344CB8AC3E}">
        <p14:creationId xmlns:p14="http://schemas.microsoft.com/office/powerpoint/2010/main" val="229606984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50</a:t>
            </a:fld>
            <a:endParaRPr lang="fr-FR"/>
          </a:p>
        </p:txBody>
      </p:sp>
    </p:spTree>
    <p:extLst>
      <p:ext uri="{BB962C8B-B14F-4D97-AF65-F5344CB8AC3E}">
        <p14:creationId xmlns:p14="http://schemas.microsoft.com/office/powerpoint/2010/main" val="20264819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51</a:t>
            </a:fld>
            <a:endParaRPr lang="fr-FR"/>
          </a:p>
        </p:txBody>
      </p:sp>
    </p:spTree>
    <p:extLst>
      <p:ext uri="{BB962C8B-B14F-4D97-AF65-F5344CB8AC3E}">
        <p14:creationId xmlns:p14="http://schemas.microsoft.com/office/powerpoint/2010/main" val="150353196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52</a:t>
            </a:fld>
            <a:endParaRPr lang="fr-FR"/>
          </a:p>
        </p:txBody>
      </p:sp>
    </p:spTree>
    <p:extLst>
      <p:ext uri="{BB962C8B-B14F-4D97-AF65-F5344CB8AC3E}">
        <p14:creationId xmlns:p14="http://schemas.microsoft.com/office/powerpoint/2010/main" val="189282032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53</a:t>
            </a:fld>
            <a:endParaRPr lang="fr-FR"/>
          </a:p>
        </p:txBody>
      </p:sp>
    </p:spTree>
    <p:extLst>
      <p:ext uri="{BB962C8B-B14F-4D97-AF65-F5344CB8AC3E}">
        <p14:creationId xmlns:p14="http://schemas.microsoft.com/office/powerpoint/2010/main" val="21943110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6</a:t>
            </a:fld>
            <a:endParaRPr lang="fr-FR"/>
          </a:p>
        </p:txBody>
      </p:sp>
    </p:spTree>
    <p:extLst>
      <p:ext uri="{BB962C8B-B14F-4D97-AF65-F5344CB8AC3E}">
        <p14:creationId xmlns:p14="http://schemas.microsoft.com/office/powerpoint/2010/main" val="2030499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7</a:t>
            </a:fld>
            <a:endParaRPr lang="fr-FR"/>
          </a:p>
        </p:txBody>
      </p:sp>
    </p:spTree>
    <p:extLst>
      <p:ext uri="{BB962C8B-B14F-4D97-AF65-F5344CB8AC3E}">
        <p14:creationId xmlns:p14="http://schemas.microsoft.com/office/powerpoint/2010/main" val="32762505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8</a:t>
            </a:fld>
            <a:endParaRPr lang="fr-FR"/>
          </a:p>
        </p:txBody>
      </p:sp>
    </p:spTree>
    <p:extLst>
      <p:ext uri="{BB962C8B-B14F-4D97-AF65-F5344CB8AC3E}">
        <p14:creationId xmlns:p14="http://schemas.microsoft.com/office/powerpoint/2010/main" val="18224084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e la date 3"/>
          <p:cNvSpPr>
            <a:spLocks noGrp="1"/>
          </p:cNvSpPr>
          <p:nvPr>
            <p:ph type="dt" idx="1"/>
          </p:nvPr>
        </p:nvSpPr>
        <p:spPr/>
        <p:txBody>
          <a:bodyPr/>
          <a:lstStyle/>
          <a:p>
            <a:fld id="{10AC64C3-56C6-40E6-8EE6-4E5CB7D1E3A4}" type="datetime1">
              <a:rPr lang="fr-FR" smtClean="0"/>
              <a:t>30/11/2018</a:t>
            </a:fld>
            <a:endParaRPr lang="fr-FR"/>
          </a:p>
        </p:txBody>
      </p:sp>
      <p:sp>
        <p:nvSpPr>
          <p:cNvPr id="5" name="Espace réservé du numéro de diapositive 4"/>
          <p:cNvSpPr>
            <a:spLocks noGrp="1"/>
          </p:cNvSpPr>
          <p:nvPr>
            <p:ph type="sldNum" sz="quarter" idx="5"/>
          </p:nvPr>
        </p:nvSpPr>
        <p:spPr/>
        <p:txBody>
          <a:bodyPr/>
          <a:lstStyle/>
          <a:p>
            <a:fld id="{172AFB98-D1D3-4191-BA10-BE1C5216E889}" type="slidenum">
              <a:rPr lang="fr-FR" smtClean="0"/>
              <a:pPr/>
              <a:t>9</a:t>
            </a:fld>
            <a:endParaRPr lang="fr-FR"/>
          </a:p>
        </p:txBody>
      </p:sp>
    </p:spTree>
    <p:extLst>
      <p:ext uri="{BB962C8B-B14F-4D97-AF65-F5344CB8AC3E}">
        <p14:creationId xmlns:p14="http://schemas.microsoft.com/office/powerpoint/2010/main" val="424602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RE">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
        <p:nvSpPr>
          <p:cNvPr id="2" name="Titre 1"/>
          <p:cNvSpPr>
            <a:spLocks noGrp="1"/>
          </p:cNvSpPr>
          <p:nvPr>
            <p:ph type="ctrTitle" hasCustomPrompt="1"/>
          </p:nvPr>
        </p:nvSpPr>
        <p:spPr>
          <a:xfrm>
            <a:off x="827584" y="3557465"/>
            <a:ext cx="7560840" cy="958501"/>
          </a:xfrm>
          <a:prstGeom prst="rect">
            <a:avLst/>
          </a:prstGeom>
        </p:spPr>
        <p:txBody>
          <a:bodyPr anchor="b"/>
          <a:lstStyle>
            <a:lvl1pPr algn="l">
              <a:defRPr sz="2800" b="1" i="0" cap="none" baseline="0">
                <a:solidFill>
                  <a:schemeClr val="tx1"/>
                </a:solidFill>
                <a:latin typeface="Segoe UI Semibold" panose="020B0702040204020203" pitchFamily="34" charset="0"/>
                <a:cs typeface="Segoe UI Semibold" panose="020B0702040204020203" pitchFamily="34" charset="0"/>
              </a:defRPr>
            </a:lvl1pPr>
          </a:lstStyle>
          <a:p>
            <a:r>
              <a:rPr lang="fr-FR" dirty="0"/>
              <a:t>Titre de la conférence</a:t>
            </a:r>
          </a:p>
        </p:txBody>
      </p:sp>
      <p:sp>
        <p:nvSpPr>
          <p:cNvPr id="3" name="Sous-titre 2"/>
          <p:cNvSpPr>
            <a:spLocks noGrp="1"/>
          </p:cNvSpPr>
          <p:nvPr>
            <p:ph type="subTitle" idx="1" hasCustomPrompt="1"/>
          </p:nvPr>
        </p:nvSpPr>
        <p:spPr>
          <a:xfrm>
            <a:off x="827584" y="4587974"/>
            <a:ext cx="7560840" cy="576064"/>
          </a:xfrm>
          <a:prstGeom prst="rect">
            <a:avLst/>
          </a:prstGeom>
        </p:spPr>
        <p:txBody>
          <a:bodyPr/>
          <a:lstStyle>
            <a:lvl1pPr marL="0" indent="0" algn="l">
              <a:buNone/>
              <a:defRPr sz="2000" cap="small" baseline="0">
                <a:solidFill>
                  <a:schemeClr val="tx1">
                    <a:lumMod val="50000"/>
                    <a:lumOff val="50000"/>
                  </a:schemeClr>
                </a:solidFill>
                <a:latin typeface="Segoe UI Light" panose="020B0502040204020203" pitchFamily="34" charset="0"/>
                <a:cs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p:txBody>
      </p:sp>
    </p:spTree>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CHEMA OU TEXT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a:noFill/>
        </p:spPr>
        <p:txBody>
          <a:bodyPr/>
          <a:lstStyle>
            <a:lvl1pPr>
              <a:buFont typeface="Arial" pitchFamily="34" charset="0"/>
              <a:buNone/>
              <a:defRPr sz="2000" baseline="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Texte libre et/ou un schéma/illustration</a:t>
            </a:r>
          </a:p>
        </p:txBody>
      </p:sp>
      <p:sp>
        <p:nvSpPr>
          <p:cNvPr id="13"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extLst>
      <p:ext uri="{BB962C8B-B14F-4D97-AF65-F5344CB8AC3E}">
        <p14:creationId xmlns:p14="http://schemas.microsoft.com/office/powerpoint/2010/main" val="148936820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STE 2 COLONNES">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3815655" cy="3383631"/>
          </a:xfrm>
          <a:prstGeom prst="rect">
            <a:avLst/>
          </a:prstGeom>
        </p:spPr>
        <p:txBody>
          <a:bodyPr/>
          <a:lstStyle>
            <a:lvl1pPr marL="228600" indent="-228600">
              <a:buFont typeface="MS PGothic" panose="020B0600070205080204" pitchFamily="34" charset="-128"/>
              <a:buChar char="◉"/>
              <a:defRPr sz="200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
        <p:nvSpPr>
          <p:cNvPr id="11"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
        <p:nvSpPr>
          <p:cNvPr id="7" name="Espace réservé du contenu 5"/>
          <p:cNvSpPr>
            <a:spLocks noGrp="1"/>
          </p:cNvSpPr>
          <p:nvPr>
            <p:ph sz="quarter" idx="13" hasCustomPrompt="1"/>
          </p:nvPr>
        </p:nvSpPr>
        <p:spPr>
          <a:xfrm>
            <a:off x="4788024" y="1276349"/>
            <a:ext cx="3815655" cy="3383631"/>
          </a:xfrm>
          <a:prstGeom prst="rect">
            <a:avLst/>
          </a:prstGeom>
        </p:spPr>
        <p:txBody>
          <a:bodyPr/>
          <a:lstStyle>
            <a:lvl1pPr marL="228600" indent="-228600">
              <a:buFont typeface="MS PGothic" panose="020B0600070205080204" pitchFamily="34" charset="-128"/>
              <a:buChar char="◉"/>
              <a:defRPr sz="200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Tree>
    <p:extLst>
      <p:ext uri="{BB962C8B-B14F-4D97-AF65-F5344CB8AC3E}">
        <p14:creationId xmlns:p14="http://schemas.microsoft.com/office/powerpoint/2010/main" val="1523192467"/>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ISTE A PUC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p:spPr>
        <p:txBody>
          <a:bodyPr/>
          <a:lstStyle>
            <a:lvl1pPr marL="228600" indent="-228600">
              <a:buFont typeface="MS Gothic" panose="020B0609070205080204" pitchFamily="49" charset="-128"/>
              <a:buChar char="◉"/>
              <a:defRPr sz="2000">
                <a:solidFill>
                  <a:schemeClr val="bg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2pPr>
            <a:lvl3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3pPr>
            <a:lvl4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4pPr>
            <a:lvl5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5pPr>
          </a:lstStyle>
          <a:p>
            <a:pPr lvl="0"/>
            <a:r>
              <a:rPr lang="fr-FR" dirty="0"/>
              <a:t>Liste à puce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extLst>
      <p:ext uri="{BB962C8B-B14F-4D97-AF65-F5344CB8AC3E}">
        <p14:creationId xmlns:p14="http://schemas.microsoft.com/office/powerpoint/2010/main" val="3699224995"/>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c">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Tree>
    <p:extLst>
      <p:ext uri="{BB962C8B-B14F-4D97-AF65-F5344CB8AC3E}">
        <p14:creationId xmlns:p14="http://schemas.microsoft.com/office/powerpoint/2010/main" val="10342386"/>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Noir">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1190729967"/>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Jaune">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1283102745"/>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ris">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Tree>
    <p:extLst>
      <p:ext uri="{BB962C8B-B14F-4D97-AF65-F5344CB8AC3E}">
        <p14:creationId xmlns:p14="http://schemas.microsoft.com/office/powerpoint/2010/main" val="261487491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4"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151473724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ERCALAIRE - Fond Gris">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3"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552219310"/>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ERCALAIRE - Fond Jaune">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6" y="0"/>
            <a:ext cx="9141968" cy="5143500"/>
          </a:xfrm>
          <a:prstGeom prst="rect">
            <a:avLst/>
          </a:prstGeom>
        </p:spPr>
      </p:pic>
      <p:sp>
        <p:nvSpPr>
          <p:cNvPr id="3"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239764038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CHEMA OU TEXT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a:noFill/>
        </p:spPr>
        <p:txBody>
          <a:bodyPr/>
          <a:lstStyle>
            <a:lvl1pPr>
              <a:buFont typeface="Arial" pitchFamily="34" charset="0"/>
              <a:buNone/>
              <a:defRPr sz="2000" baseline="0">
                <a:solidFill>
                  <a:schemeClr val="tx1"/>
                </a:solidFill>
                <a:latin typeface="Segoe UI Light" panose="020B0502040204020203" pitchFamily="34" charset="0"/>
                <a:cs typeface="Segoe UI Light" panose="020B05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Texte libre et/ou un schéma/illustration</a:t>
            </a:r>
          </a:p>
        </p:txBody>
      </p:sp>
      <p:sp>
        <p:nvSpPr>
          <p:cNvPr id="13"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ISTE 2 COLONNES">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3815655" cy="3383631"/>
          </a:xfrm>
          <a:prstGeom prst="rect">
            <a:avLst/>
          </a:prstGeom>
        </p:spPr>
        <p:txBody>
          <a:bodyPr/>
          <a:lstStyle>
            <a:lvl1pPr marL="342900" indent="-342900">
              <a:buFont typeface="MS PGothic" panose="020B0600070205080204" pitchFamily="34" charset="-128"/>
              <a:buChar char="◉"/>
              <a:defRPr sz="2000" b="0">
                <a:solidFill>
                  <a:schemeClr val="tx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
        <p:nvSpPr>
          <p:cNvPr id="11"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
        <p:nvSpPr>
          <p:cNvPr id="7" name="Espace réservé du contenu 5"/>
          <p:cNvSpPr>
            <a:spLocks noGrp="1"/>
          </p:cNvSpPr>
          <p:nvPr>
            <p:ph sz="quarter" idx="13" hasCustomPrompt="1"/>
          </p:nvPr>
        </p:nvSpPr>
        <p:spPr>
          <a:xfrm>
            <a:off x="4788024" y="1276349"/>
            <a:ext cx="3815655" cy="3383631"/>
          </a:xfrm>
          <a:prstGeom prst="rect">
            <a:avLst/>
          </a:prstGeom>
        </p:spPr>
        <p:txBody>
          <a:bodyPr/>
          <a:lstStyle>
            <a:lvl1pPr marL="342900" indent="-342900">
              <a:buFont typeface="MS PGothic" panose="020B0600070205080204" pitchFamily="34" charset="-128"/>
              <a:buChar char="◉"/>
              <a:defRPr sz="2000">
                <a:solidFill>
                  <a:schemeClr val="tx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Calibri" pitchFamily="34" charset="0"/>
              </a:defRPr>
            </a:lvl2pPr>
            <a:lvl3pPr>
              <a:defRPr sz="1800">
                <a:solidFill>
                  <a:schemeClr val="tx1">
                    <a:lumMod val="50000"/>
                    <a:lumOff val="50000"/>
                  </a:schemeClr>
                </a:solidFill>
                <a:latin typeface="Calibri" pitchFamily="34" charset="0"/>
              </a:defRPr>
            </a:lvl3pPr>
            <a:lvl4pPr>
              <a:defRPr sz="1800">
                <a:solidFill>
                  <a:schemeClr val="tx1">
                    <a:lumMod val="50000"/>
                    <a:lumOff val="50000"/>
                  </a:schemeClr>
                </a:solidFill>
                <a:latin typeface="Calibri" pitchFamily="34" charset="0"/>
              </a:defRPr>
            </a:lvl4pPr>
            <a:lvl5pPr>
              <a:defRPr sz="1800">
                <a:solidFill>
                  <a:schemeClr val="tx1">
                    <a:lumMod val="50000"/>
                    <a:lumOff val="50000"/>
                  </a:schemeClr>
                </a:solidFill>
                <a:latin typeface="Calibri" pitchFamily="34" charset="0"/>
              </a:defRPr>
            </a:lvl5pPr>
          </a:lstStyle>
          <a:p>
            <a:pPr lvl="0"/>
            <a:r>
              <a:rPr lang="fr-FR" dirty="0"/>
              <a:t>Ma liste en 2 colonnes</a:t>
            </a:r>
          </a:p>
        </p:txBody>
      </p: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ISTE A PUCE">
    <p:spTree>
      <p:nvGrpSpPr>
        <p:cNvPr id="1" name=""/>
        <p:cNvGrpSpPr/>
        <p:nvPr/>
      </p:nvGrpSpPr>
      <p:grpSpPr>
        <a:xfrm>
          <a:off x="0" y="0"/>
          <a:ext cx="0" cy="0"/>
          <a:chOff x="0" y="0"/>
          <a:chExt cx="0" cy="0"/>
        </a:xfrm>
      </p:grpSpPr>
      <p:sp>
        <p:nvSpPr>
          <p:cNvPr id="6" name="Espace réservé du contenu 5"/>
          <p:cNvSpPr>
            <a:spLocks noGrp="1"/>
          </p:cNvSpPr>
          <p:nvPr>
            <p:ph sz="quarter" idx="12" hasCustomPrompt="1"/>
          </p:nvPr>
        </p:nvSpPr>
        <p:spPr>
          <a:xfrm>
            <a:off x="468315" y="1276350"/>
            <a:ext cx="8207375" cy="3383631"/>
          </a:xfrm>
          <a:prstGeom prst="rect">
            <a:avLst/>
          </a:prstGeom>
        </p:spPr>
        <p:txBody>
          <a:bodyPr/>
          <a:lstStyle>
            <a:lvl1pPr marL="342900" indent="-342900">
              <a:buFont typeface="MS PGothic" panose="020B0600070205080204" pitchFamily="34" charset="-128"/>
              <a:buChar char="◉"/>
              <a:defRPr sz="2000">
                <a:solidFill>
                  <a:schemeClr val="tx1"/>
                </a:solidFill>
                <a:latin typeface="Segoe UI Semilight" panose="020B0402040204020203" pitchFamily="34" charset="0"/>
                <a:cs typeface="Segoe UI Semilight" panose="020B0402040204020203" pitchFamily="34" charset="0"/>
              </a:defRPr>
            </a:lvl1pPr>
            <a:lvl2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2pPr>
            <a:lvl3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3pPr>
            <a:lvl4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4pPr>
            <a:lvl5pPr>
              <a:defRPr sz="1800">
                <a:solidFill>
                  <a:schemeClr val="tx1">
                    <a:lumMod val="50000"/>
                    <a:lumOff val="50000"/>
                  </a:schemeClr>
                </a:solidFill>
                <a:latin typeface="Segoe UI Semilight" panose="020B0402040204020203" pitchFamily="34" charset="0"/>
                <a:cs typeface="Segoe UI Semilight" panose="020B0402040204020203" pitchFamily="34" charset="0"/>
              </a:defRPr>
            </a:lvl5pPr>
          </a:lstStyle>
          <a:p>
            <a:pPr lvl="0"/>
            <a:r>
              <a:rPr lang="fr-FR" dirty="0"/>
              <a:t>Liste à puce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10" name="Sous-titre 2"/>
          <p:cNvSpPr>
            <a:spLocks noGrp="1"/>
          </p:cNvSpPr>
          <p:nvPr>
            <p:ph type="subTitle" idx="1" hasCustomPrompt="1"/>
          </p:nvPr>
        </p:nvSpPr>
        <p:spPr>
          <a:xfrm>
            <a:off x="0" y="303498"/>
            <a:ext cx="9144000" cy="344574"/>
          </a:xfrm>
          <a:prstGeom prst="rect">
            <a:avLst/>
          </a:prstGeom>
        </p:spPr>
        <p:txBody>
          <a:bodyPr/>
          <a:lstStyle>
            <a:lvl1pPr marL="0" indent="0" algn="ctr">
              <a:buNone/>
              <a:defRPr sz="2800" b="0" baseline="0">
                <a:solidFill>
                  <a:schemeClr val="tx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Titre de la diapo</a:t>
            </a:r>
          </a:p>
        </p:txBody>
      </p:sp>
    </p:spTree>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TITRE">
    <p:spTree>
      <p:nvGrpSpPr>
        <p:cNvPr id="1" name=""/>
        <p:cNvGrpSpPr/>
        <p:nvPr/>
      </p:nvGrpSpPr>
      <p:grpSpPr>
        <a:xfrm>
          <a:off x="0" y="0"/>
          <a:ext cx="0" cy="0"/>
          <a:chOff x="0" y="0"/>
          <a:chExt cx="0" cy="0"/>
        </a:xfrm>
      </p:grpSpPr>
      <p:pic>
        <p:nvPicPr>
          <p:cNvPr id="6" name="Imag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
        <p:nvSpPr>
          <p:cNvPr id="2" name="Titre 1"/>
          <p:cNvSpPr>
            <a:spLocks noGrp="1"/>
          </p:cNvSpPr>
          <p:nvPr>
            <p:ph type="ctrTitle" hasCustomPrompt="1"/>
          </p:nvPr>
        </p:nvSpPr>
        <p:spPr>
          <a:xfrm>
            <a:off x="827584" y="3557465"/>
            <a:ext cx="7560840" cy="958501"/>
          </a:xfrm>
          <a:prstGeom prst="rect">
            <a:avLst/>
          </a:prstGeom>
        </p:spPr>
        <p:txBody>
          <a:bodyPr anchor="b"/>
          <a:lstStyle>
            <a:lvl1pPr algn="l">
              <a:defRPr sz="2800" b="1" i="0" cap="none" baseline="0">
                <a:solidFill>
                  <a:schemeClr val="bg1"/>
                </a:solidFill>
                <a:latin typeface="Segoe UI Semibold" panose="020B0702040204020203" pitchFamily="34" charset="0"/>
                <a:cs typeface="Segoe UI Semibold" panose="020B0702040204020203" pitchFamily="34" charset="0"/>
              </a:defRPr>
            </a:lvl1pPr>
          </a:lstStyle>
          <a:p>
            <a:r>
              <a:rPr lang="fr-FR" dirty="0"/>
              <a:t>Titre de la conférence</a:t>
            </a:r>
          </a:p>
        </p:txBody>
      </p:sp>
      <p:sp>
        <p:nvSpPr>
          <p:cNvPr id="3" name="Sous-titre 2"/>
          <p:cNvSpPr>
            <a:spLocks noGrp="1"/>
          </p:cNvSpPr>
          <p:nvPr>
            <p:ph type="subTitle" idx="1" hasCustomPrompt="1"/>
          </p:nvPr>
        </p:nvSpPr>
        <p:spPr>
          <a:xfrm>
            <a:off x="827584" y="4587974"/>
            <a:ext cx="7560840" cy="576064"/>
          </a:xfrm>
          <a:prstGeom prst="rect">
            <a:avLst/>
          </a:prstGeom>
        </p:spPr>
        <p:txBody>
          <a:bodyPr/>
          <a:lstStyle>
            <a:lvl1pPr marL="0" indent="0" algn="l">
              <a:buNone/>
              <a:defRPr sz="2000" cap="small" baseline="0">
                <a:solidFill>
                  <a:schemeClr val="tx1">
                    <a:lumMod val="50000"/>
                    <a:lumOff val="50000"/>
                  </a:schemeClr>
                </a:solidFill>
                <a:latin typeface="Segoe UI Light" panose="020B0502040204020203" pitchFamily="34" charset="0"/>
                <a:cs typeface="Segoe UI Light"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Prénom Nom</a:t>
            </a:r>
          </a:p>
        </p:txBody>
      </p:sp>
      <p:pic>
        <p:nvPicPr>
          <p:cNvPr id="5" name="Imag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07727" y="423702"/>
            <a:ext cx="5305963" cy="2016224"/>
          </a:xfrm>
          <a:prstGeom prst="rect">
            <a:avLst/>
          </a:prstGeom>
          <a:solidFill>
            <a:schemeClr val="tx1"/>
          </a:solidFill>
        </p:spPr>
      </p:pic>
    </p:spTree>
    <p:extLst>
      <p:ext uri="{BB962C8B-B14F-4D97-AF65-F5344CB8AC3E}">
        <p14:creationId xmlns:p14="http://schemas.microsoft.com/office/powerpoint/2010/main" val="3450283854"/>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p:spTree>
      <p:nvGrpSpPr>
        <p:cNvPr id="1" name=""/>
        <p:cNvGrpSpPr/>
        <p:nvPr/>
      </p:nvGrpSpPr>
      <p:grpSpPr>
        <a:xfrm>
          <a:off x="0" y="0"/>
          <a:ext cx="0" cy="0"/>
          <a:chOff x="0" y="0"/>
          <a:chExt cx="0" cy="0"/>
        </a:xfrm>
      </p:grpSpPr>
      <p:sp>
        <p:nvSpPr>
          <p:cNvPr id="3" name="Sous-titre 2"/>
          <p:cNvSpPr>
            <a:spLocks noGrp="1"/>
          </p:cNvSpPr>
          <p:nvPr>
            <p:ph type="subTitle" idx="1" hasCustomPrompt="1"/>
          </p:nvPr>
        </p:nvSpPr>
        <p:spPr>
          <a:xfrm>
            <a:off x="827584" y="987574"/>
            <a:ext cx="7560840" cy="3600400"/>
          </a:xfrm>
          <a:prstGeom prst="rect">
            <a:avLst/>
          </a:prstGeom>
        </p:spPr>
        <p:txBody>
          <a:bodyPr anchor="ctr"/>
          <a:lstStyle>
            <a:lvl1pPr marL="0" indent="0" algn="ctr">
              <a:buNone/>
              <a:defRPr baseline="0">
                <a:solidFill>
                  <a:schemeClr val="bg1"/>
                </a:solidFill>
                <a:latin typeface="Segoe UI" panose="020B0502040204020203" pitchFamily="34" charset="0"/>
                <a:cs typeface="Segoe UI" panose="020B0502040204020203"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a:t>Intercalaire</a:t>
            </a:r>
          </a:p>
        </p:txBody>
      </p:sp>
    </p:spTree>
    <p:extLst>
      <p:ext uri="{BB962C8B-B14F-4D97-AF65-F5344CB8AC3E}">
        <p14:creationId xmlns:p14="http://schemas.microsoft.com/office/powerpoint/2010/main" val="2109941667"/>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0.xml"/><Relationship Id="rId7" Type="http://schemas.openxmlformats.org/officeDocument/2006/relationships/image" Target="../media/image5.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theme" Target="../theme/theme2.xml"/><Relationship Id="rId5" Type="http://schemas.openxmlformats.org/officeDocument/2006/relationships/slideLayout" Target="../slideLayouts/slideLayout12.xml"/><Relationship Id="rId4"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1015" y="0"/>
            <a:ext cx="9141969" cy="5143500"/>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84" r:id="rId2"/>
    <p:sldLayoutId id="2147483682" r:id="rId3"/>
    <p:sldLayoutId id="2147483683" r:id="rId4"/>
    <p:sldLayoutId id="2147483674" r:id="rId5"/>
    <p:sldLayoutId id="2147483675" r:id="rId6"/>
    <p:sldLayoutId id="2147483662" r:id="rId7"/>
  </p:sldLayoutIdLst>
  <p:transition spd="slow">
    <p:wipe/>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8" name="Imag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032" y="-994"/>
            <a:ext cx="9141968" cy="5143500"/>
          </a:xfrm>
          <a:prstGeom prst="rect">
            <a:avLst/>
          </a:prstGeom>
        </p:spPr>
      </p:pic>
      <p:pic>
        <p:nvPicPr>
          <p:cNvPr id="4" name="Image 3"/>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150294" y="167547"/>
            <a:ext cx="1469378" cy="558352"/>
          </a:xfrm>
          <a:prstGeom prst="rect">
            <a:avLst/>
          </a:prstGeom>
          <a:solidFill>
            <a:schemeClr val="tx1"/>
          </a:solidFill>
        </p:spPr>
      </p:pic>
    </p:spTree>
    <p:extLst>
      <p:ext uri="{BB962C8B-B14F-4D97-AF65-F5344CB8AC3E}">
        <p14:creationId xmlns:p14="http://schemas.microsoft.com/office/powerpoint/2010/main" val="3197747975"/>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905696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r>
              <a:rPr lang="fr-FR" dirty="0"/>
              <a:t>Présentation de l'organisation</a:t>
            </a:r>
            <a:br>
              <a:rPr lang="fr-FR" dirty="0"/>
            </a:br>
            <a:r>
              <a:rPr lang="fr-FR" dirty="0"/>
              <a:t>« AGILE » Solo</a:t>
            </a:r>
          </a:p>
        </p:txBody>
      </p:sp>
      <p:sp>
        <p:nvSpPr>
          <p:cNvPr id="3" name="Sous-titre 2"/>
          <p:cNvSpPr>
            <a:spLocks noGrp="1"/>
          </p:cNvSpPr>
          <p:nvPr>
            <p:ph type="subTitle" idx="1"/>
          </p:nvPr>
        </p:nvSpPr>
        <p:spPr/>
        <p:txBody>
          <a:bodyPr/>
          <a:lstStyle/>
          <a:p>
            <a:r>
              <a:rPr lang="fr-FR" dirty="0"/>
              <a:t>Benjamin </a:t>
            </a:r>
            <a:r>
              <a:rPr lang="fr-FR" dirty="0" err="1"/>
              <a:t>Cuoq</a:t>
            </a:r>
            <a:endParaRPr lang="fr-FR" dirty="0"/>
          </a:p>
        </p:txBody>
      </p:sp>
    </p:spTree>
    <p:extLst>
      <p:ext uri="{BB962C8B-B14F-4D97-AF65-F5344CB8AC3E}">
        <p14:creationId xmlns:p14="http://schemas.microsoft.com/office/powerpoint/2010/main" val="2756918923"/>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Assistance technique et formations</a:t>
            </a:r>
          </a:p>
          <a:p>
            <a:pPr lvl="1"/>
            <a:r>
              <a:rPr lang="fr-FR" dirty="0"/>
              <a:t>4 personnes</a:t>
            </a:r>
          </a:p>
          <a:p>
            <a:r>
              <a:rPr lang="fr-FR" dirty="0"/>
              <a:t>Hébergement</a:t>
            </a:r>
          </a:p>
          <a:p>
            <a:pPr lvl="1"/>
            <a:r>
              <a:rPr lang="fr-FR" dirty="0"/>
              <a:t>2 personnes</a:t>
            </a:r>
          </a:p>
          <a:p>
            <a:r>
              <a:rPr lang="fr-FR" dirty="0"/>
              <a:t>R&amp;D</a:t>
            </a:r>
          </a:p>
          <a:p>
            <a:pPr lvl="1"/>
            <a:r>
              <a:rPr lang="fr-FR" dirty="0"/>
              <a:t>5 personnes</a:t>
            </a:r>
          </a:p>
          <a:p>
            <a:pPr lvl="2"/>
            <a:r>
              <a:rPr lang="fr-FR" dirty="0"/>
              <a:t>2 Aquarelle</a:t>
            </a:r>
          </a:p>
          <a:p>
            <a:pPr lvl="2"/>
            <a:r>
              <a:rPr lang="fr-FR" dirty="0"/>
              <a:t>2 Web</a:t>
            </a:r>
          </a:p>
          <a:p>
            <a:pPr lvl="2"/>
            <a:r>
              <a:rPr lang="fr-FR" dirty="0"/>
              <a:t>1 (2)  Outils synchro, serveurs et stats</a:t>
            </a:r>
          </a:p>
        </p:txBody>
      </p:sp>
      <p:sp>
        <p:nvSpPr>
          <p:cNvPr id="4" name="Sous-titre 3"/>
          <p:cNvSpPr>
            <a:spLocks noGrp="1"/>
          </p:cNvSpPr>
          <p:nvPr>
            <p:ph type="subTitle" idx="1"/>
          </p:nvPr>
        </p:nvSpPr>
        <p:spPr/>
        <p:txBody>
          <a:bodyPr/>
          <a:lstStyle/>
          <a:p>
            <a:r>
              <a:rPr lang="fr-FR" dirty="0"/>
              <a:t>Présentation Equipes</a:t>
            </a:r>
          </a:p>
        </p:txBody>
      </p:sp>
    </p:spTree>
    <p:extLst>
      <p:ext uri="{BB962C8B-B14F-4D97-AF65-F5344CB8AC3E}">
        <p14:creationId xmlns:p14="http://schemas.microsoft.com/office/powerpoint/2010/main" val="2958762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Basée sur la connaissance d’un seul homme</a:t>
            </a:r>
          </a:p>
          <a:p>
            <a:r>
              <a:rPr lang="fr-FR" dirty="0"/>
              <a:t>Basée sur les décisions d’un seul homme</a:t>
            </a:r>
          </a:p>
          <a:p>
            <a:r>
              <a:rPr lang="fr-FR" dirty="0"/>
              <a:t>Peu de délégation</a:t>
            </a:r>
          </a:p>
          <a:p>
            <a:r>
              <a:rPr lang="fr-FR" dirty="0"/>
              <a:t>Travail à plusieurs sur Aquarelle, XP</a:t>
            </a:r>
          </a:p>
          <a:p>
            <a:r>
              <a:rPr lang="fr-FR" dirty="0"/>
              <a:t>Chaque jour, une tâche différente</a:t>
            </a:r>
          </a:p>
          <a:p>
            <a:r>
              <a:rPr lang="fr-FR" dirty="0"/>
              <a:t>Capacité de production faible</a:t>
            </a:r>
          </a:p>
          <a:p>
            <a:r>
              <a:rPr lang="fr-FR" dirty="0"/>
              <a:t>Pas de suivi</a:t>
            </a:r>
          </a:p>
          <a:p>
            <a:r>
              <a:rPr lang="fr-FR" dirty="0"/>
              <a:t>Peu ou plus de connaissance terrain</a:t>
            </a:r>
          </a:p>
          <a:p>
            <a:endParaRPr lang="fr-FR" dirty="0"/>
          </a:p>
        </p:txBody>
      </p:sp>
      <p:sp>
        <p:nvSpPr>
          <p:cNvPr id="4" name="Sous-titre 3"/>
          <p:cNvSpPr>
            <a:spLocks noGrp="1"/>
          </p:cNvSpPr>
          <p:nvPr>
            <p:ph type="subTitle" idx="1"/>
          </p:nvPr>
        </p:nvSpPr>
        <p:spPr/>
        <p:txBody>
          <a:bodyPr/>
          <a:lstStyle/>
          <a:p>
            <a:r>
              <a:rPr lang="fr-FR" dirty="0"/>
              <a:t>Historique organisation</a:t>
            </a:r>
          </a:p>
        </p:txBody>
      </p:sp>
    </p:spTree>
    <p:extLst>
      <p:ext uri="{BB962C8B-B14F-4D97-AF65-F5344CB8AC3E}">
        <p14:creationId xmlns:p14="http://schemas.microsoft.com/office/powerpoint/2010/main" val="185028212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Départ d’Olivier en décembre 2012</a:t>
            </a:r>
          </a:p>
          <a:p>
            <a:r>
              <a:rPr lang="fr-FR" dirty="0"/>
              <a:t>Remise à plat des produits</a:t>
            </a:r>
          </a:p>
          <a:p>
            <a:r>
              <a:rPr lang="fr-FR" dirty="0"/>
              <a:t>Remise à plat de l’organisation</a:t>
            </a:r>
          </a:p>
          <a:p>
            <a:pPr lvl="1"/>
            <a:r>
              <a:rPr lang="fr-FR" dirty="0"/>
              <a:t>Spécialisation</a:t>
            </a:r>
          </a:p>
          <a:p>
            <a:pPr lvl="1"/>
            <a:r>
              <a:rPr lang="fr-FR" dirty="0"/>
              <a:t>Pôle fonctionnel</a:t>
            </a:r>
          </a:p>
          <a:p>
            <a:r>
              <a:rPr lang="fr-FR" dirty="0"/>
              <a:t>Formation AGILE en avril 2013</a:t>
            </a:r>
          </a:p>
          <a:p>
            <a:r>
              <a:rPr lang="fr-FR" dirty="0"/>
              <a:t>Formation AGILE des équipes en juin 2013</a:t>
            </a:r>
          </a:p>
          <a:p>
            <a:r>
              <a:rPr lang="fr-FR" dirty="0" err="1"/>
              <a:t>Openspace</a:t>
            </a:r>
            <a:endParaRPr lang="fr-FR" dirty="0"/>
          </a:p>
          <a:p>
            <a:r>
              <a:rPr lang="fr-FR" dirty="0"/>
              <a:t>Mise en place d’une nouvelle organisation</a:t>
            </a:r>
          </a:p>
          <a:p>
            <a:r>
              <a:rPr lang="fr-FR" dirty="0"/>
              <a:t>Mise en place d’outils</a:t>
            </a:r>
          </a:p>
        </p:txBody>
      </p:sp>
      <p:sp>
        <p:nvSpPr>
          <p:cNvPr id="4" name="Sous-titre 3"/>
          <p:cNvSpPr>
            <a:spLocks noGrp="1"/>
          </p:cNvSpPr>
          <p:nvPr>
            <p:ph type="subTitle" idx="1"/>
          </p:nvPr>
        </p:nvSpPr>
        <p:spPr/>
        <p:txBody>
          <a:bodyPr/>
          <a:lstStyle/>
          <a:p>
            <a:r>
              <a:rPr lang="fr-FR" dirty="0"/>
              <a:t>Décision de changement</a:t>
            </a:r>
          </a:p>
        </p:txBody>
      </p:sp>
    </p:spTree>
    <p:extLst>
      <p:ext uri="{BB962C8B-B14F-4D97-AF65-F5344CB8AC3E}">
        <p14:creationId xmlns:p14="http://schemas.microsoft.com/office/powerpoint/2010/main" val="84282229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AGILE, c’est quoi ?</a:t>
            </a:r>
          </a:p>
        </p:txBody>
      </p:sp>
    </p:spTree>
    <p:extLst>
      <p:ext uri="{BB962C8B-B14F-4D97-AF65-F5344CB8AC3E}">
        <p14:creationId xmlns:p14="http://schemas.microsoft.com/office/powerpoint/2010/main" val="1167714664"/>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Organisation agile</a:t>
            </a:r>
          </a:p>
          <a:p>
            <a:pPr lvl="1"/>
            <a:r>
              <a:rPr lang="fr-FR" dirty="0"/>
              <a:t>L’agilité est la capacité d’une organisation à créer de la valeur et à ravir son client, tout en favorisant et en s’adaptant -à temps- aux changements de son environnement</a:t>
            </a:r>
          </a:p>
          <a:p>
            <a:r>
              <a:rPr lang="fr-FR" dirty="0"/>
              <a:t>Méthode agile</a:t>
            </a:r>
          </a:p>
          <a:p>
            <a:pPr lvl="1"/>
            <a:r>
              <a:rPr lang="fr-FR" dirty="0"/>
              <a:t>“Une méthode agile est une approche itérative et incrémentale, qui est menée dans un esprit collaboratif avec juste ce qu’il faut de formalisme. Elle génère un produit de haute qualité tout en prenant en compte l’évolution des besoins des clients”</a:t>
            </a:r>
          </a:p>
          <a:p>
            <a:endParaRPr lang="fr-FR" b="1" dirty="0"/>
          </a:p>
        </p:txBody>
      </p:sp>
      <p:sp>
        <p:nvSpPr>
          <p:cNvPr id="4" name="Sous-titre 3"/>
          <p:cNvSpPr>
            <a:spLocks noGrp="1"/>
          </p:cNvSpPr>
          <p:nvPr>
            <p:ph type="subTitle" idx="1"/>
          </p:nvPr>
        </p:nvSpPr>
        <p:spPr/>
        <p:txBody>
          <a:bodyPr/>
          <a:lstStyle/>
          <a:p>
            <a:r>
              <a:rPr lang="fr-FR" dirty="0"/>
              <a:t>AGILE, c’est quoi ?</a:t>
            </a:r>
          </a:p>
        </p:txBody>
      </p:sp>
    </p:spTree>
    <p:extLst>
      <p:ext uri="{BB962C8B-B14F-4D97-AF65-F5344CB8AC3E}">
        <p14:creationId xmlns:p14="http://schemas.microsoft.com/office/powerpoint/2010/main" val="26411743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4 valeurs</a:t>
            </a:r>
          </a:p>
          <a:p>
            <a:pPr lvl="1"/>
            <a:r>
              <a:rPr lang="fr-FR" dirty="0"/>
              <a:t>Les individus et les interactions plutôt que les processus et les outils</a:t>
            </a:r>
          </a:p>
          <a:p>
            <a:pPr lvl="1"/>
            <a:r>
              <a:rPr lang="fr-FR" dirty="0"/>
              <a:t>Des fonctionnalités opérationnelles plutôt qu’une documentation exhaustive</a:t>
            </a:r>
          </a:p>
          <a:p>
            <a:pPr lvl="1"/>
            <a:r>
              <a:rPr lang="fr-FR" dirty="0"/>
              <a:t>Collaboration avec le client plutôt que contractualisation des relations</a:t>
            </a:r>
          </a:p>
          <a:p>
            <a:pPr lvl="1"/>
            <a:r>
              <a:rPr lang="fr-FR" dirty="0"/>
              <a:t>Acceptation du changement plutôt que conformité aux plans</a:t>
            </a:r>
          </a:p>
          <a:p>
            <a:pPr lvl="1"/>
            <a:endParaRPr lang="fr-FR" dirty="0"/>
          </a:p>
        </p:txBody>
      </p:sp>
      <p:sp>
        <p:nvSpPr>
          <p:cNvPr id="4" name="Sous-titre 3"/>
          <p:cNvSpPr>
            <a:spLocks noGrp="1"/>
          </p:cNvSpPr>
          <p:nvPr>
            <p:ph type="subTitle" idx="1"/>
          </p:nvPr>
        </p:nvSpPr>
        <p:spPr/>
        <p:txBody>
          <a:bodyPr/>
          <a:lstStyle/>
          <a:p>
            <a:r>
              <a:rPr lang="fr-FR" dirty="0"/>
              <a:t>AGILE, les valeurs</a:t>
            </a:r>
          </a:p>
        </p:txBody>
      </p:sp>
    </p:spTree>
    <p:extLst>
      <p:ext uri="{BB962C8B-B14F-4D97-AF65-F5344CB8AC3E}">
        <p14:creationId xmlns:p14="http://schemas.microsoft.com/office/powerpoint/2010/main" val="94414119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12 principes</a:t>
            </a:r>
          </a:p>
          <a:p>
            <a:pPr lvl="1"/>
            <a:r>
              <a:rPr lang="fr-FR" dirty="0"/>
              <a:t>Satisfaire le client est la priorité</a:t>
            </a:r>
          </a:p>
          <a:p>
            <a:pPr lvl="1"/>
            <a:r>
              <a:rPr lang="fr-FR" dirty="0"/>
              <a:t>Accueillir les demandes de changement « à bras ouverts »</a:t>
            </a:r>
          </a:p>
          <a:p>
            <a:pPr lvl="1"/>
            <a:r>
              <a:rPr lang="fr-FR" dirty="0"/>
              <a:t>Livrer le plus souvent possible des versions opérationnelles de l’application</a:t>
            </a:r>
          </a:p>
          <a:p>
            <a:pPr lvl="1"/>
            <a:r>
              <a:rPr lang="fr-FR" dirty="0"/>
              <a:t>Assurer une coopération permanente entre Client et Equipe projet</a:t>
            </a:r>
          </a:p>
          <a:p>
            <a:pPr lvl="1"/>
            <a:r>
              <a:rPr lang="fr-FR" dirty="0"/>
              <a:t>Construire des projets autour d’individus motivés </a:t>
            </a:r>
          </a:p>
          <a:p>
            <a:pPr lvl="1"/>
            <a:r>
              <a:rPr lang="fr-FR" dirty="0"/>
              <a:t>Privilégier la conversation en face à face</a:t>
            </a:r>
          </a:p>
          <a:p>
            <a:pPr lvl="1"/>
            <a:endParaRPr lang="fr-FR" dirty="0"/>
          </a:p>
        </p:txBody>
      </p:sp>
      <p:sp>
        <p:nvSpPr>
          <p:cNvPr id="4" name="Sous-titre 3"/>
          <p:cNvSpPr>
            <a:spLocks noGrp="1"/>
          </p:cNvSpPr>
          <p:nvPr>
            <p:ph type="subTitle" idx="1"/>
          </p:nvPr>
        </p:nvSpPr>
        <p:spPr/>
        <p:txBody>
          <a:bodyPr/>
          <a:lstStyle/>
          <a:p>
            <a:r>
              <a:rPr lang="fr-FR" dirty="0"/>
              <a:t>AGILE, les principes</a:t>
            </a:r>
          </a:p>
        </p:txBody>
      </p:sp>
    </p:spTree>
    <p:extLst>
      <p:ext uri="{BB962C8B-B14F-4D97-AF65-F5344CB8AC3E}">
        <p14:creationId xmlns:p14="http://schemas.microsoft.com/office/powerpoint/2010/main" val="277575010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12 principes</a:t>
            </a:r>
          </a:p>
          <a:p>
            <a:pPr lvl="1"/>
            <a:r>
              <a:rPr lang="fr-FR" dirty="0"/>
              <a:t>Mesurer l’avancement du projet en termes de fonctionnalités de l’application</a:t>
            </a:r>
          </a:p>
          <a:p>
            <a:pPr lvl="1"/>
            <a:r>
              <a:rPr lang="fr-FR" dirty="0"/>
              <a:t>Faire avancer le projet à un rythme soutenable et constant</a:t>
            </a:r>
          </a:p>
          <a:p>
            <a:pPr lvl="1"/>
            <a:r>
              <a:rPr lang="fr-FR" dirty="0"/>
              <a:t>Porter une attention continue à l’excellence technique et à la conception</a:t>
            </a:r>
          </a:p>
          <a:p>
            <a:pPr lvl="1"/>
            <a:r>
              <a:rPr lang="fr-FR" dirty="0"/>
              <a:t>Simplicité</a:t>
            </a:r>
          </a:p>
          <a:p>
            <a:pPr lvl="1"/>
            <a:r>
              <a:rPr lang="fr-FR" dirty="0"/>
              <a:t>Responsabiliser les équipes</a:t>
            </a:r>
          </a:p>
          <a:p>
            <a:pPr lvl="1"/>
            <a:r>
              <a:rPr lang="fr-FR" dirty="0"/>
              <a:t>Ajuster, à intervalles réguliers, son comportement, ses processus pour être plus efficace</a:t>
            </a:r>
          </a:p>
          <a:p>
            <a:pPr lvl="1"/>
            <a:endParaRPr lang="fr-FR" dirty="0"/>
          </a:p>
          <a:p>
            <a:pPr lvl="1"/>
            <a:endParaRPr lang="fr-FR" dirty="0"/>
          </a:p>
        </p:txBody>
      </p:sp>
      <p:sp>
        <p:nvSpPr>
          <p:cNvPr id="4" name="Sous-titre 3"/>
          <p:cNvSpPr>
            <a:spLocks noGrp="1"/>
          </p:cNvSpPr>
          <p:nvPr>
            <p:ph type="subTitle" idx="1"/>
          </p:nvPr>
        </p:nvSpPr>
        <p:spPr/>
        <p:txBody>
          <a:bodyPr/>
          <a:lstStyle/>
          <a:p>
            <a:r>
              <a:rPr lang="fr-FR" dirty="0"/>
              <a:t>AGILE, les principes</a:t>
            </a:r>
          </a:p>
        </p:txBody>
      </p:sp>
    </p:spTree>
    <p:extLst>
      <p:ext uri="{BB962C8B-B14F-4D97-AF65-F5344CB8AC3E}">
        <p14:creationId xmlns:p14="http://schemas.microsoft.com/office/powerpoint/2010/main" val="35362398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Cycle en V</a:t>
            </a:r>
          </a:p>
        </p:txBody>
      </p:sp>
      <p:pic>
        <p:nvPicPr>
          <p:cNvPr id="7" name="Image 6">
            <a:extLst>
              <a:ext uri="{FF2B5EF4-FFF2-40B4-BE49-F238E27FC236}">
                <a16:creationId xmlns:a16="http://schemas.microsoft.com/office/drawing/2014/main" id="{0132B5D1-D6B2-442F-867F-87746CF2A6CF}"/>
              </a:ext>
            </a:extLst>
          </p:cNvPr>
          <p:cNvPicPr>
            <a:picLocks noChangeAspect="1"/>
          </p:cNvPicPr>
          <p:nvPr/>
        </p:nvPicPr>
        <p:blipFill>
          <a:blip r:embed="rId3"/>
          <a:stretch>
            <a:fillRect/>
          </a:stretch>
        </p:blipFill>
        <p:spPr>
          <a:xfrm>
            <a:off x="890908" y="555526"/>
            <a:ext cx="7362183" cy="4438446"/>
          </a:xfrm>
          <a:prstGeom prst="rect">
            <a:avLst/>
          </a:prstGeom>
        </p:spPr>
      </p:pic>
    </p:spTree>
    <p:extLst>
      <p:ext uri="{BB962C8B-B14F-4D97-AF65-F5344CB8AC3E}">
        <p14:creationId xmlns:p14="http://schemas.microsoft.com/office/powerpoint/2010/main" val="21830050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Cycle en V, en vrai</a:t>
            </a:r>
          </a:p>
        </p:txBody>
      </p:sp>
      <p:pic>
        <p:nvPicPr>
          <p:cNvPr id="3" name="Image 2">
            <a:extLst>
              <a:ext uri="{FF2B5EF4-FFF2-40B4-BE49-F238E27FC236}">
                <a16:creationId xmlns:a16="http://schemas.microsoft.com/office/drawing/2014/main" id="{28F60D14-8061-40B8-A2DD-E71FECB9FBB8}"/>
              </a:ext>
            </a:extLst>
          </p:cNvPr>
          <p:cNvPicPr>
            <a:picLocks noChangeAspect="1"/>
          </p:cNvPicPr>
          <p:nvPr/>
        </p:nvPicPr>
        <p:blipFill>
          <a:blip r:embed="rId3"/>
          <a:stretch>
            <a:fillRect/>
          </a:stretch>
        </p:blipFill>
        <p:spPr>
          <a:xfrm>
            <a:off x="936954" y="682315"/>
            <a:ext cx="7270091" cy="4259187"/>
          </a:xfrm>
          <a:prstGeom prst="rect">
            <a:avLst/>
          </a:prstGeom>
        </p:spPr>
      </p:pic>
    </p:spTree>
    <p:extLst>
      <p:ext uri="{BB962C8B-B14F-4D97-AF65-F5344CB8AC3E}">
        <p14:creationId xmlns:p14="http://schemas.microsoft.com/office/powerpoint/2010/main" val="416014708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pPr marL="0" indent="0">
              <a:buNone/>
            </a:pPr>
            <a:endParaRPr lang="fr-FR" dirty="0"/>
          </a:p>
          <a:p>
            <a:pPr marL="0" indent="0">
              <a:buNone/>
            </a:pPr>
            <a:endParaRPr lang="fr-FR" b="1" dirty="0"/>
          </a:p>
        </p:txBody>
      </p:sp>
      <p:sp>
        <p:nvSpPr>
          <p:cNvPr id="4" name="Sous-titre 3"/>
          <p:cNvSpPr>
            <a:spLocks noGrp="1"/>
          </p:cNvSpPr>
          <p:nvPr>
            <p:ph type="subTitle" idx="1"/>
          </p:nvPr>
        </p:nvSpPr>
        <p:spPr/>
        <p:txBody>
          <a:bodyPr/>
          <a:lstStyle/>
          <a:p>
            <a:r>
              <a:rPr lang="fr-FR" dirty="0"/>
              <a:t>Organisation « AGILE » Solo</a:t>
            </a:r>
          </a:p>
        </p:txBody>
      </p:sp>
      <p:sp>
        <p:nvSpPr>
          <p:cNvPr id="2" name="ZoneTexte 1">
            <a:extLst>
              <a:ext uri="{FF2B5EF4-FFF2-40B4-BE49-F238E27FC236}">
                <a16:creationId xmlns:a16="http://schemas.microsoft.com/office/drawing/2014/main" id="{FE5EE256-8D34-484D-86C6-E4F7C848B053}"/>
              </a:ext>
            </a:extLst>
          </p:cNvPr>
          <p:cNvSpPr txBox="1"/>
          <p:nvPr/>
        </p:nvSpPr>
        <p:spPr>
          <a:xfrm>
            <a:off x="468311" y="1925419"/>
            <a:ext cx="8207374" cy="646331"/>
          </a:xfrm>
          <a:prstGeom prst="rect">
            <a:avLst/>
          </a:prstGeom>
          <a:noFill/>
        </p:spPr>
        <p:txBody>
          <a:bodyPr wrap="square" rtlCol="0">
            <a:spAutoFit/>
          </a:bodyPr>
          <a:lstStyle/>
          <a:p>
            <a:r>
              <a:rPr lang="fr-FR" dirty="0"/>
              <a:t>Les espèces qui survivent ne sont pas les plus fortes ou les plus intelligentes… ce sont celles qui s’adaptent »</a:t>
            </a:r>
          </a:p>
        </p:txBody>
      </p:sp>
      <p:sp>
        <p:nvSpPr>
          <p:cNvPr id="3" name="ZoneTexte 2">
            <a:extLst>
              <a:ext uri="{FF2B5EF4-FFF2-40B4-BE49-F238E27FC236}">
                <a16:creationId xmlns:a16="http://schemas.microsoft.com/office/drawing/2014/main" id="{45297381-687F-4CEC-AC14-B3D3A0707CF9}"/>
              </a:ext>
            </a:extLst>
          </p:cNvPr>
          <p:cNvSpPr txBox="1"/>
          <p:nvPr/>
        </p:nvSpPr>
        <p:spPr>
          <a:xfrm>
            <a:off x="6516216" y="3682484"/>
            <a:ext cx="2232248" cy="369332"/>
          </a:xfrm>
          <a:prstGeom prst="rect">
            <a:avLst/>
          </a:prstGeom>
          <a:noFill/>
        </p:spPr>
        <p:txBody>
          <a:bodyPr wrap="square" rtlCol="0">
            <a:spAutoFit/>
          </a:bodyPr>
          <a:lstStyle/>
          <a:p>
            <a:pPr algn="r"/>
            <a:r>
              <a:rPr lang="fr-FR" dirty="0"/>
              <a:t>Charles DARWIN</a:t>
            </a:r>
          </a:p>
        </p:txBody>
      </p:sp>
    </p:spTree>
    <p:extLst>
      <p:ext uri="{BB962C8B-B14F-4D97-AF65-F5344CB8AC3E}">
        <p14:creationId xmlns:p14="http://schemas.microsoft.com/office/powerpoint/2010/main" val="42306724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grpId="0" nodeType="afterEffect">
                                  <p:stCondLst>
                                    <p:cond delay="300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AGILE, les itérations</a:t>
            </a:r>
          </a:p>
        </p:txBody>
      </p:sp>
      <p:pic>
        <p:nvPicPr>
          <p:cNvPr id="2" name="Image 1">
            <a:extLst>
              <a:ext uri="{FF2B5EF4-FFF2-40B4-BE49-F238E27FC236}">
                <a16:creationId xmlns:a16="http://schemas.microsoft.com/office/drawing/2014/main" id="{677DAF4E-85D9-4D4F-A652-790A0262072A}"/>
              </a:ext>
            </a:extLst>
          </p:cNvPr>
          <p:cNvPicPr>
            <a:picLocks noChangeAspect="1"/>
          </p:cNvPicPr>
          <p:nvPr/>
        </p:nvPicPr>
        <p:blipFill>
          <a:blip r:embed="rId3"/>
          <a:stretch>
            <a:fillRect/>
          </a:stretch>
        </p:blipFill>
        <p:spPr>
          <a:xfrm>
            <a:off x="289915" y="1419622"/>
            <a:ext cx="8564170" cy="3219899"/>
          </a:xfrm>
          <a:prstGeom prst="rect">
            <a:avLst/>
          </a:prstGeom>
        </p:spPr>
      </p:pic>
    </p:spTree>
    <p:extLst>
      <p:ext uri="{BB962C8B-B14F-4D97-AF65-F5344CB8AC3E}">
        <p14:creationId xmlns:p14="http://schemas.microsoft.com/office/powerpoint/2010/main" val="362644036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AGILE, les avantages</a:t>
            </a:r>
          </a:p>
        </p:txBody>
      </p:sp>
      <p:sp>
        <p:nvSpPr>
          <p:cNvPr id="5" name="Espace réservé du contenu 4">
            <a:extLst>
              <a:ext uri="{FF2B5EF4-FFF2-40B4-BE49-F238E27FC236}">
                <a16:creationId xmlns:a16="http://schemas.microsoft.com/office/drawing/2014/main" id="{A657F125-CEC5-4763-86FE-82760EB17231}"/>
              </a:ext>
            </a:extLst>
          </p:cNvPr>
          <p:cNvSpPr>
            <a:spLocks noGrp="1"/>
          </p:cNvSpPr>
          <p:nvPr>
            <p:ph sz="quarter" idx="12"/>
          </p:nvPr>
        </p:nvSpPr>
        <p:spPr>
          <a:xfrm>
            <a:off x="468315" y="1276350"/>
            <a:ext cx="8207375" cy="3383631"/>
          </a:xfrm>
        </p:spPr>
        <p:txBody>
          <a:bodyPr/>
          <a:lstStyle/>
          <a:p>
            <a:r>
              <a:rPr lang="fr-FR" dirty="0"/>
              <a:t>Mise à disposition rapide du produit</a:t>
            </a:r>
          </a:p>
          <a:p>
            <a:r>
              <a:rPr lang="fr-FR" dirty="0"/>
              <a:t>Besoins du client non formalisés</a:t>
            </a:r>
          </a:p>
          <a:p>
            <a:r>
              <a:rPr lang="fr-FR" dirty="0"/>
              <a:t>Les besoins peuvent changer en cours de projet</a:t>
            </a:r>
          </a:p>
          <a:p>
            <a:r>
              <a:rPr lang="fr-FR" dirty="0"/>
              <a:t>Le client a la visibilité sur l’avancement du projet</a:t>
            </a:r>
          </a:p>
          <a:p>
            <a:r>
              <a:rPr lang="fr-FR" dirty="0"/>
              <a:t>Le client est présent et donne un feedback immédiat</a:t>
            </a:r>
          </a:p>
          <a:p>
            <a:endParaRPr lang="fr-FR" dirty="0"/>
          </a:p>
        </p:txBody>
      </p:sp>
    </p:spTree>
    <p:extLst>
      <p:ext uri="{BB962C8B-B14F-4D97-AF65-F5344CB8AC3E}">
        <p14:creationId xmlns:p14="http://schemas.microsoft.com/office/powerpoint/2010/main" val="405894500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AGILE, les inconvénients</a:t>
            </a:r>
          </a:p>
        </p:txBody>
      </p:sp>
      <p:sp>
        <p:nvSpPr>
          <p:cNvPr id="5" name="Espace réservé du contenu 4">
            <a:extLst>
              <a:ext uri="{FF2B5EF4-FFF2-40B4-BE49-F238E27FC236}">
                <a16:creationId xmlns:a16="http://schemas.microsoft.com/office/drawing/2014/main" id="{A657F125-CEC5-4763-86FE-82760EB17231}"/>
              </a:ext>
            </a:extLst>
          </p:cNvPr>
          <p:cNvSpPr>
            <a:spLocks noGrp="1"/>
          </p:cNvSpPr>
          <p:nvPr>
            <p:ph sz="quarter" idx="12"/>
          </p:nvPr>
        </p:nvSpPr>
        <p:spPr>
          <a:xfrm>
            <a:off x="468315" y="1276350"/>
            <a:ext cx="8207375" cy="3383631"/>
          </a:xfrm>
        </p:spPr>
        <p:txBody>
          <a:bodyPr/>
          <a:lstStyle/>
          <a:p>
            <a:r>
              <a:rPr lang="fr-FR" dirty="0"/>
              <a:t>Risque d’arrêt en cours de projet</a:t>
            </a:r>
          </a:p>
          <a:p>
            <a:pPr lvl="1"/>
            <a:r>
              <a:rPr lang="fr-FR" dirty="0"/>
              <a:t>Le proto marche, je peux l’utiliser dès maintenant !</a:t>
            </a:r>
          </a:p>
          <a:p>
            <a:r>
              <a:rPr lang="fr-FR" dirty="0"/>
              <a:t>Difficile si client non présent</a:t>
            </a:r>
          </a:p>
          <a:p>
            <a:r>
              <a:rPr lang="fr-FR" dirty="0"/>
              <a:t>Difficile si ressources éloignées</a:t>
            </a:r>
          </a:p>
          <a:p>
            <a:r>
              <a:rPr lang="fr-FR" dirty="0"/>
              <a:t>Difficile si client indécis</a:t>
            </a:r>
          </a:p>
          <a:p>
            <a:pPr lvl="1"/>
            <a:r>
              <a:rPr lang="fr-FR" dirty="0"/>
              <a:t>1 tour en avant, 1 tour en arrière</a:t>
            </a:r>
          </a:p>
          <a:p>
            <a:r>
              <a:rPr lang="fr-FR" dirty="0"/>
              <a:t>Difficile si équipe non autonome</a:t>
            </a:r>
          </a:p>
          <a:p>
            <a:r>
              <a:rPr lang="fr-FR" dirty="0"/>
              <a:t>Risque de manque de cohérence globale</a:t>
            </a:r>
          </a:p>
          <a:p>
            <a:r>
              <a:rPr lang="fr-FR" dirty="0"/>
              <a:t>AGILE != ARRACHE</a:t>
            </a:r>
          </a:p>
        </p:txBody>
      </p:sp>
    </p:spTree>
    <p:extLst>
      <p:ext uri="{BB962C8B-B14F-4D97-AF65-F5344CB8AC3E}">
        <p14:creationId xmlns:p14="http://schemas.microsoft.com/office/powerpoint/2010/main" val="2320109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Organisation « AGILE » Solo</a:t>
            </a:r>
          </a:p>
        </p:txBody>
      </p:sp>
    </p:spTree>
    <p:extLst>
      <p:ext uri="{BB962C8B-B14F-4D97-AF65-F5344CB8AC3E}">
        <p14:creationId xmlns:p14="http://schemas.microsoft.com/office/powerpoint/2010/main" val="3080811634"/>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Méthode SCRUM - XP</a:t>
            </a:r>
          </a:p>
          <a:p>
            <a:r>
              <a:rPr lang="fr-FR" dirty="0"/>
              <a:t>Le client de la R&amp;D est le Pôle fonctionnel</a:t>
            </a:r>
          </a:p>
          <a:p>
            <a:r>
              <a:rPr lang="fr-FR" dirty="0"/>
              <a:t>Travail sur un thème unique pendant une période -&gt; Sprint</a:t>
            </a:r>
          </a:p>
          <a:p>
            <a:pPr lvl="1"/>
            <a:r>
              <a:rPr lang="fr-FR" dirty="0"/>
              <a:t>2 semaines de 4,5 jours</a:t>
            </a:r>
          </a:p>
          <a:p>
            <a:r>
              <a:rPr lang="fr-FR" dirty="0"/>
              <a:t>Un Sprint commence par un point avant Sprint</a:t>
            </a:r>
          </a:p>
          <a:p>
            <a:r>
              <a:rPr lang="fr-FR" dirty="0"/>
              <a:t>Un Sprint finit par un point après Sprint</a:t>
            </a:r>
          </a:p>
          <a:p>
            <a:r>
              <a:rPr lang="fr-FR" dirty="0"/>
              <a:t>Un Sprint finit par la fourniture d’un livrable</a:t>
            </a:r>
          </a:p>
          <a:p>
            <a:r>
              <a:rPr lang="fr-FR" dirty="0"/>
              <a:t>Un Sprint finit par une démonstration</a:t>
            </a:r>
          </a:p>
        </p:txBody>
      </p:sp>
      <p:sp>
        <p:nvSpPr>
          <p:cNvPr id="4" name="Sous-titre 3"/>
          <p:cNvSpPr>
            <a:spLocks noGrp="1"/>
          </p:cNvSpPr>
          <p:nvPr>
            <p:ph type="subTitle" idx="1"/>
          </p:nvPr>
        </p:nvSpPr>
        <p:spPr/>
        <p:txBody>
          <a:bodyPr/>
          <a:lstStyle/>
          <a:p>
            <a:r>
              <a:rPr lang="fr-FR" dirty="0"/>
              <a:t>Organisation Agile Solo</a:t>
            </a:r>
          </a:p>
        </p:txBody>
      </p:sp>
    </p:spTree>
    <p:extLst>
      <p:ext uri="{BB962C8B-B14F-4D97-AF65-F5344CB8AC3E}">
        <p14:creationId xmlns:p14="http://schemas.microsoft.com/office/powerpoint/2010/main" val="23366765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Un Sprint de </a:t>
            </a:r>
            <a:r>
              <a:rPr lang="fr-FR" dirty="0" err="1"/>
              <a:t>Debug</a:t>
            </a:r>
            <a:r>
              <a:rPr lang="fr-FR" dirty="0"/>
              <a:t>/Evolution tous les 5 Sprints</a:t>
            </a:r>
          </a:p>
          <a:p>
            <a:pPr lvl="1"/>
            <a:r>
              <a:rPr lang="fr-FR" dirty="0"/>
              <a:t>Sortie de version en Beta</a:t>
            </a:r>
          </a:p>
          <a:p>
            <a:pPr lvl="1"/>
            <a:r>
              <a:rPr lang="fr-FR" dirty="0"/>
              <a:t>Deux semaines de test (PF)</a:t>
            </a:r>
          </a:p>
          <a:p>
            <a:pPr lvl="1"/>
            <a:r>
              <a:rPr lang="fr-FR" dirty="0"/>
              <a:t>Documentation (PF)</a:t>
            </a:r>
          </a:p>
          <a:p>
            <a:pPr lvl="1"/>
            <a:r>
              <a:rPr lang="fr-FR" dirty="0"/>
              <a:t>Sortie en Release</a:t>
            </a:r>
          </a:p>
          <a:p>
            <a:pPr lvl="1"/>
            <a:r>
              <a:rPr lang="fr-FR" dirty="0"/>
              <a:t>5 sorties de version par an</a:t>
            </a:r>
          </a:p>
          <a:p>
            <a:r>
              <a:rPr lang="fr-FR" dirty="0"/>
              <a:t>3 Sprints de gros projets</a:t>
            </a:r>
          </a:p>
          <a:p>
            <a:r>
              <a:rPr lang="fr-FR" dirty="0"/>
              <a:t>1 Sprint de petit projet</a:t>
            </a:r>
          </a:p>
        </p:txBody>
      </p:sp>
      <p:sp>
        <p:nvSpPr>
          <p:cNvPr id="4" name="Sous-titre 3"/>
          <p:cNvSpPr>
            <a:spLocks noGrp="1"/>
          </p:cNvSpPr>
          <p:nvPr>
            <p:ph type="subTitle" idx="1"/>
          </p:nvPr>
        </p:nvSpPr>
        <p:spPr/>
        <p:txBody>
          <a:bodyPr/>
          <a:lstStyle/>
          <a:p>
            <a:r>
              <a:rPr lang="fr-FR" dirty="0"/>
              <a:t>Organisation AGILE Solo</a:t>
            </a:r>
          </a:p>
        </p:txBody>
      </p:sp>
    </p:spTree>
    <p:extLst>
      <p:ext uri="{BB962C8B-B14F-4D97-AF65-F5344CB8AC3E}">
        <p14:creationId xmlns:p14="http://schemas.microsoft.com/office/powerpoint/2010/main" val="3430741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Roadmap</a:t>
            </a:r>
          </a:p>
        </p:txBody>
      </p:sp>
      <p:pic>
        <p:nvPicPr>
          <p:cNvPr id="6" name="Image 5">
            <a:extLst>
              <a:ext uri="{FF2B5EF4-FFF2-40B4-BE49-F238E27FC236}">
                <a16:creationId xmlns:a16="http://schemas.microsoft.com/office/drawing/2014/main" id="{0238D077-F4B1-4640-B749-5A324AA21F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3772" y="1131590"/>
            <a:ext cx="8676456" cy="3606319"/>
          </a:xfrm>
          <a:prstGeom prst="rect">
            <a:avLst/>
          </a:prstGeom>
        </p:spPr>
      </p:pic>
    </p:spTree>
    <p:extLst>
      <p:ext uri="{BB962C8B-B14F-4D97-AF65-F5344CB8AC3E}">
        <p14:creationId xmlns:p14="http://schemas.microsoft.com/office/powerpoint/2010/main" val="37219404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395536" y="1059582"/>
            <a:ext cx="8207375" cy="3383631"/>
          </a:xfrm>
        </p:spPr>
        <p:txBody>
          <a:bodyPr/>
          <a:lstStyle/>
          <a:p>
            <a:r>
              <a:rPr lang="fr-FR" dirty="0"/>
              <a:t>Demandes de </a:t>
            </a:r>
            <a:r>
              <a:rPr lang="fr-FR" dirty="0" err="1"/>
              <a:t>Debug</a:t>
            </a:r>
            <a:r>
              <a:rPr lang="fr-FR" dirty="0"/>
              <a:t> ne pouvant pas attendre</a:t>
            </a:r>
          </a:p>
          <a:p>
            <a:pPr lvl="1"/>
            <a:r>
              <a:rPr lang="fr-FR" dirty="0"/>
              <a:t>Application non fonctionnelle</a:t>
            </a:r>
          </a:p>
          <a:p>
            <a:pPr lvl="1"/>
            <a:r>
              <a:rPr lang="fr-FR" dirty="0"/>
              <a:t>Règle métier impactant sur le CA</a:t>
            </a:r>
          </a:p>
          <a:p>
            <a:pPr lvl="1"/>
            <a:r>
              <a:rPr lang="fr-FR" dirty="0"/>
              <a:t>…</a:t>
            </a:r>
          </a:p>
          <a:p>
            <a:r>
              <a:rPr lang="fr-FR" dirty="0"/>
              <a:t>« Planification des urgences »</a:t>
            </a:r>
          </a:p>
          <a:p>
            <a:pPr lvl="1"/>
            <a:r>
              <a:rPr lang="fr-FR" dirty="0"/>
              <a:t>1 jour max par semaine</a:t>
            </a:r>
          </a:p>
          <a:p>
            <a:pPr lvl="1"/>
            <a:r>
              <a:rPr lang="fr-FR" dirty="0"/>
              <a:t>Positionné par défaut le lundi</a:t>
            </a:r>
          </a:p>
          <a:p>
            <a:pPr lvl="1"/>
            <a:r>
              <a:rPr lang="fr-FR" dirty="0"/>
              <a:t>Non réservable</a:t>
            </a:r>
          </a:p>
          <a:p>
            <a:pPr lvl="1"/>
            <a:r>
              <a:rPr lang="fr-FR" dirty="0"/>
              <a:t>2 jours après une sortie de version</a:t>
            </a:r>
          </a:p>
          <a:p>
            <a:pPr lvl="1"/>
            <a:r>
              <a:rPr lang="fr-FR" dirty="0"/>
              <a:t>A la demande du pôle fonctionnel</a:t>
            </a:r>
          </a:p>
        </p:txBody>
      </p:sp>
      <p:sp>
        <p:nvSpPr>
          <p:cNvPr id="4" name="Sous-titre 3"/>
          <p:cNvSpPr>
            <a:spLocks noGrp="1"/>
          </p:cNvSpPr>
          <p:nvPr>
            <p:ph type="subTitle" idx="1"/>
          </p:nvPr>
        </p:nvSpPr>
        <p:spPr/>
        <p:txBody>
          <a:bodyPr/>
          <a:lstStyle/>
          <a:p>
            <a:r>
              <a:rPr lang="fr-FR" dirty="0"/>
              <a:t>Les urgences</a:t>
            </a:r>
          </a:p>
        </p:txBody>
      </p:sp>
    </p:spTree>
    <p:extLst>
      <p:ext uri="{BB962C8B-B14F-4D97-AF65-F5344CB8AC3E}">
        <p14:creationId xmlns:p14="http://schemas.microsoft.com/office/powerpoint/2010/main" val="27058443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Eviter de sortir des fonctionnalités périlleuses ou non suffisamment testées</a:t>
            </a:r>
          </a:p>
          <a:p>
            <a:pPr lvl="1"/>
            <a:r>
              <a:rPr lang="fr-FR" dirty="0"/>
              <a:t>Création d’une branche 2 semaines avant le Sprint de </a:t>
            </a:r>
            <a:r>
              <a:rPr lang="fr-FR" dirty="0" err="1"/>
              <a:t>Debug</a:t>
            </a:r>
            <a:r>
              <a:rPr lang="fr-FR" dirty="0"/>
              <a:t>/Evol</a:t>
            </a:r>
          </a:p>
          <a:p>
            <a:pPr lvl="1"/>
            <a:r>
              <a:rPr lang="fr-FR" dirty="0"/>
              <a:t>Dés lors, le tronc n’embarque plus de modifications à risque</a:t>
            </a:r>
          </a:p>
          <a:p>
            <a:pPr lvl="1"/>
            <a:r>
              <a:rPr lang="fr-FR" dirty="0"/>
              <a:t>Les modifications précédentes sont testées avec les Beta</a:t>
            </a:r>
          </a:p>
          <a:p>
            <a:pPr lvl="1"/>
            <a:r>
              <a:rPr lang="fr-FR" dirty="0" err="1"/>
              <a:t>Debug</a:t>
            </a:r>
            <a:r>
              <a:rPr lang="fr-FR" dirty="0"/>
              <a:t>/Evol sur le tronc</a:t>
            </a:r>
          </a:p>
          <a:p>
            <a:pPr lvl="1"/>
            <a:r>
              <a:rPr lang="fr-FR" dirty="0"/>
              <a:t>Création d’un branche de sortie de version à l’issue du Sprint</a:t>
            </a:r>
          </a:p>
          <a:p>
            <a:pPr lvl="1"/>
            <a:r>
              <a:rPr lang="fr-FR" dirty="0"/>
              <a:t>Sortie de la RC à l’issu du Sprint</a:t>
            </a:r>
          </a:p>
          <a:p>
            <a:pPr lvl="1"/>
            <a:r>
              <a:rPr lang="fr-FR" dirty="0"/>
              <a:t>Sortie de la Release 2 semaines après</a:t>
            </a:r>
          </a:p>
          <a:p>
            <a:pPr lvl="1"/>
            <a:r>
              <a:rPr lang="fr-FR" dirty="0"/>
              <a:t>Merge de la branche </a:t>
            </a:r>
            <a:r>
              <a:rPr lang="fr-FR" dirty="0" err="1"/>
              <a:t>Unsafe</a:t>
            </a:r>
            <a:r>
              <a:rPr lang="fr-FR" dirty="0"/>
              <a:t> et du tronc 2 semaines après le Sprint.</a:t>
            </a:r>
          </a:p>
          <a:p>
            <a:pPr lvl="1"/>
            <a:endParaRPr lang="fr-FR" dirty="0"/>
          </a:p>
          <a:p>
            <a:endParaRPr lang="fr-FR" dirty="0"/>
          </a:p>
        </p:txBody>
      </p:sp>
      <p:sp>
        <p:nvSpPr>
          <p:cNvPr id="4" name="Sous-titre 3"/>
          <p:cNvSpPr>
            <a:spLocks noGrp="1"/>
          </p:cNvSpPr>
          <p:nvPr>
            <p:ph type="subTitle" idx="1"/>
          </p:nvPr>
        </p:nvSpPr>
        <p:spPr/>
        <p:txBody>
          <a:bodyPr/>
          <a:lstStyle/>
          <a:p>
            <a:r>
              <a:rPr lang="fr-FR" dirty="0"/>
              <a:t>Sortie de version</a:t>
            </a:r>
          </a:p>
        </p:txBody>
      </p:sp>
    </p:spTree>
    <p:extLst>
      <p:ext uri="{BB962C8B-B14F-4D97-AF65-F5344CB8AC3E}">
        <p14:creationId xmlns:p14="http://schemas.microsoft.com/office/powerpoint/2010/main" val="4221547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Sortie de version</a:t>
            </a:r>
          </a:p>
        </p:txBody>
      </p:sp>
      <p:pic>
        <p:nvPicPr>
          <p:cNvPr id="8" name="Image 7">
            <a:extLst>
              <a:ext uri="{FF2B5EF4-FFF2-40B4-BE49-F238E27FC236}">
                <a16:creationId xmlns:a16="http://schemas.microsoft.com/office/drawing/2014/main" id="{0B7BD25A-5B4C-4354-A0E5-5680427C8A32}"/>
              </a:ext>
            </a:extLst>
          </p:cNvPr>
          <p:cNvPicPr>
            <a:picLocks noChangeAspect="1"/>
          </p:cNvPicPr>
          <p:nvPr/>
        </p:nvPicPr>
        <p:blipFill>
          <a:blip r:embed="rId3"/>
          <a:stretch>
            <a:fillRect/>
          </a:stretch>
        </p:blipFill>
        <p:spPr>
          <a:xfrm>
            <a:off x="449796" y="699542"/>
            <a:ext cx="8244408" cy="4303179"/>
          </a:xfrm>
          <a:prstGeom prst="rect">
            <a:avLst/>
          </a:prstGeom>
        </p:spPr>
      </p:pic>
    </p:spTree>
    <p:extLst>
      <p:ext uri="{BB962C8B-B14F-4D97-AF65-F5344CB8AC3E}">
        <p14:creationId xmlns:p14="http://schemas.microsoft.com/office/powerpoint/2010/main" val="418687779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Plan</a:t>
            </a:r>
          </a:p>
        </p:txBody>
      </p:sp>
    </p:spTree>
    <p:extLst>
      <p:ext uri="{BB962C8B-B14F-4D97-AF65-F5344CB8AC3E}">
        <p14:creationId xmlns:p14="http://schemas.microsoft.com/office/powerpoint/2010/main" val="198278964"/>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468315" y="1276351"/>
            <a:ext cx="8207375" cy="2231504"/>
          </a:xfrm>
        </p:spPr>
        <p:txBody>
          <a:bodyPr/>
          <a:lstStyle/>
          <a:p>
            <a:r>
              <a:rPr lang="fr-FR" dirty="0"/>
              <a:t>Avantages</a:t>
            </a:r>
          </a:p>
          <a:p>
            <a:pPr lvl="1"/>
            <a:r>
              <a:rPr lang="fr-FR" dirty="0"/>
              <a:t>Les modifications dangereuses ne sont plus dans les sorties de versions et sont donc testées sur 8 semaines</a:t>
            </a:r>
          </a:p>
          <a:p>
            <a:pPr lvl="1"/>
            <a:r>
              <a:rPr lang="fr-FR" dirty="0"/>
              <a:t>Une branche par modification </a:t>
            </a:r>
            <a:r>
              <a:rPr lang="fr-FR" dirty="0" err="1"/>
              <a:t>unsafe</a:t>
            </a:r>
            <a:endParaRPr lang="fr-FR" dirty="0"/>
          </a:p>
          <a:p>
            <a:r>
              <a:rPr lang="fr-FR" dirty="0"/>
              <a:t>Inconvénients</a:t>
            </a:r>
          </a:p>
          <a:p>
            <a:pPr lvl="1"/>
            <a:r>
              <a:rPr lang="fr-FR" dirty="0"/>
              <a:t>La fusion de la branche avec le tronc risque de poser des conflits</a:t>
            </a:r>
          </a:p>
          <a:p>
            <a:endParaRPr lang="fr-FR" dirty="0"/>
          </a:p>
        </p:txBody>
      </p:sp>
      <p:sp>
        <p:nvSpPr>
          <p:cNvPr id="4" name="Sous-titre 3"/>
          <p:cNvSpPr>
            <a:spLocks noGrp="1"/>
          </p:cNvSpPr>
          <p:nvPr>
            <p:ph type="subTitle" idx="1"/>
          </p:nvPr>
        </p:nvSpPr>
        <p:spPr/>
        <p:txBody>
          <a:bodyPr/>
          <a:lstStyle/>
          <a:p>
            <a:r>
              <a:rPr lang="fr-FR" dirty="0"/>
              <a:t>Sortie de version</a:t>
            </a:r>
          </a:p>
        </p:txBody>
      </p:sp>
    </p:spTree>
    <p:extLst>
      <p:ext uri="{BB962C8B-B14F-4D97-AF65-F5344CB8AC3E}">
        <p14:creationId xmlns:p14="http://schemas.microsoft.com/office/powerpoint/2010/main" val="17112046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err="1"/>
              <a:t>Dailyscrum</a:t>
            </a:r>
            <a:endParaRPr lang="fr-FR" dirty="0"/>
          </a:p>
        </p:txBody>
      </p:sp>
      <p:pic>
        <p:nvPicPr>
          <p:cNvPr id="2" name="Image 1">
            <a:extLst>
              <a:ext uri="{FF2B5EF4-FFF2-40B4-BE49-F238E27FC236}">
                <a16:creationId xmlns:a16="http://schemas.microsoft.com/office/drawing/2014/main" id="{E0F9D560-F4E2-4F33-A4EC-23F17AAFAA86}"/>
              </a:ext>
            </a:extLst>
          </p:cNvPr>
          <p:cNvPicPr>
            <a:picLocks noChangeAspect="1"/>
          </p:cNvPicPr>
          <p:nvPr/>
        </p:nvPicPr>
        <p:blipFill>
          <a:blip r:embed="rId3"/>
          <a:stretch>
            <a:fillRect/>
          </a:stretch>
        </p:blipFill>
        <p:spPr>
          <a:xfrm>
            <a:off x="1885392" y="915566"/>
            <a:ext cx="5373216" cy="4029912"/>
          </a:xfrm>
          <a:prstGeom prst="rect">
            <a:avLst/>
          </a:prstGeom>
        </p:spPr>
      </p:pic>
    </p:spTree>
    <p:extLst>
      <p:ext uri="{BB962C8B-B14F-4D97-AF65-F5344CB8AC3E}">
        <p14:creationId xmlns:p14="http://schemas.microsoft.com/office/powerpoint/2010/main" val="275256780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Tous les matins</a:t>
            </a:r>
          </a:p>
          <a:p>
            <a:r>
              <a:rPr lang="fr-FR" dirty="0"/>
              <a:t>R&amp;D, technique et assistance si possible</a:t>
            </a:r>
          </a:p>
          <a:p>
            <a:r>
              <a:rPr lang="fr-FR" dirty="0"/>
              <a:t>Salle de réunion dédiée</a:t>
            </a:r>
          </a:p>
          <a:p>
            <a:r>
              <a:rPr lang="fr-FR" dirty="0"/>
              <a:t>Assis</a:t>
            </a:r>
          </a:p>
          <a:p>
            <a:r>
              <a:rPr lang="fr-FR" dirty="0"/>
              <a:t>Trois questions</a:t>
            </a:r>
          </a:p>
          <a:p>
            <a:pPr lvl="1"/>
            <a:r>
              <a:rPr lang="fr-FR" dirty="0"/>
              <a:t>Qu’est ce que j’ai fait hier</a:t>
            </a:r>
          </a:p>
          <a:p>
            <a:pPr lvl="1"/>
            <a:r>
              <a:rPr lang="fr-FR" dirty="0"/>
              <a:t>Qu’est ce que je vais faire aujourd’hui</a:t>
            </a:r>
          </a:p>
          <a:p>
            <a:pPr lvl="1"/>
            <a:r>
              <a:rPr lang="fr-FR" dirty="0"/>
              <a:t>Est-ce que je bloque sur quelque chose ?</a:t>
            </a:r>
          </a:p>
        </p:txBody>
      </p:sp>
      <p:sp>
        <p:nvSpPr>
          <p:cNvPr id="4" name="Sous-titre 3"/>
          <p:cNvSpPr>
            <a:spLocks noGrp="1"/>
          </p:cNvSpPr>
          <p:nvPr>
            <p:ph type="subTitle" idx="1"/>
          </p:nvPr>
        </p:nvSpPr>
        <p:spPr/>
        <p:txBody>
          <a:bodyPr/>
          <a:lstStyle/>
          <a:p>
            <a:r>
              <a:rPr lang="fr-FR" dirty="0" err="1"/>
              <a:t>Dailyscrum</a:t>
            </a:r>
            <a:endParaRPr lang="fr-FR" dirty="0"/>
          </a:p>
        </p:txBody>
      </p:sp>
    </p:spTree>
    <p:extLst>
      <p:ext uri="{BB962C8B-B14F-4D97-AF65-F5344CB8AC3E}">
        <p14:creationId xmlns:p14="http://schemas.microsoft.com/office/powerpoint/2010/main" val="3225624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468315" y="1276350"/>
            <a:ext cx="8207375" cy="3383631"/>
          </a:xfrm>
        </p:spPr>
        <p:txBody>
          <a:bodyPr/>
          <a:lstStyle/>
          <a:p>
            <a:r>
              <a:rPr lang="fr-FR" dirty="0"/>
              <a:t>Planning si SM absent</a:t>
            </a:r>
          </a:p>
          <a:p>
            <a:r>
              <a:rPr lang="fr-FR" dirty="0"/>
              <a:t>SM essaie d’éviter les dérives</a:t>
            </a:r>
          </a:p>
          <a:p>
            <a:r>
              <a:rPr lang="fr-FR" dirty="0"/>
              <a:t>PF présent mais doit respecter les règles</a:t>
            </a:r>
          </a:p>
          <a:p>
            <a:pPr marL="0" indent="0">
              <a:buNone/>
            </a:pPr>
            <a:endParaRPr lang="fr-FR" dirty="0"/>
          </a:p>
        </p:txBody>
      </p:sp>
      <p:sp>
        <p:nvSpPr>
          <p:cNvPr id="4" name="Sous-titre 3"/>
          <p:cNvSpPr>
            <a:spLocks noGrp="1"/>
          </p:cNvSpPr>
          <p:nvPr>
            <p:ph type="subTitle" idx="1"/>
          </p:nvPr>
        </p:nvSpPr>
        <p:spPr/>
        <p:txBody>
          <a:bodyPr/>
          <a:lstStyle/>
          <a:p>
            <a:r>
              <a:rPr lang="fr-FR" dirty="0" err="1"/>
              <a:t>Dailyscrum</a:t>
            </a:r>
            <a:endParaRPr lang="fr-FR" dirty="0"/>
          </a:p>
        </p:txBody>
      </p:sp>
    </p:spTree>
    <p:extLst>
      <p:ext uri="{BB962C8B-B14F-4D97-AF65-F5344CB8AC3E}">
        <p14:creationId xmlns:p14="http://schemas.microsoft.com/office/powerpoint/2010/main" val="19726133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468315" y="1276350"/>
            <a:ext cx="8207375" cy="3383631"/>
          </a:xfrm>
        </p:spPr>
        <p:txBody>
          <a:bodyPr/>
          <a:lstStyle/>
          <a:p>
            <a:r>
              <a:rPr lang="fr-FR" dirty="0" err="1"/>
              <a:t>Userstory</a:t>
            </a:r>
            <a:endParaRPr lang="fr-FR" dirty="0"/>
          </a:p>
          <a:p>
            <a:pPr lvl="1"/>
            <a:r>
              <a:rPr lang="fr-FR" dirty="0"/>
              <a:t>Pourquoi ? Pourquoi ? Pourquoi ?</a:t>
            </a:r>
          </a:p>
          <a:p>
            <a:pPr lvl="1"/>
            <a:r>
              <a:rPr lang="fr-FR" dirty="0"/>
              <a:t>Permet de justifier la demande</a:t>
            </a:r>
          </a:p>
          <a:p>
            <a:pPr lvl="1"/>
            <a:r>
              <a:rPr lang="fr-FR" dirty="0"/>
              <a:t>Permet de comprendre/déchiffre la demande</a:t>
            </a:r>
          </a:p>
          <a:p>
            <a:pPr lvl="1"/>
            <a:r>
              <a:rPr lang="fr-FR" dirty="0"/>
              <a:t>Evite la technique chez le client</a:t>
            </a:r>
          </a:p>
          <a:p>
            <a:r>
              <a:rPr lang="fr-FR" dirty="0"/>
              <a:t>Planning </a:t>
            </a:r>
            <a:r>
              <a:rPr lang="fr-FR" dirty="0" err="1"/>
              <a:t>pocker</a:t>
            </a:r>
            <a:endParaRPr lang="fr-FR" dirty="0"/>
          </a:p>
          <a:p>
            <a:pPr lvl="1"/>
            <a:r>
              <a:rPr lang="fr-FR" dirty="0"/>
              <a:t>Tout le monde en même temps</a:t>
            </a:r>
          </a:p>
          <a:p>
            <a:pPr lvl="1"/>
            <a:r>
              <a:rPr lang="fr-FR" dirty="0"/>
              <a:t>Discussion</a:t>
            </a:r>
          </a:p>
          <a:p>
            <a:pPr lvl="1"/>
            <a:r>
              <a:rPr lang="fr-FR" dirty="0"/>
              <a:t>Deuxième vote si nécessaire</a:t>
            </a:r>
          </a:p>
          <a:p>
            <a:pPr lvl="1"/>
            <a:r>
              <a:rPr lang="fr-FR" dirty="0"/>
              <a:t>Chiffrage en temps ou en point</a:t>
            </a:r>
          </a:p>
          <a:p>
            <a:pPr lvl="1"/>
            <a:endParaRPr lang="fr-FR" dirty="0"/>
          </a:p>
          <a:p>
            <a:pPr marL="0" indent="0">
              <a:buNone/>
            </a:pPr>
            <a:endParaRPr lang="fr-FR" dirty="0"/>
          </a:p>
        </p:txBody>
      </p:sp>
      <p:sp>
        <p:nvSpPr>
          <p:cNvPr id="4" name="Sous-titre 3"/>
          <p:cNvSpPr>
            <a:spLocks noGrp="1"/>
          </p:cNvSpPr>
          <p:nvPr>
            <p:ph type="subTitle" idx="1"/>
          </p:nvPr>
        </p:nvSpPr>
        <p:spPr/>
        <p:txBody>
          <a:bodyPr/>
          <a:lstStyle/>
          <a:p>
            <a:r>
              <a:rPr lang="fr-FR" dirty="0"/>
              <a:t>Chiffrage</a:t>
            </a:r>
          </a:p>
        </p:txBody>
      </p:sp>
    </p:spTree>
    <p:extLst>
      <p:ext uri="{BB962C8B-B14F-4D97-AF65-F5344CB8AC3E}">
        <p14:creationId xmlns:p14="http://schemas.microsoft.com/office/powerpoint/2010/main" val="126403442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468314" y="1276350"/>
            <a:ext cx="4103685" cy="3383631"/>
          </a:xfrm>
        </p:spPr>
        <p:txBody>
          <a:bodyPr/>
          <a:lstStyle/>
          <a:p>
            <a:pPr marL="457200" indent="-457200">
              <a:buFont typeface="+mj-lt"/>
              <a:buAutoNum type="arabicPeriod"/>
            </a:pPr>
            <a:r>
              <a:rPr lang="fr-FR" dirty="0" err="1"/>
              <a:t>Dailyscrum</a:t>
            </a:r>
            <a:endParaRPr lang="fr-FR" dirty="0"/>
          </a:p>
          <a:p>
            <a:pPr marL="457200" indent="-457200">
              <a:buFont typeface="+mj-lt"/>
              <a:buAutoNum type="arabicPeriod"/>
            </a:pPr>
            <a:r>
              <a:rPr lang="fr-FR" dirty="0"/>
              <a:t>Version toutes les 10 semaines</a:t>
            </a:r>
          </a:p>
          <a:p>
            <a:pPr marL="457200" indent="-457200">
              <a:buFont typeface="+mj-lt"/>
              <a:buAutoNum type="arabicPeriod"/>
            </a:pPr>
            <a:r>
              <a:rPr lang="fr-FR" dirty="0"/>
              <a:t>Pareto</a:t>
            </a:r>
          </a:p>
          <a:p>
            <a:pPr marL="457200" indent="-457200">
              <a:buFont typeface="+mj-lt"/>
              <a:buAutoNum type="arabicPeriod"/>
            </a:pPr>
            <a:r>
              <a:rPr lang="fr-FR" dirty="0"/>
              <a:t>GBS</a:t>
            </a:r>
          </a:p>
          <a:p>
            <a:pPr marL="457200" indent="-457200">
              <a:buFont typeface="+mj-lt"/>
              <a:buAutoNum type="arabicPeriod"/>
            </a:pPr>
            <a:r>
              <a:rPr lang="fr-FR" dirty="0"/>
              <a:t>Granularité</a:t>
            </a:r>
          </a:p>
        </p:txBody>
      </p:sp>
      <p:sp>
        <p:nvSpPr>
          <p:cNvPr id="4" name="Sous-titre 3"/>
          <p:cNvSpPr>
            <a:spLocks noGrp="1"/>
          </p:cNvSpPr>
          <p:nvPr>
            <p:ph type="subTitle" idx="1"/>
          </p:nvPr>
        </p:nvSpPr>
        <p:spPr/>
        <p:txBody>
          <a:bodyPr/>
          <a:lstStyle/>
          <a:p>
            <a:r>
              <a:rPr lang="fr-FR" dirty="0"/>
              <a:t>Les 10 règles</a:t>
            </a:r>
          </a:p>
        </p:txBody>
      </p:sp>
      <p:sp>
        <p:nvSpPr>
          <p:cNvPr id="6" name="Espace réservé du contenu 4">
            <a:extLst>
              <a:ext uri="{FF2B5EF4-FFF2-40B4-BE49-F238E27FC236}">
                <a16:creationId xmlns:a16="http://schemas.microsoft.com/office/drawing/2014/main" id="{813E1EBA-4A11-40CB-AD36-7EEA4F05F37E}"/>
              </a:ext>
            </a:extLst>
          </p:cNvPr>
          <p:cNvSpPr txBox="1">
            <a:spLocks/>
          </p:cNvSpPr>
          <p:nvPr/>
        </p:nvSpPr>
        <p:spPr>
          <a:xfrm>
            <a:off x="4788024" y="1276349"/>
            <a:ext cx="4103685" cy="3383631"/>
          </a:xfrm>
          <a:prstGeom prst="rect">
            <a:avLst/>
          </a:prstGeom>
        </p:spPr>
        <p:txBody>
          <a:bodyPr/>
          <a:lstStyle>
            <a:lvl1pPr marL="342900" indent="-342900" algn="l" defTabSz="914400" rtl="0" eaLnBrk="1" latinLnBrk="0" hangingPunct="1">
              <a:spcBef>
                <a:spcPct val="20000"/>
              </a:spcBef>
              <a:buFont typeface="MS PGothic" panose="020B0600070205080204" pitchFamily="34" charset="-128"/>
              <a:buChar char="◉"/>
              <a:defRPr sz="2000" kern="1200">
                <a:solidFill>
                  <a:schemeClr val="tx1"/>
                </a:solidFill>
                <a:latin typeface="Segoe UI Semilight" panose="020B0402040204020203" pitchFamily="34" charset="0"/>
                <a:ea typeface="+mn-ea"/>
                <a:cs typeface="Segoe UI Semilight" panose="020B0402040204020203"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lumMod val="50000"/>
                    <a:lumOff val="50000"/>
                  </a:schemeClr>
                </a:solidFill>
                <a:latin typeface="Segoe UI Semilight" panose="020B0402040204020203" pitchFamily="34" charset="0"/>
                <a:ea typeface="+mn-ea"/>
                <a:cs typeface="Segoe UI Semilight" panose="020B0402040204020203" pitchFamily="34" charset="0"/>
              </a:defRPr>
            </a:lvl2pPr>
            <a:lvl3pPr marL="11430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Segoe UI Semilight" panose="020B0402040204020203" pitchFamily="34" charset="0"/>
                <a:ea typeface="+mn-ea"/>
                <a:cs typeface="Segoe UI Semilight" panose="020B0402040204020203" pitchFamily="34" charset="0"/>
              </a:defRPr>
            </a:lvl3pPr>
            <a:lvl4pPr marL="16002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Segoe UI Semilight" panose="020B0402040204020203" pitchFamily="34" charset="0"/>
                <a:ea typeface="+mn-ea"/>
                <a:cs typeface="Segoe UI Semilight" panose="020B0402040204020203" pitchFamily="34" charset="0"/>
              </a:defRPr>
            </a:lvl4pPr>
            <a:lvl5pPr marL="2057400" indent="-228600" algn="l" defTabSz="914400" rtl="0" eaLnBrk="1" latinLnBrk="0" hangingPunct="1">
              <a:spcBef>
                <a:spcPct val="20000"/>
              </a:spcBef>
              <a:buFont typeface="Arial" pitchFamily="34" charset="0"/>
              <a:buChar char="»"/>
              <a:defRPr sz="1800" kern="1200">
                <a:solidFill>
                  <a:schemeClr val="tx1">
                    <a:lumMod val="50000"/>
                    <a:lumOff val="50000"/>
                  </a:schemeClr>
                </a:solidFill>
                <a:latin typeface="Segoe UI Semilight" panose="020B0402040204020203" pitchFamily="34" charset="0"/>
                <a:ea typeface="+mn-ea"/>
                <a:cs typeface="Segoe UI Semilight" panose="020B0402040204020203"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457200" indent="-457200">
              <a:buFont typeface="+mj-lt"/>
              <a:buAutoNum type="arabicPeriod" startAt="6"/>
            </a:pPr>
            <a:r>
              <a:rPr lang="fr-FR" dirty="0"/>
              <a:t>Expert en conséquence</a:t>
            </a:r>
          </a:p>
          <a:p>
            <a:pPr marL="457200" indent="-457200">
              <a:buFont typeface="+mj-lt"/>
              <a:buAutoNum type="arabicPeriod" startAt="6"/>
            </a:pPr>
            <a:r>
              <a:rPr lang="fr-FR" dirty="0"/>
              <a:t>Beta à l’issu d’un Sprint </a:t>
            </a:r>
            <a:r>
              <a:rPr lang="fr-FR" dirty="0" err="1"/>
              <a:t>Debug</a:t>
            </a:r>
            <a:endParaRPr lang="fr-FR" dirty="0"/>
          </a:p>
          <a:p>
            <a:pPr marL="457200" indent="-457200">
              <a:buFont typeface="+mj-lt"/>
              <a:buAutoNum type="arabicPeriod" startAt="6"/>
            </a:pPr>
            <a:r>
              <a:rPr lang="fr-FR" dirty="0"/>
              <a:t>Release 2 semaines après Beta</a:t>
            </a:r>
          </a:p>
          <a:p>
            <a:pPr marL="457200" indent="-457200">
              <a:buFont typeface="+mj-lt"/>
              <a:buAutoNum type="arabicPeriod" startAt="6"/>
            </a:pPr>
            <a:r>
              <a:rPr lang="fr-FR" dirty="0"/>
              <a:t>Chasser l’implicite</a:t>
            </a:r>
          </a:p>
          <a:p>
            <a:pPr marL="457200" indent="-457200">
              <a:buFont typeface="+mj-lt"/>
              <a:buAutoNum type="arabicPeriod" startAt="6"/>
            </a:pPr>
            <a:r>
              <a:rPr lang="fr-FR" dirty="0"/>
              <a:t>Toujours parler de Jo</a:t>
            </a:r>
          </a:p>
        </p:txBody>
      </p:sp>
    </p:spTree>
    <p:extLst>
      <p:ext uri="{BB962C8B-B14F-4D97-AF65-F5344CB8AC3E}">
        <p14:creationId xmlns:p14="http://schemas.microsoft.com/office/powerpoint/2010/main" val="324902265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6">
                                            <p:txEl>
                                              <p:pRg st="0" end="0"/>
                                            </p:txEl>
                                          </p:spTgt>
                                        </p:tgtEl>
                                        <p:attrNameLst>
                                          <p:attrName>style.visibility</p:attrName>
                                        </p:attrNameLst>
                                      </p:cBhvr>
                                      <p:to>
                                        <p:strVal val="visible"/>
                                      </p:to>
                                    </p:set>
                                    <p:animEffect transition="in" filter="fade">
                                      <p:cBhvr>
                                        <p:cTn id="32" dur="1000"/>
                                        <p:tgtEl>
                                          <p:spTgt spid="6">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6">
                                            <p:txEl>
                                              <p:pRg st="1" end="1"/>
                                            </p:txEl>
                                          </p:spTgt>
                                        </p:tgtEl>
                                        <p:attrNameLst>
                                          <p:attrName>style.visibility</p:attrName>
                                        </p:attrNameLst>
                                      </p:cBhvr>
                                      <p:to>
                                        <p:strVal val="visible"/>
                                      </p:to>
                                    </p:set>
                                    <p:animEffect transition="in" filter="fade">
                                      <p:cBhvr>
                                        <p:cTn id="37" dur="1000"/>
                                        <p:tgtEl>
                                          <p:spTgt spid="6">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6">
                                            <p:txEl>
                                              <p:pRg st="2" end="2"/>
                                            </p:txEl>
                                          </p:spTgt>
                                        </p:tgtEl>
                                        <p:attrNameLst>
                                          <p:attrName>style.visibility</p:attrName>
                                        </p:attrNameLst>
                                      </p:cBhvr>
                                      <p:to>
                                        <p:strVal val="visible"/>
                                      </p:to>
                                    </p:set>
                                    <p:animEffect transition="in" filter="fade">
                                      <p:cBhvr>
                                        <p:cTn id="42" dur="1000"/>
                                        <p:tgtEl>
                                          <p:spTgt spid="6">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6">
                                            <p:txEl>
                                              <p:pRg st="3" end="3"/>
                                            </p:txEl>
                                          </p:spTgt>
                                        </p:tgtEl>
                                        <p:attrNameLst>
                                          <p:attrName>style.visibility</p:attrName>
                                        </p:attrNameLst>
                                      </p:cBhvr>
                                      <p:to>
                                        <p:strVal val="visible"/>
                                      </p:to>
                                    </p:set>
                                    <p:animEffect transition="in" filter="fade">
                                      <p:cBhvr>
                                        <p:cTn id="47" dur="1000"/>
                                        <p:tgtEl>
                                          <p:spTgt spid="6">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6">
                                            <p:txEl>
                                              <p:pRg st="4" end="4"/>
                                            </p:txEl>
                                          </p:spTgt>
                                        </p:tgtEl>
                                        <p:attrNameLst>
                                          <p:attrName>style.visibility</p:attrName>
                                        </p:attrNameLst>
                                      </p:cBhvr>
                                      <p:to>
                                        <p:strVal val="visible"/>
                                      </p:to>
                                    </p:set>
                                    <p:animEffect transition="in" filter="fade">
                                      <p:cBhvr>
                                        <p:cTn id="52" dur="1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Outils</a:t>
            </a:r>
          </a:p>
        </p:txBody>
      </p:sp>
    </p:spTree>
    <p:extLst>
      <p:ext uri="{BB962C8B-B14F-4D97-AF65-F5344CB8AC3E}">
        <p14:creationId xmlns:p14="http://schemas.microsoft.com/office/powerpoint/2010/main" val="80793481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Roadmap</a:t>
            </a:r>
          </a:p>
        </p:txBody>
      </p:sp>
      <p:pic>
        <p:nvPicPr>
          <p:cNvPr id="2" name="Image 1">
            <a:extLst>
              <a:ext uri="{FF2B5EF4-FFF2-40B4-BE49-F238E27FC236}">
                <a16:creationId xmlns:a16="http://schemas.microsoft.com/office/drawing/2014/main" id="{45809F53-E4D3-495C-8626-2174B7309CDB}"/>
              </a:ext>
            </a:extLst>
          </p:cNvPr>
          <p:cNvPicPr>
            <a:picLocks noChangeAspect="1"/>
          </p:cNvPicPr>
          <p:nvPr/>
        </p:nvPicPr>
        <p:blipFill>
          <a:blip r:embed="rId3"/>
          <a:stretch>
            <a:fillRect/>
          </a:stretch>
        </p:blipFill>
        <p:spPr>
          <a:xfrm>
            <a:off x="341784" y="1275606"/>
            <a:ext cx="8460432" cy="3378974"/>
          </a:xfrm>
          <a:prstGeom prst="rect">
            <a:avLst/>
          </a:prstGeom>
        </p:spPr>
      </p:pic>
      <p:sp>
        <p:nvSpPr>
          <p:cNvPr id="3" name="ZoneTexte 2">
            <a:extLst>
              <a:ext uri="{FF2B5EF4-FFF2-40B4-BE49-F238E27FC236}">
                <a16:creationId xmlns:a16="http://schemas.microsoft.com/office/drawing/2014/main" id="{3B430194-6005-4892-91B9-82B571023139}"/>
              </a:ext>
            </a:extLst>
          </p:cNvPr>
          <p:cNvSpPr txBox="1"/>
          <p:nvPr/>
        </p:nvSpPr>
        <p:spPr>
          <a:xfrm>
            <a:off x="341784" y="906274"/>
            <a:ext cx="2520280" cy="369332"/>
          </a:xfrm>
          <a:prstGeom prst="rect">
            <a:avLst/>
          </a:prstGeom>
          <a:noFill/>
        </p:spPr>
        <p:txBody>
          <a:bodyPr wrap="square" rtlCol="0">
            <a:spAutoFit/>
          </a:bodyPr>
          <a:lstStyle/>
          <a:p>
            <a:r>
              <a:rPr lang="fr-FR" dirty="0"/>
              <a:t>Roadmap vierge</a:t>
            </a:r>
          </a:p>
        </p:txBody>
      </p:sp>
    </p:spTree>
    <p:extLst>
      <p:ext uri="{BB962C8B-B14F-4D97-AF65-F5344CB8AC3E}">
        <p14:creationId xmlns:p14="http://schemas.microsoft.com/office/powerpoint/2010/main" val="64648544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Roadmap</a:t>
            </a:r>
          </a:p>
        </p:txBody>
      </p:sp>
      <p:sp>
        <p:nvSpPr>
          <p:cNvPr id="3" name="ZoneTexte 2">
            <a:extLst>
              <a:ext uri="{FF2B5EF4-FFF2-40B4-BE49-F238E27FC236}">
                <a16:creationId xmlns:a16="http://schemas.microsoft.com/office/drawing/2014/main" id="{3B430194-6005-4892-91B9-82B571023139}"/>
              </a:ext>
            </a:extLst>
          </p:cNvPr>
          <p:cNvSpPr txBox="1"/>
          <p:nvPr/>
        </p:nvSpPr>
        <p:spPr>
          <a:xfrm>
            <a:off x="341784" y="906274"/>
            <a:ext cx="2520280" cy="369332"/>
          </a:xfrm>
          <a:prstGeom prst="rect">
            <a:avLst/>
          </a:prstGeom>
          <a:noFill/>
        </p:spPr>
        <p:txBody>
          <a:bodyPr wrap="square" rtlCol="0">
            <a:spAutoFit/>
          </a:bodyPr>
          <a:lstStyle/>
          <a:p>
            <a:r>
              <a:rPr lang="fr-FR" dirty="0"/>
              <a:t>Roadmap 2018</a:t>
            </a:r>
          </a:p>
        </p:txBody>
      </p:sp>
      <p:pic>
        <p:nvPicPr>
          <p:cNvPr id="5" name="Image 4">
            <a:extLst>
              <a:ext uri="{FF2B5EF4-FFF2-40B4-BE49-F238E27FC236}">
                <a16:creationId xmlns:a16="http://schemas.microsoft.com/office/drawing/2014/main" id="{1B9C478F-8625-4C49-9C9C-B2755960BDA4}"/>
              </a:ext>
            </a:extLst>
          </p:cNvPr>
          <p:cNvPicPr>
            <a:picLocks noChangeAspect="1"/>
          </p:cNvPicPr>
          <p:nvPr/>
        </p:nvPicPr>
        <p:blipFill>
          <a:blip r:embed="rId3"/>
          <a:stretch>
            <a:fillRect/>
          </a:stretch>
        </p:blipFill>
        <p:spPr>
          <a:xfrm>
            <a:off x="358573" y="1275606"/>
            <a:ext cx="8460432" cy="3367304"/>
          </a:xfrm>
          <a:prstGeom prst="rect">
            <a:avLst/>
          </a:prstGeom>
        </p:spPr>
      </p:pic>
    </p:spTree>
    <p:extLst>
      <p:ext uri="{BB962C8B-B14F-4D97-AF65-F5344CB8AC3E}">
        <p14:creationId xmlns:p14="http://schemas.microsoft.com/office/powerpoint/2010/main" val="2183446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4139952" y="1275606"/>
            <a:ext cx="4679749" cy="3383631"/>
          </a:xfrm>
        </p:spPr>
        <p:txBody>
          <a:bodyPr/>
          <a:lstStyle/>
          <a:p>
            <a:r>
              <a:rPr lang="fr-FR" dirty="0"/>
              <a:t>Outil interne</a:t>
            </a:r>
            <a:endParaRPr lang="fr-FR" b="1" dirty="0"/>
          </a:p>
          <a:p>
            <a:r>
              <a:rPr lang="fr-FR" dirty="0"/>
              <a:t>Gestion de contrats</a:t>
            </a:r>
          </a:p>
          <a:p>
            <a:r>
              <a:rPr lang="fr-FR" dirty="0"/>
              <a:t>Gestion de projets</a:t>
            </a:r>
          </a:p>
          <a:p>
            <a:r>
              <a:rPr lang="fr-FR" dirty="0"/>
              <a:t>Extractions</a:t>
            </a:r>
          </a:p>
          <a:p>
            <a:r>
              <a:rPr lang="fr-FR" dirty="0"/>
              <a:t>Résolution de 2 heures</a:t>
            </a:r>
          </a:p>
        </p:txBody>
      </p:sp>
      <p:sp>
        <p:nvSpPr>
          <p:cNvPr id="4" name="Sous-titre 3"/>
          <p:cNvSpPr>
            <a:spLocks noGrp="1"/>
          </p:cNvSpPr>
          <p:nvPr>
            <p:ph type="subTitle" idx="1"/>
          </p:nvPr>
        </p:nvSpPr>
        <p:spPr/>
        <p:txBody>
          <a:bodyPr/>
          <a:lstStyle/>
          <a:p>
            <a:r>
              <a:rPr lang="fr-FR" dirty="0"/>
              <a:t>Outils, planning</a:t>
            </a:r>
          </a:p>
        </p:txBody>
      </p:sp>
      <p:pic>
        <p:nvPicPr>
          <p:cNvPr id="2" name="Image 1">
            <a:extLst>
              <a:ext uri="{FF2B5EF4-FFF2-40B4-BE49-F238E27FC236}">
                <a16:creationId xmlns:a16="http://schemas.microsoft.com/office/drawing/2014/main" id="{79F44B14-9C86-451B-B5B6-ACF691821ADD}"/>
              </a:ext>
            </a:extLst>
          </p:cNvPr>
          <p:cNvPicPr>
            <a:picLocks noChangeAspect="1"/>
          </p:cNvPicPr>
          <p:nvPr/>
        </p:nvPicPr>
        <p:blipFill>
          <a:blip r:embed="rId3"/>
          <a:stretch>
            <a:fillRect/>
          </a:stretch>
        </p:blipFill>
        <p:spPr>
          <a:xfrm>
            <a:off x="179511" y="988325"/>
            <a:ext cx="3623299" cy="4103705"/>
          </a:xfrm>
          <a:prstGeom prst="rect">
            <a:avLst/>
          </a:prstGeom>
        </p:spPr>
      </p:pic>
    </p:spTree>
    <p:extLst>
      <p:ext uri="{BB962C8B-B14F-4D97-AF65-F5344CB8AC3E}">
        <p14:creationId xmlns:p14="http://schemas.microsoft.com/office/powerpoint/2010/main" val="29087916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Présentation</a:t>
            </a:r>
            <a:endParaRPr lang="fr-FR" b="1" dirty="0"/>
          </a:p>
          <a:p>
            <a:r>
              <a:rPr lang="fr-FR" dirty="0"/>
              <a:t>AGILE c’est quoi ?</a:t>
            </a:r>
          </a:p>
          <a:p>
            <a:r>
              <a:rPr lang="fr-FR" dirty="0"/>
              <a:t>Organisation AGILE chez SOLO</a:t>
            </a:r>
          </a:p>
          <a:p>
            <a:r>
              <a:rPr lang="fr-FR" dirty="0"/>
              <a:t>Outils</a:t>
            </a:r>
          </a:p>
          <a:p>
            <a:r>
              <a:rPr lang="fr-FR" dirty="0"/>
              <a:t>Conclusion</a:t>
            </a:r>
          </a:p>
        </p:txBody>
      </p:sp>
      <p:sp>
        <p:nvSpPr>
          <p:cNvPr id="4" name="Sous-titre 3"/>
          <p:cNvSpPr>
            <a:spLocks noGrp="1"/>
          </p:cNvSpPr>
          <p:nvPr>
            <p:ph type="subTitle" idx="1"/>
          </p:nvPr>
        </p:nvSpPr>
        <p:spPr/>
        <p:txBody>
          <a:bodyPr/>
          <a:lstStyle/>
          <a:p>
            <a:r>
              <a:rPr lang="fr-FR" dirty="0"/>
              <a:t>Plan</a:t>
            </a:r>
          </a:p>
        </p:txBody>
      </p:sp>
    </p:spTree>
    <p:extLst>
      <p:ext uri="{BB962C8B-B14F-4D97-AF65-F5344CB8AC3E}">
        <p14:creationId xmlns:p14="http://schemas.microsoft.com/office/powerpoint/2010/main" val="35188925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5148065" y="1272671"/>
            <a:ext cx="3672408" cy="2019160"/>
          </a:xfrm>
        </p:spPr>
        <p:txBody>
          <a:bodyPr/>
          <a:lstStyle/>
          <a:p>
            <a:r>
              <a:rPr lang="fr-FR" dirty="0" err="1"/>
              <a:t>Userstory</a:t>
            </a:r>
            <a:endParaRPr lang="fr-FR" b="1" dirty="0"/>
          </a:p>
          <a:p>
            <a:r>
              <a:rPr lang="fr-FR" dirty="0"/>
              <a:t>Brainstorming</a:t>
            </a:r>
          </a:p>
          <a:p>
            <a:r>
              <a:rPr lang="fr-FR" dirty="0"/>
              <a:t>Tri</a:t>
            </a:r>
          </a:p>
          <a:p>
            <a:r>
              <a:rPr lang="fr-FR" dirty="0"/>
              <a:t>Construction du </a:t>
            </a:r>
            <a:r>
              <a:rPr lang="fr-FR" dirty="0" err="1"/>
              <a:t>Backlog</a:t>
            </a:r>
            <a:endParaRPr lang="fr-FR" dirty="0"/>
          </a:p>
          <a:p>
            <a:r>
              <a:rPr lang="fr-FR" dirty="0"/>
              <a:t>Base des itérations</a:t>
            </a:r>
          </a:p>
          <a:p>
            <a:pPr marL="0" indent="0">
              <a:buNone/>
            </a:pPr>
            <a:endParaRPr lang="fr-FR" dirty="0"/>
          </a:p>
        </p:txBody>
      </p:sp>
      <p:sp>
        <p:nvSpPr>
          <p:cNvPr id="4" name="Sous-titre 3"/>
          <p:cNvSpPr>
            <a:spLocks noGrp="1"/>
          </p:cNvSpPr>
          <p:nvPr>
            <p:ph type="subTitle" idx="1"/>
          </p:nvPr>
        </p:nvSpPr>
        <p:spPr/>
        <p:txBody>
          <a:bodyPr/>
          <a:lstStyle/>
          <a:p>
            <a:r>
              <a:rPr lang="fr-FR" dirty="0"/>
              <a:t>Outils, tableau blanc / post-it</a:t>
            </a:r>
          </a:p>
        </p:txBody>
      </p:sp>
      <p:pic>
        <p:nvPicPr>
          <p:cNvPr id="3" name="Image 2">
            <a:extLst>
              <a:ext uri="{FF2B5EF4-FFF2-40B4-BE49-F238E27FC236}">
                <a16:creationId xmlns:a16="http://schemas.microsoft.com/office/drawing/2014/main" id="{797F7723-8A81-49F1-BE74-6962A95B8B92}"/>
              </a:ext>
            </a:extLst>
          </p:cNvPr>
          <p:cNvPicPr>
            <a:picLocks noChangeAspect="1"/>
          </p:cNvPicPr>
          <p:nvPr/>
        </p:nvPicPr>
        <p:blipFill>
          <a:blip r:embed="rId3"/>
          <a:stretch>
            <a:fillRect/>
          </a:stretch>
        </p:blipFill>
        <p:spPr>
          <a:xfrm>
            <a:off x="107504" y="1275606"/>
            <a:ext cx="4816039" cy="3564396"/>
          </a:xfrm>
          <a:prstGeom prst="rect">
            <a:avLst/>
          </a:prstGeom>
        </p:spPr>
      </p:pic>
    </p:spTree>
    <p:extLst>
      <p:ext uri="{BB962C8B-B14F-4D97-AF65-F5344CB8AC3E}">
        <p14:creationId xmlns:p14="http://schemas.microsoft.com/office/powerpoint/2010/main" val="148076843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a:xfrm>
            <a:off x="4564395" y="771550"/>
            <a:ext cx="4535738" cy="1079376"/>
          </a:xfrm>
        </p:spPr>
        <p:txBody>
          <a:bodyPr/>
          <a:lstStyle/>
          <a:p>
            <a:r>
              <a:rPr lang="fr-FR" dirty="0"/>
              <a:t>Gestionnaire d’issues orienté Agilité</a:t>
            </a:r>
          </a:p>
          <a:p>
            <a:r>
              <a:rPr lang="fr-FR" dirty="0"/>
              <a:t>Base de la relation entre R&amp;D en PF</a:t>
            </a:r>
          </a:p>
          <a:p>
            <a:endParaRPr lang="fr-FR" dirty="0"/>
          </a:p>
        </p:txBody>
      </p:sp>
      <p:sp>
        <p:nvSpPr>
          <p:cNvPr id="4" name="Sous-titre 3"/>
          <p:cNvSpPr>
            <a:spLocks noGrp="1"/>
          </p:cNvSpPr>
          <p:nvPr>
            <p:ph type="subTitle" idx="1"/>
          </p:nvPr>
        </p:nvSpPr>
        <p:spPr/>
        <p:txBody>
          <a:bodyPr/>
          <a:lstStyle/>
          <a:p>
            <a:r>
              <a:rPr lang="fr-FR" dirty="0"/>
              <a:t>Outils, </a:t>
            </a:r>
            <a:r>
              <a:rPr lang="fr-FR" dirty="0" err="1"/>
              <a:t>Youtrack</a:t>
            </a:r>
            <a:endParaRPr lang="fr-FR" dirty="0"/>
          </a:p>
        </p:txBody>
      </p:sp>
      <p:pic>
        <p:nvPicPr>
          <p:cNvPr id="2" name="Image 1">
            <a:extLst>
              <a:ext uri="{FF2B5EF4-FFF2-40B4-BE49-F238E27FC236}">
                <a16:creationId xmlns:a16="http://schemas.microsoft.com/office/drawing/2014/main" id="{E9D1273E-D070-4A87-83BB-3A21D1F68D6B}"/>
              </a:ext>
            </a:extLst>
          </p:cNvPr>
          <p:cNvPicPr>
            <a:picLocks noChangeAspect="1"/>
          </p:cNvPicPr>
          <p:nvPr/>
        </p:nvPicPr>
        <p:blipFill>
          <a:blip r:embed="rId3"/>
          <a:stretch>
            <a:fillRect/>
          </a:stretch>
        </p:blipFill>
        <p:spPr>
          <a:xfrm>
            <a:off x="251520" y="1707654"/>
            <a:ext cx="8028384" cy="3086821"/>
          </a:xfrm>
          <a:prstGeom prst="rect">
            <a:avLst/>
          </a:prstGeom>
        </p:spPr>
      </p:pic>
    </p:spTree>
    <p:extLst>
      <p:ext uri="{BB962C8B-B14F-4D97-AF65-F5344CB8AC3E}">
        <p14:creationId xmlns:p14="http://schemas.microsoft.com/office/powerpoint/2010/main" val="8071432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a:t>
            </a:r>
            <a:r>
              <a:rPr lang="fr-FR" dirty="0" err="1"/>
              <a:t>Youtrack</a:t>
            </a:r>
            <a:r>
              <a:rPr lang="fr-FR" dirty="0"/>
              <a:t> -&gt; Issues</a:t>
            </a:r>
          </a:p>
        </p:txBody>
      </p:sp>
      <p:pic>
        <p:nvPicPr>
          <p:cNvPr id="8" name="Image 7">
            <a:extLst>
              <a:ext uri="{FF2B5EF4-FFF2-40B4-BE49-F238E27FC236}">
                <a16:creationId xmlns:a16="http://schemas.microsoft.com/office/drawing/2014/main" id="{26E4E3D8-36EC-4DC6-8DC8-0063C9ED8EFF}"/>
              </a:ext>
            </a:extLst>
          </p:cNvPr>
          <p:cNvPicPr>
            <a:picLocks noChangeAspect="1"/>
          </p:cNvPicPr>
          <p:nvPr/>
        </p:nvPicPr>
        <p:blipFill>
          <a:blip r:embed="rId3"/>
          <a:stretch>
            <a:fillRect/>
          </a:stretch>
        </p:blipFill>
        <p:spPr>
          <a:xfrm>
            <a:off x="2272471" y="843558"/>
            <a:ext cx="4599057" cy="4225877"/>
          </a:xfrm>
          <a:prstGeom prst="rect">
            <a:avLst/>
          </a:prstGeom>
        </p:spPr>
      </p:pic>
    </p:spTree>
    <p:extLst>
      <p:ext uri="{BB962C8B-B14F-4D97-AF65-F5344CB8AC3E}">
        <p14:creationId xmlns:p14="http://schemas.microsoft.com/office/powerpoint/2010/main" val="420373816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a:t>
            </a:r>
            <a:r>
              <a:rPr lang="fr-FR" dirty="0" err="1"/>
              <a:t>Youtrack</a:t>
            </a:r>
            <a:r>
              <a:rPr lang="fr-FR" dirty="0"/>
              <a:t> -&gt; Agile </a:t>
            </a:r>
            <a:r>
              <a:rPr lang="fr-FR" dirty="0" err="1"/>
              <a:t>Board</a:t>
            </a:r>
            <a:endParaRPr lang="fr-FR" dirty="0"/>
          </a:p>
        </p:txBody>
      </p:sp>
      <p:pic>
        <p:nvPicPr>
          <p:cNvPr id="7" name="Image 6">
            <a:extLst>
              <a:ext uri="{FF2B5EF4-FFF2-40B4-BE49-F238E27FC236}">
                <a16:creationId xmlns:a16="http://schemas.microsoft.com/office/drawing/2014/main" id="{B2EA7649-8987-4E29-A798-5D055360A7AB}"/>
              </a:ext>
            </a:extLst>
          </p:cNvPr>
          <p:cNvPicPr>
            <a:picLocks noChangeAspect="1"/>
          </p:cNvPicPr>
          <p:nvPr/>
        </p:nvPicPr>
        <p:blipFill>
          <a:blip r:embed="rId3"/>
          <a:stretch>
            <a:fillRect/>
          </a:stretch>
        </p:blipFill>
        <p:spPr>
          <a:xfrm>
            <a:off x="89756" y="895407"/>
            <a:ext cx="8874732" cy="4248093"/>
          </a:xfrm>
          <a:prstGeom prst="rect">
            <a:avLst/>
          </a:prstGeom>
        </p:spPr>
      </p:pic>
    </p:spTree>
    <p:extLst>
      <p:ext uri="{BB962C8B-B14F-4D97-AF65-F5344CB8AC3E}">
        <p14:creationId xmlns:p14="http://schemas.microsoft.com/office/powerpoint/2010/main" val="345748815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a:t>
            </a:r>
            <a:r>
              <a:rPr lang="fr-FR" dirty="0" err="1"/>
              <a:t>Youtrack</a:t>
            </a:r>
            <a:r>
              <a:rPr lang="fr-FR" dirty="0"/>
              <a:t> -&gt; </a:t>
            </a:r>
            <a:r>
              <a:rPr lang="fr-FR" dirty="0" err="1"/>
              <a:t>Burndown</a:t>
            </a:r>
            <a:endParaRPr lang="fr-FR" dirty="0"/>
          </a:p>
        </p:txBody>
      </p:sp>
      <p:pic>
        <p:nvPicPr>
          <p:cNvPr id="2" name="Image 1">
            <a:extLst>
              <a:ext uri="{FF2B5EF4-FFF2-40B4-BE49-F238E27FC236}">
                <a16:creationId xmlns:a16="http://schemas.microsoft.com/office/drawing/2014/main" id="{91C3F314-45E3-4266-8EB2-EF2635E431FD}"/>
              </a:ext>
            </a:extLst>
          </p:cNvPr>
          <p:cNvPicPr>
            <a:picLocks noChangeAspect="1"/>
          </p:cNvPicPr>
          <p:nvPr/>
        </p:nvPicPr>
        <p:blipFill>
          <a:blip r:embed="rId3"/>
          <a:stretch>
            <a:fillRect/>
          </a:stretch>
        </p:blipFill>
        <p:spPr>
          <a:xfrm>
            <a:off x="959208" y="936741"/>
            <a:ext cx="7225583" cy="4206759"/>
          </a:xfrm>
          <a:prstGeom prst="rect">
            <a:avLst/>
          </a:prstGeom>
        </p:spPr>
      </p:pic>
    </p:spTree>
    <p:extLst>
      <p:ext uri="{BB962C8B-B14F-4D97-AF65-F5344CB8AC3E}">
        <p14:creationId xmlns:p14="http://schemas.microsoft.com/office/powerpoint/2010/main" val="41779833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Docs.soloeurope.com</a:t>
            </a:r>
          </a:p>
          <a:p>
            <a:r>
              <a:rPr lang="fr-FR" dirty="0"/>
              <a:t>Evolutions</a:t>
            </a:r>
          </a:p>
          <a:p>
            <a:r>
              <a:rPr lang="fr-FR" dirty="0"/>
              <a:t>Documentation interne</a:t>
            </a:r>
          </a:p>
          <a:p>
            <a:r>
              <a:rPr lang="fr-FR" dirty="0"/>
              <a:t>Documentation client</a:t>
            </a:r>
          </a:p>
        </p:txBody>
      </p:sp>
      <p:sp>
        <p:nvSpPr>
          <p:cNvPr id="4" name="Sous-titre 3"/>
          <p:cNvSpPr>
            <a:spLocks noGrp="1"/>
          </p:cNvSpPr>
          <p:nvPr>
            <p:ph type="subTitle" idx="1"/>
          </p:nvPr>
        </p:nvSpPr>
        <p:spPr/>
        <p:txBody>
          <a:bodyPr/>
          <a:lstStyle/>
          <a:p>
            <a:r>
              <a:rPr lang="fr-FR" dirty="0"/>
              <a:t>Outils, Wiki</a:t>
            </a:r>
          </a:p>
        </p:txBody>
      </p:sp>
    </p:spTree>
    <p:extLst>
      <p:ext uri="{BB962C8B-B14F-4D97-AF65-F5344CB8AC3E}">
        <p14:creationId xmlns:p14="http://schemas.microsoft.com/office/powerpoint/2010/main" val="20064979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Wiki</a:t>
            </a:r>
          </a:p>
        </p:txBody>
      </p:sp>
      <p:pic>
        <p:nvPicPr>
          <p:cNvPr id="6" name="Image 5">
            <a:extLst>
              <a:ext uri="{FF2B5EF4-FFF2-40B4-BE49-F238E27FC236}">
                <a16:creationId xmlns:a16="http://schemas.microsoft.com/office/drawing/2014/main" id="{AA3303F8-2D89-4E17-9283-A67184521A7F}"/>
              </a:ext>
            </a:extLst>
          </p:cNvPr>
          <p:cNvPicPr>
            <a:picLocks noChangeAspect="1"/>
          </p:cNvPicPr>
          <p:nvPr/>
        </p:nvPicPr>
        <p:blipFill>
          <a:blip r:embed="rId3"/>
          <a:stretch>
            <a:fillRect/>
          </a:stretch>
        </p:blipFill>
        <p:spPr>
          <a:xfrm>
            <a:off x="2092074" y="826202"/>
            <a:ext cx="4959852" cy="3947042"/>
          </a:xfrm>
          <a:prstGeom prst="rect">
            <a:avLst/>
          </a:prstGeom>
        </p:spPr>
      </p:pic>
    </p:spTree>
    <p:extLst>
      <p:ext uri="{BB962C8B-B14F-4D97-AF65-F5344CB8AC3E}">
        <p14:creationId xmlns:p14="http://schemas.microsoft.com/office/powerpoint/2010/main" val="902561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3"/>
          <p:cNvSpPr>
            <a:spLocks noGrp="1"/>
          </p:cNvSpPr>
          <p:nvPr>
            <p:ph type="subTitle" idx="1"/>
          </p:nvPr>
        </p:nvSpPr>
        <p:spPr/>
        <p:txBody>
          <a:bodyPr/>
          <a:lstStyle/>
          <a:p>
            <a:r>
              <a:rPr lang="fr-FR" dirty="0"/>
              <a:t>Outils, SVN</a:t>
            </a:r>
          </a:p>
        </p:txBody>
      </p:sp>
      <p:pic>
        <p:nvPicPr>
          <p:cNvPr id="2" name="Image 1">
            <a:extLst>
              <a:ext uri="{FF2B5EF4-FFF2-40B4-BE49-F238E27FC236}">
                <a16:creationId xmlns:a16="http://schemas.microsoft.com/office/drawing/2014/main" id="{B13E559A-B63C-4C7D-9068-4823AEFBC897}"/>
              </a:ext>
            </a:extLst>
          </p:cNvPr>
          <p:cNvPicPr>
            <a:picLocks noChangeAspect="1"/>
          </p:cNvPicPr>
          <p:nvPr/>
        </p:nvPicPr>
        <p:blipFill>
          <a:blip r:embed="rId3"/>
          <a:stretch>
            <a:fillRect/>
          </a:stretch>
        </p:blipFill>
        <p:spPr>
          <a:xfrm>
            <a:off x="2229298" y="961120"/>
            <a:ext cx="4685404" cy="3885457"/>
          </a:xfrm>
          <a:prstGeom prst="rect">
            <a:avLst/>
          </a:prstGeom>
        </p:spPr>
      </p:pic>
    </p:spTree>
    <p:extLst>
      <p:ext uri="{BB962C8B-B14F-4D97-AF65-F5344CB8AC3E}">
        <p14:creationId xmlns:p14="http://schemas.microsoft.com/office/powerpoint/2010/main" val="257431396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a:extLst>
              <a:ext uri="{FF2B5EF4-FFF2-40B4-BE49-F238E27FC236}">
                <a16:creationId xmlns:a16="http://schemas.microsoft.com/office/drawing/2014/main" id="{3C1C1D1C-723C-40A3-AF66-ED6255B29D6C}"/>
              </a:ext>
            </a:extLst>
          </p:cNvPr>
          <p:cNvPicPr>
            <a:picLocks noChangeAspect="1"/>
          </p:cNvPicPr>
          <p:nvPr/>
        </p:nvPicPr>
        <p:blipFill>
          <a:blip r:embed="rId3"/>
          <a:stretch>
            <a:fillRect/>
          </a:stretch>
        </p:blipFill>
        <p:spPr>
          <a:xfrm>
            <a:off x="107504" y="931777"/>
            <a:ext cx="4171025" cy="2983852"/>
          </a:xfrm>
          <a:prstGeom prst="rect">
            <a:avLst/>
          </a:prstGeom>
        </p:spPr>
      </p:pic>
      <p:sp>
        <p:nvSpPr>
          <p:cNvPr id="4" name="Sous-titre 3"/>
          <p:cNvSpPr>
            <a:spLocks noGrp="1"/>
          </p:cNvSpPr>
          <p:nvPr>
            <p:ph type="subTitle" idx="1"/>
          </p:nvPr>
        </p:nvSpPr>
        <p:spPr/>
        <p:txBody>
          <a:bodyPr/>
          <a:lstStyle/>
          <a:p>
            <a:r>
              <a:rPr lang="fr-FR" dirty="0"/>
              <a:t>Outils, Jenkins</a:t>
            </a:r>
          </a:p>
        </p:txBody>
      </p:sp>
      <p:sp>
        <p:nvSpPr>
          <p:cNvPr id="5" name="Espace réservé du contenu 4"/>
          <p:cNvSpPr>
            <a:spLocks noGrp="1"/>
          </p:cNvSpPr>
          <p:nvPr>
            <p:ph sz="quarter" idx="12"/>
          </p:nvPr>
        </p:nvSpPr>
        <p:spPr>
          <a:xfrm>
            <a:off x="3542024" y="3147814"/>
            <a:ext cx="5471837" cy="1799456"/>
          </a:xfrm>
        </p:spPr>
        <p:txBody>
          <a:bodyPr/>
          <a:lstStyle/>
          <a:p>
            <a:r>
              <a:rPr lang="fr-FR" dirty="0"/>
              <a:t>Intégration continue avec Jenkins</a:t>
            </a:r>
          </a:p>
          <a:p>
            <a:pPr lvl="1"/>
            <a:r>
              <a:rPr lang="fr-FR" dirty="0"/>
              <a:t>Compilations </a:t>
            </a:r>
            <a:r>
              <a:rPr lang="fr-FR" dirty="0" err="1"/>
              <a:t>multi-produits</a:t>
            </a:r>
            <a:endParaRPr lang="fr-FR" dirty="0"/>
          </a:p>
          <a:p>
            <a:pPr lvl="1"/>
            <a:r>
              <a:rPr lang="fr-FR" dirty="0"/>
              <a:t>Compilations multi-plateformes</a:t>
            </a:r>
          </a:p>
          <a:p>
            <a:pPr lvl="1"/>
            <a:r>
              <a:rPr lang="fr-FR" dirty="0"/>
              <a:t>Gestion des certificats</a:t>
            </a:r>
          </a:p>
          <a:p>
            <a:pPr lvl="1"/>
            <a:r>
              <a:rPr lang="fr-FR" dirty="0"/>
              <a:t>Pas de tests automatiques pour le moment</a:t>
            </a:r>
          </a:p>
        </p:txBody>
      </p:sp>
    </p:spTree>
    <p:extLst>
      <p:ext uri="{BB962C8B-B14F-4D97-AF65-F5344CB8AC3E}">
        <p14:creationId xmlns:p14="http://schemas.microsoft.com/office/powerpoint/2010/main" val="43933621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Conclusion</a:t>
            </a:r>
          </a:p>
        </p:txBody>
      </p:sp>
    </p:spTree>
    <p:extLst>
      <p:ext uri="{BB962C8B-B14F-4D97-AF65-F5344CB8AC3E}">
        <p14:creationId xmlns:p14="http://schemas.microsoft.com/office/powerpoint/2010/main" val="1207131900"/>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Présentation</a:t>
            </a:r>
          </a:p>
        </p:txBody>
      </p:sp>
    </p:spTree>
    <p:extLst>
      <p:ext uri="{BB962C8B-B14F-4D97-AF65-F5344CB8AC3E}">
        <p14:creationId xmlns:p14="http://schemas.microsoft.com/office/powerpoint/2010/main" val="2989125358"/>
      </p:ext>
    </p:extLst>
  </p:cSld>
  <p:clrMapOvr>
    <a:masterClrMapping/>
  </p:clrMapOvr>
  <p:transition spd="slow">
    <p:wip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Bénéfices</a:t>
            </a:r>
          </a:p>
          <a:p>
            <a:pPr lvl="1"/>
            <a:r>
              <a:rPr lang="fr-FR" dirty="0"/>
              <a:t>Peu ou plus de hiérarchie</a:t>
            </a:r>
          </a:p>
          <a:p>
            <a:pPr lvl="1"/>
            <a:r>
              <a:rPr lang="fr-FR" dirty="0"/>
              <a:t>Implication des développeurs</a:t>
            </a:r>
          </a:p>
          <a:p>
            <a:pPr lvl="1"/>
            <a:r>
              <a:rPr lang="fr-FR" dirty="0"/>
              <a:t>Beaucoup de production</a:t>
            </a:r>
          </a:p>
          <a:p>
            <a:pPr lvl="1"/>
            <a:r>
              <a:rPr lang="fr-FR" dirty="0"/>
              <a:t>Lisibilité R&amp;D/Projet/Clients</a:t>
            </a:r>
          </a:p>
        </p:txBody>
      </p:sp>
      <p:sp>
        <p:nvSpPr>
          <p:cNvPr id="4" name="Sous-titre 3"/>
          <p:cNvSpPr>
            <a:spLocks noGrp="1"/>
          </p:cNvSpPr>
          <p:nvPr>
            <p:ph type="subTitle" idx="1"/>
          </p:nvPr>
        </p:nvSpPr>
        <p:spPr>
          <a:xfrm>
            <a:off x="0" y="303498"/>
            <a:ext cx="9144000" cy="344574"/>
          </a:xfrm>
        </p:spPr>
        <p:txBody>
          <a:bodyPr/>
          <a:lstStyle/>
          <a:p>
            <a:r>
              <a:rPr lang="fr-FR" dirty="0"/>
              <a:t>Organisation « AGILE » Solo</a:t>
            </a:r>
          </a:p>
        </p:txBody>
      </p:sp>
    </p:spTree>
    <p:extLst>
      <p:ext uri="{BB962C8B-B14F-4D97-AF65-F5344CB8AC3E}">
        <p14:creationId xmlns:p14="http://schemas.microsoft.com/office/powerpoint/2010/main" val="277680720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Inconvénients</a:t>
            </a:r>
          </a:p>
          <a:p>
            <a:pPr lvl="1"/>
            <a:r>
              <a:rPr lang="fr-FR" dirty="0"/>
              <a:t>Trop de production</a:t>
            </a:r>
          </a:p>
          <a:p>
            <a:pPr lvl="1"/>
            <a:r>
              <a:rPr lang="fr-FR" dirty="0"/>
              <a:t>Doc</a:t>
            </a:r>
          </a:p>
          <a:p>
            <a:pPr lvl="1"/>
            <a:r>
              <a:rPr lang="fr-FR" dirty="0"/>
              <a:t>Sortie de version anxiogène, régressions, accumulations de Bug</a:t>
            </a:r>
          </a:p>
          <a:p>
            <a:pPr lvl="1"/>
            <a:r>
              <a:rPr lang="fr-FR" dirty="0"/>
              <a:t>Temps de réflexion, R&amp;D pure</a:t>
            </a:r>
          </a:p>
          <a:p>
            <a:r>
              <a:rPr lang="fr-FR" dirty="0"/>
              <a:t>A l’avenir</a:t>
            </a:r>
          </a:p>
          <a:p>
            <a:pPr lvl="1"/>
            <a:r>
              <a:rPr lang="fr-FR" dirty="0"/>
              <a:t>Tests automatiques</a:t>
            </a:r>
          </a:p>
          <a:p>
            <a:pPr lvl="1"/>
            <a:r>
              <a:rPr lang="fr-FR" dirty="0"/>
              <a:t>Temps de réflexions, </a:t>
            </a:r>
            <a:r>
              <a:rPr lang="fr-FR" dirty="0" err="1"/>
              <a:t>Usecase</a:t>
            </a:r>
            <a:r>
              <a:rPr lang="fr-FR" dirty="0"/>
              <a:t>, </a:t>
            </a:r>
            <a:r>
              <a:rPr lang="fr-FR" dirty="0" err="1"/>
              <a:t>Backlog</a:t>
            </a:r>
            <a:r>
              <a:rPr lang="fr-FR" dirty="0"/>
              <a:t>, chiffrage</a:t>
            </a:r>
          </a:p>
          <a:p>
            <a:pPr lvl="1"/>
            <a:endParaRPr lang="fr-FR" dirty="0"/>
          </a:p>
          <a:p>
            <a:pPr lvl="1"/>
            <a:endParaRPr lang="fr-FR" dirty="0"/>
          </a:p>
        </p:txBody>
      </p:sp>
      <p:sp>
        <p:nvSpPr>
          <p:cNvPr id="4" name="Sous-titre 3"/>
          <p:cNvSpPr>
            <a:spLocks noGrp="1"/>
          </p:cNvSpPr>
          <p:nvPr>
            <p:ph type="subTitle" idx="1"/>
          </p:nvPr>
        </p:nvSpPr>
        <p:spPr>
          <a:xfrm>
            <a:off x="0" y="303498"/>
            <a:ext cx="9144000" cy="344574"/>
          </a:xfrm>
        </p:spPr>
        <p:txBody>
          <a:bodyPr/>
          <a:lstStyle/>
          <a:p>
            <a:r>
              <a:rPr lang="fr-FR" dirty="0"/>
              <a:t>Organisation « AGILE » Solo</a:t>
            </a:r>
          </a:p>
        </p:txBody>
      </p:sp>
    </p:spTree>
    <p:extLst>
      <p:ext uri="{BB962C8B-B14F-4D97-AF65-F5344CB8AC3E}">
        <p14:creationId xmlns:p14="http://schemas.microsoft.com/office/powerpoint/2010/main" val="15205393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Merci de votre attention !</a:t>
            </a:r>
          </a:p>
        </p:txBody>
      </p:sp>
    </p:spTree>
    <p:extLst>
      <p:ext uri="{BB962C8B-B14F-4D97-AF65-F5344CB8AC3E}">
        <p14:creationId xmlns:p14="http://schemas.microsoft.com/office/powerpoint/2010/main" val="2511662331"/>
      </p:ext>
    </p:extLst>
  </p:cSld>
  <p:clrMapOvr>
    <a:masterClrMapping/>
  </p:clrMapOvr>
  <p:transition spd="slow">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ous-titre 1"/>
          <p:cNvSpPr>
            <a:spLocks noGrp="1"/>
          </p:cNvSpPr>
          <p:nvPr>
            <p:ph type="subTitle" idx="1"/>
          </p:nvPr>
        </p:nvSpPr>
        <p:spPr/>
        <p:txBody>
          <a:bodyPr/>
          <a:lstStyle/>
          <a:p>
            <a:r>
              <a:rPr lang="fr-FR" dirty="0"/>
              <a:t>Questions</a:t>
            </a:r>
          </a:p>
        </p:txBody>
      </p:sp>
    </p:spTree>
    <p:extLst>
      <p:ext uri="{BB962C8B-B14F-4D97-AF65-F5344CB8AC3E}">
        <p14:creationId xmlns:p14="http://schemas.microsoft.com/office/powerpoint/2010/main" val="2970183120"/>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Benjamin </a:t>
            </a:r>
            <a:r>
              <a:rPr lang="fr-FR" dirty="0" err="1"/>
              <a:t>Cuoq</a:t>
            </a:r>
            <a:r>
              <a:rPr lang="fr-FR" dirty="0"/>
              <a:t>, 42 ans, Ingénieur INP Grenoble</a:t>
            </a:r>
          </a:p>
          <a:p>
            <a:r>
              <a:rPr lang="fr-FR" dirty="0"/>
              <a:t>2000: Analyste programmeur, SOLO</a:t>
            </a:r>
          </a:p>
          <a:p>
            <a:pPr lvl="1"/>
            <a:r>
              <a:rPr lang="fr-FR" dirty="0"/>
              <a:t>Développer les outils de synchronisation</a:t>
            </a:r>
          </a:p>
          <a:p>
            <a:pPr lvl="1"/>
            <a:r>
              <a:rPr lang="fr-FR" dirty="0"/>
              <a:t>Développer les outils serveurs</a:t>
            </a:r>
          </a:p>
          <a:p>
            <a:r>
              <a:rPr lang="fr-FR" dirty="0"/>
              <a:t>2002: Responsable serveurs et télécommunication, SOLO</a:t>
            </a:r>
          </a:p>
          <a:p>
            <a:pPr lvl="1"/>
            <a:r>
              <a:rPr lang="fr-FR" dirty="0"/>
              <a:t>Créer et développer l’activité hébergement chez SOLO</a:t>
            </a:r>
          </a:p>
          <a:p>
            <a:r>
              <a:rPr lang="fr-FR" dirty="0"/>
              <a:t>2010: Directeur technique, SOLO</a:t>
            </a:r>
          </a:p>
          <a:p>
            <a:pPr lvl="1"/>
            <a:r>
              <a:rPr lang="fr-FR" dirty="0"/>
              <a:t>R&amp;D</a:t>
            </a:r>
          </a:p>
          <a:p>
            <a:pPr lvl="1"/>
            <a:r>
              <a:rPr lang="fr-FR" dirty="0"/>
              <a:t>Hébergement</a:t>
            </a:r>
          </a:p>
          <a:p>
            <a:pPr lvl="1"/>
            <a:r>
              <a:rPr lang="fr-FR" dirty="0"/>
              <a:t>Assistance et Formation</a:t>
            </a:r>
          </a:p>
        </p:txBody>
      </p:sp>
      <p:sp>
        <p:nvSpPr>
          <p:cNvPr id="4" name="Sous-titre 3"/>
          <p:cNvSpPr>
            <a:spLocks noGrp="1"/>
          </p:cNvSpPr>
          <p:nvPr>
            <p:ph type="subTitle" idx="1"/>
          </p:nvPr>
        </p:nvSpPr>
        <p:spPr/>
        <p:txBody>
          <a:bodyPr/>
          <a:lstStyle/>
          <a:p>
            <a:r>
              <a:rPr lang="fr-FR" dirty="0"/>
              <a:t>Présentation</a:t>
            </a:r>
          </a:p>
        </p:txBody>
      </p:sp>
    </p:spTree>
    <p:extLst>
      <p:ext uri="{BB962C8B-B14F-4D97-AF65-F5344CB8AC3E}">
        <p14:creationId xmlns:p14="http://schemas.microsoft.com/office/powerpoint/2010/main" val="101819749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b="1" dirty="0">
                <a:solidFill>
                  <a:srgbClr val="0070C0"/>
                </a:solidFill>
              </a:rPr>
              <a:t>S</a:t>
            </a:r>
            <a:r>
              <a:rPr lang="fr-FR" sz="1800" b="1" dirty="0">
                <a:solidFill>
                  <a:srgbClr val="0070C0"/>
                </a:solidFill>
                <a:latin typeface="Lucida Handwriting" panose="03010101010101010101" pitchFamily="66" charset="0"/>
              </a:rPr>
              <a:t>O</a:t>
            </a:r>
            <a:r>
              <a:rPr lang="fr-FR" b="1" dirty="0">
                <a:solidFill>
                  <a:srgbClr val="0070C0"/>
                </a:solidFill>
              </a:rPr>
              <a:t>L</a:t>
            </a:r>
            <a:r>
              <a:rPr lang="fr-FR" sz="1800" b="1" dirty="0">
                <a:solidFill>
                  <a:srgbClr val="0070C0"/>
                </a:solidFill>
                <a:latin typeface="Lucida Handwriting" panose="03010101010101010101" pitchFamily="66" charset="0"/>
              </a:rPr>
              <a:t>O</a:t>
            </a:r>
            <a:r>
              <a:rPr lang="fr-FR" dirty="0">
                <a:solidFill>
                  <a:srgbClr val="0070C0"/>
                </a:solidFill>
              </a:rPr>
              <a:t> - </a:t>
            </a:r>
            <a:r>
              <a:rPr lang="fr-FR" b="1" dirty="0">
                <a:solidFill>
                  <a:srgbClr val="0070C0"/>
                </a:solidFill>
              </a:rPr>
              <a:t>Sol</a:t>
            </a:r>
            <a:r>
              <a:rPr lang="fr-FR" dirty="0"/>
              <a:t>ution </a:t>
            </a:r>
            <a:r>
              <a:rPr lang="fr-FR" b="1" dirty="0">
                <a:solidFill>
                  <a:srgbClr val="0070C0"/>
                </a:solidFill>
              </a:rPr>
              <a:t>Au</a:t>
            </a:r>
            <a:r>
              <a:rPr lang="fr-FR" dirty="0"/>
              <a:t>tonome</a:t>
            </a:r>
            <a:endParaRPr lang="fr-FR" b="1" dirty="0"/>
          </a:p>
          <a:p>
            <a:r>
              <a:rPr lang="fr-FR" dirty="0"/>
              <a:t>Création en janvier 1998</a:t>
            </a:r>
          </a:p>
          <a:p>
            <a:pPr lvl="1"/>
            <a:r>
              <a:rPr lang="fr-FR" dirty="0"/>
              <a:t>Olivier Chareyre et Pierre </a:t>
            </a:r>
            <a:r>
              <a:rPr lang="fr-FR" dirty="0" err="1"/>
              <a:t>Dessagne</a:t>
            </a:r>
            <a:endParaRPr lang="fr-FR" dirty="0"/>
          </a:p>
          <a:p>
            <a:r>
              <a:rPr lang="fr-FR" dirty="0"/>
              <a:t>Intègre le groupe </a:t>
            </a:r>
            <a:r>
              <a:rPr lang="fr-FR" dirty="0" err="1"/>
              <a:t>Visiativ</a:t>
            </a:r>
            <a:r>
              <a:rPr lang="fr-FR" dirty="0"/>
              <a:t> en janvier 2017</a:t>
            </a:r>
          </a:p>
          <a:p>
            <a:r>
              <a:rPr lang="fr-FR" dirty="0"/>
              <a:t>Equipement informatique des forces de vente</a:t>
            </a:r>
          </a:p>
          <a:p>
            <a:pPr lvl="1"/>
            <a:r>
              <a:rPr lang="fr-FR" dirty="0"/>
              <a:t>Service R&amp;D</a:t>
            </a:r>
          </a:p>
          <a:p>
            <a:pPr lvl="1"/>
            <a:r>
              <a:rPr lang="fr-FR" dirty="0"/>
              <a:t>Service assistance et formation</a:t>
            </a:r>
          </a:p>
          <a:p>
            <a:pPr lvl="1"/>
            <a:r>
              <a:rPr lang="fr-FR" dirty="0"/>
              <a:t>Service hébergement</a:t>
            </a:r>
          </a:p>
          <a:p>
            <a:pPr lvl="1"/>
            <a:r>
              <a:rPr lang="fr-FR" dirty="0"/>
              <a:t>Service projet</a:t>
            </a:r>
          </a:p>
          <a:p>
            <a:endParaRPr lang="fr-FR" dirty="0"/>
          </a:p>
        </p:txBody>
      </p:sp>
      <p:sp>
        <p:nvSpPr>
          <p:cNvPr id="4" name="Sous-titre 3"/>
          <p:cNvSpPr>
            <a:spLocks noGrp="1"/>
          </p:cNvSpPr>
          <p:nvPr>
            <p:ph type="subTitle" idx="1"/>
          </p:nvPr>
        </p:nvSpPr>
        <p:spPr/>
        <p:txBody>
          <a:bodyPr/>
          <a:lstStyle/>
          <a:p>
            <a:r>
              <a:rPr lang="fr-FR" dirty="0"/>
              <a:t>Présentation SOLO</a:t>
            </a:r>
          </a:p>
        </p:txBody>
      </p:sp>
      <p:pic>
        <p:nvPicPr>
          <p:cNvPr id="2" name="Image 1">
            <a:extLst>
              <a:ext uri="{FF2B5EF4-FFF2-40B4-BE49-F238E27FC236}">
                <a16:creationId xmlns:a16="http://schemas.microsoft.com/office/drawing/2014/main" id="{60C903D9-376D-41F8-9F73-ECB9FED9433A}"/>
              </a:ext>
            </a:extLst>
          </p:cNvPr>
          <p:cNvPicPr>
            <a:picLocks noChangeAspect="1"/>
          </p:cNvPicPr>
          <p:nvPr/>
        </p:nvPicPr>
        <p:blipFill>
          <a:blip r:embed="rId3"/>
          <a:stretch>
            <a:fillRect/>
          </a:stretch>
        </p:blipFill>
        <p:spPr>
          <a:xfrm>
            <a:off x="6444208" y="771550"/>
            <a:ext cx="1656184" cy="1650162"/>
          </a:xfrm>
          <a:prstGeom prst="rect">
            <a:avLst/>
          </a:prstGeom>
        </p:spPr>
      </p:pic>
    </p:spTree>
    <p:extLst>
      <p:ext uri="{BB962C8B-B14F-4D97-AF65-F5344CB8AC3E}">
        <p14:creationId xmlns:p14="http://schemas.microsoft.com/office/powerpoint/2010/main" val="360251001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10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10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fade">
                                      <p:cBhvr>
                                        <p:cTn id="27" dur="10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fade">
                                      <p:cBhvr>
                                        <p:cTn id="32" dur="1000"/>
                                        <p:tgtEl>
                                          <p:spTgt spid="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Effect transition="in" filter="fade">
                                      <p:cBhvr>
                                        <p:cTn id="37" dur="1000"/>
                                        <p:tgtEl>
                                          <p:spTgt spid="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6" end="6"/>
                                            </p:txEl>
                                          </p:spTgt>
                                        </p:tgtEl>
                                        <p:attrNameLst>
                                          <p:attrName>style.visibility</p:attrName>
                                        </p:attrNameLst>
                                      </p:cBhvr>
                                      <p:to>
                                        <p:strVal val="visible"/>
                                      </p:to>
                                    </p:set>
                                    <p:animEffect transition="in" filter="fade">
                                      <p:cBhvr>
                                        <p:cTn id="42" dur="1000"/>
                                        <p:tgtEl>
                                          <p:spTgt spid="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7" end="7"/>
                                            </p:txEl>
                                          </p:spTgt>
                                        </p:tgtEl>
                                        <p:attrNameLst>
                                          <p:attrName>style.visibility</p:attrName>
                                        </p:attrNameLst>
                                      </p:cBhvr>
                                      <p:to>
                                        <p:strVal val="visible"/>
                                      </p:to>
                                    </p:set>
                                    <p:animEffect transition="in" filter="fade">
                                      <p:cBhvr>
                                        <p:cTn id="47" dur="1000"/>
                                        <p:tgtEl>
                                          <p:spTgt spid="5">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8" end="8"/>
                                            </p:txEl>
                                          </p:spTgt>
                                        </p:tgtEl>
                                        <p:attrNameLst>
                                          <p:attrName>style.visibility</p:attrName>
                                        </p:attrNameLst>
                                      </p:cBhvr>
                                      <p:to>
                                        <p:strVal val="visible"/>
                                      </p:to>
                                    </p:set>
                                    <p:animEffect transition="in" filter="fade">
                                      <p:cBhvr>
                                        <p:cTn id="52" dur="10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Aquarelle</a:t>
            </a:r>
          </a:p>
          <a:p>
            <a:pPr lvl="1"/>
            <a:r>
              <a:rPr lang="fr-FR" dirty="0"/>
              <a:t>Application SFA/CRM</a:t>
            </a:r>
          </a:p>
          <a:p>
            <a:pPr lvl="1"/>
            <a:r>
              <a:rPr lang="fr-FR" dirty="0"/>
              <a:t>Multi-plateforme</a:t>
            </a:r>
          </a:p>
          <a:p>
            <a:pPr lvl="1"/>
            <a:r>
              <a:rPr lang="fr-FR" dirty="0"/>
              <a:t>Entièrement paramétrable</a:t>
            </a:r>
          </a:p>
          <a:p>
            <a:pPr lvl="1"/>
            <a:r>
              <a:rPr lang="fr-FR" dirty="0"/>
              <a:t>Puissant moteur de tarification</a:t>
            </a:r>
          </a:p>
          <a:p>
            <a:pPr lvl="1"/>
            <a:r>
              <a:rPr lang="fr-FR" dirty="0"/>
              <a:t>Application offline</a:t>
            </a:r>
          </a:p>
          <a:p>
            <a:r>
              <a:rPr lang="fr-FR" dirty="0" err="1"/>
              <a:t>AquaLine</a:t>
            </a:r>
            <a:endParaRPr lang="fr-FR" dirty="0"/>
          </a:p>
          <a:p>
            <a:pPr lvl="1"/>
            <a:r>
              <a:rPr lang="fr-FR" dirty="0"/>
              <a:t>Version connectée d’Aquarelle</a:t>
            </a:r>
          </a:p>
          <a:p>
            <a:r>
              <a:rPr lang="fr-FR" dirty="0"/>
              <a:t>Palette</a:t>
            </a:r>
          </a:p>
          <a:p>
            <a:pPr lvl="1"/>
            <a:r>
              <a:rPr lang="fr-FR" dirty="0"/>
              <a:t>Backoffice serveur</a:t>
            </a:r>
          </a:p>
          <a:p>
            <a:pPr marL="0" indent="0">
              <a:buNone/>
            </a:pPr>
            <a:endParaRPr lang="fr-FR" dirty="0"/>
          </a:p>
        </p:txBody>
      </p:sp>
      <p:sp>
        <p:nvSpPr>
          <p:cNvPr id="4" name="Sous-titre 3"/>
          <p:cNvSpPr>
            <a:spLocks noGrp="1"/>
          </p:cNvSpPr>
          <p:nvPr>
            <p:ph type="subTitle" idx="1"/>
          </p:nvPr>
        </p:nvSpPr>
        <p:spPr/>
        <p:txBody>
          <a:bodyPr/>
          <a:lstStyle/>
          <a:p>
            <a:r>
              <a:rPr lang="fr-FR" dirty="0"/>
              <a:t>Présentation produits</a:t>
            </a:r>
          </a:p>
        </p:txBody>
      </p:sp>
    </p:spTree>
    <p:extLst>
      <p:ext uri="{BB962C8B-B14F-4D97-AF65-F5344CB8AC3E}">
        <p14:creationId xmlns:p14="http://schemas.microsoft.com/office/powerpoint/2010/main" val="22847455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fade">
                                      <p:cBhvr>
                                        <p:cTn id="42" dur="10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fade">
                                      <p:cBhvr>
                                        <p:cTn id="47" dur="1000"/>
                                        <p:tgtEl>
                                          <p:spTgt spid="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
                                            <p:txEl>
                                              <p:pRg st="9" end="9"/>
                                            </p:txEl>
                                          </p:spTgt>
                                        </p:tgtEl>
                                        <p:attrNameLst>
                                          <p:attrName>style.visibility</p:attrName>
                                        </p:attrNameLst>
                                      </p:cBhvr>
                                      <p:to>
                                        <p:strVal val="visible"/>
                                      </p:to>
                                    </p:set>
                                    <p:animEffect transition="in" filter="fade">
                                      <p:cBhvr>
                                        <p:cTn id="52" dur="10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contenu 4"/>
          <p:cNvSpPr>
            <a:spLocks noGrp="1"/>
          </p:cNvSpPr>
          <p:nvPr>
            <p:ph sz="quarter" idx="12"/>
          </p:nvPr>
        </p:nvSpPr>
        <p:spPr/>
        <p:txBody>
          <a:bodyPr/>
          <a:lstStyle/>
          <a:p>
            <a:r>
              <a:rPr lang="fr-FR" dirty="0"/>
              <a:t>Service Palette</a:t>
            </a:r>
          </a:p>
          <a:p>
            <a:pPr lvl="1"/>
            <a:r>
              <a:rPr lang="fr-FR" dirty="0"/>
              <a:t>Intégration et ventilation de données</a:t>
            </a:r>
          </a:p>
          <a:p>
            <a:r>
              <a:rPr lang="fr-FR" dirty="0"/>
              <a:t>Graffiti</a:t>
            </a:r>
          </a:p>
          <a:p>
            <a:pPr lvl="1"/>
            <a:r>
              <a:rPr lang="fr-FR" dirty="0"/>
              <a:t>Moteur statistique</a:t>
            </a:r>
          </a:p>
          <a:p>
            <a:r>
              <a:rPr lang="fr-FR" dirty="0"/>
              <a:t>Outils de synchronisation</a:t>
            </a:r>
          </a:p>
          <a:p>
            <a:pPr lvl="1"/>
            <a:r>
              <a:rPr lang="fr-FR" dirty="0"/>
              <a:t>Serveur de synchronisation</a:t>
            </a:r>
          </a:p>
          <a:p>
            <a:pPr lvl="1"/>
            <a:r>
              <a:rPr lang="fr-FR" dirty="0"/>
              <a:t>Client de synchronisation</a:t>
            </a:r>
          </a:p>
          <a:p>
            <a:pPr marL="0" indent="0">
              <a:buNone/>
            </a:pPr>
            <a:endParaRPr lang="fr-FR" dirty="0"/>
          </a:p>
        </p:txBody>
      </p:sp>
      <p:sp>
        <p:nvSpPr>
          <p:cNvPr id="4" name="Sous-titre 3"/>
          <p:cNvSpPr>
            <a:spLocks noGrp="1"/>
          </p:cNvSpPr>
          <p:nvPr>
            <p:ph type="subTitle" idx="1"/>
          </p:nvPr>
        </p:nvSpPr>
        <p:spPr/>
        <p:txBody>
          <a:bodyPr/>
          <a:lstStyle/>
          <a:p>
            <a:r>
              <a:rPr lang="fr-FR" dirty="0"/>
              <a:t>Présentation produits</a:t>
            </a:r>
          </a:p>
        </p:txBody>
      </p:sp>
    </p:spTree>
    <p:extLst>
      <p:ext uri="{BB962C8B-B14F-4D97-AF65-F5344CB8AC3E}">
        <p14:creationId xmlns:p14="http://schemas.microsoft.com/office/powerpoint/2010/main" val="208244829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0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10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10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fade">
                                      <p:cBhvr>
                                        <p:cTn id="32" dur="10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fade">
                                      <p:cBhvr>
                                        <p:cTn id="37" dur="10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InnovativDays2018">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ersonnalisé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emplate PPT - InnovativDays2018.potx" id="{2C3D6267-3FE2-44A0-9AD2-A5221E8F48D2}" vid="{09606AE2-4288-4DB5-BAB9-CA3C4D3DA66E}"/>
    </a:ext>
  </a:extLst>
</a:theme>
</file>

<file path=ppt/theme/theme2.xml><?xml version="1.0" encoding="utf-8"?>
<a:theme xmlns:a="http://schemas.openxmlformats.org/drawingml/2006/main" name="InnovativDays2018 - Fond Noir">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 InnovativDays2018.potx" id="{2C3D6267-3FE2-44A0-9AD2-A5221E8F48D2}" vid="{CA0E613B-F367-4C10-A43F-337F441C6773}"/>
    </a:ext>
  </a:extLst>
</a:theme>
</file>

<file path=ppt/theme/theme3.xml><?xml version="1.0" encoding="utf-8"?>
<a:theme xmlns:a="http://schemas.openxmlformats.org/drawingml/2006/main" name="BLANK">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mplate PPT - InnovativDays2018.potx" id="{2C3D6267-3FE2-44A0-9AD2-A5221E8F48D2}" vid="{64BE2AF8-AA33-4F53-9ED5-2A3E312E6852}"/>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 PPT - InnovativDays2018</Template>
  <TotalTime>4338</TotalTime>
  <Words>1342</Words>
  <Application>Microsoft Office PowerPoint</Application>
  <PresentationFormat>Affichage à l'écran (16:9)</PresentationFormat>
  <Paragraphs>374</Paragraphs>
  <Slides>53</Slides>
  <Notes>53</Notes>
  <HiddenSlides>0</HiddenSlides>
  <MMClips>0</MMClips>
  <ScaleCrop>false</ScaleCrop>
  <HeadingPairs>
    <vt:vector size="6" baseType="variant">
      <vt:variant>
        <vt:lpstr>Polices utilisées</vt:lpstr>
      </vt:variant>
      <vt:variant>
        <vt:i4>10</vt:i4>
      </vt:variant>
      <vt:variant>
        <vt:lpstr>Thème</vt:lpstr>
      </vt:variant>
      <vt:variant>
        <vt:i4>3</vt:i4>
      </vt:variant>
      <vt:variant>
        <vt:lpstr>Titres des diapositives</vt:lpstr>
      </vt:variant>
      <vt:variant>
        <vt:i4>53</vt:i4>
      </vt:variant>
    </vt:vector>
  </HeadingPairs>
  <TitlesOfParts>
    <vt:vector size="66" baseType="lpstr">
      <vt:lpstr>MS Gothic</vt:lpstr>
      <vt:lpstr>MS PGothic</vt:lpstr>
      <vt:lpstr>Arial</vt:lpstr>
      <vt:lpstr>Calibri</vt:lpstr>
      <vt:lpstr>Century Gothic</vt:lpstr>
      <vt:lpstr>Lucida Handwriting</vt:lpstr>
      <vt:lpstr>Segoe UI</vt:lpstr>
      <vt:lpstr>Segoe UI Light</vt:lpstr>
      <vt:lpstr>Segoe UI Semibold</vt:lpstr>
      <vt:lpstr>Segoe UI Semilight</vt:lpstr>
      <vt:lpstr>InnovativDays2018</vt:lpstr>
      <vt:lpstr>InnovativDays2018 - Fond Noir</vt:lpstr>
      <vt:lpstr>BLANK</vt:lpstr>
      <vt:lpstr>Présentation de l'organisation « AGILE » Solo</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VDOC SOFTWARE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Benjamin CUOQ</dc:creator>
  <cp:lastModifiedBy>Benjamin CUOQ</cp:lastModifiedBy>
  <cp:revision>103</cp:revision>
  <dcterms:created xsi:type="dcterms:W3CDTF">2018-11-21T13:27:21Z</dcterms:created>
  <dcterms:modified xsi:type="dcterms:W3CDTF">2018-11-30T06:57:50Z</dcterms:modified>
</cp:coreProperties>
</file>