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696" r:id="rId3"/>
  </p:sldMasterIdLst>
  <p:notesMasterIdLst>
    <p:notesMasterId r:id="rId24"/>
  </p:notesMasterIdLst>
  <p:handoutMasterIdLst>
    <p:handoutMasterId r:id="rId25"/>
  </p:handoutMasterIdLst>
  <p:sldIdLst>
    <p:sldId id="262" r:id="rId4"/>
    <p:sldId id="260" r:id="rId5"/>
    <p:sldId id="276" r:id="rId6"/>
    <p:sldId id="270" r:id="rId7"/>
    <p:sldId id="272" r:id="rId8"/>
    <p:sldId id="273" r:id="rId9"/>
    <p:sldId id="274" r:id="rId10"/>
    <p:sldId id="283" r:id="rId11"/>
    <p:sldId id="278" r:id="rId12"/>
    <p:sldId id="282" r:id="rId13"/>
    <p:sldId id="269" r:id="rId14"/>
    <p:sldId id="286" r:id="rId15"/>
    <p:sldId id="289" r:id="rId16"/>
    <p:sldId id="290" r:id="rId17"/>
    <p:sldId id="279" r:id="rId18"/>
    <p:sldId id="287" r:id="rId19"/>
    <p:sldId id="293" r:id="rId20"/>
    <p:sldId id="291" r:id="rId21"/>
    <p:sldId id="292" r:id="rId22"/>
    <p:sldId id="294" r:id="rId23"/>
  </p:sldIdLst>
  <p:sldSz cx="9144000" cy="5143500" type="screen16x9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100"/>
    <a:srgbClr val="989898"/>
    <a:srgbClr val="D9DADA"/>
    <a:srgbClr val="F2F1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773" autoAdjust="0"/>
  </p:normalViewPr>
  <p:slideViewPr>
    <p:cSldViewPr>
      <p:cViewPr varScale="1">
        <p:scale>
          <a:sx n="150" d="100"/>
          <a:sy n="150" d="100"/>
        </p:scale>
        <p:origin x="51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27/11/2018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48936820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  <p:extLst>
      <p:ext uri="{BB962C8B-B14F-4D97-AF65-F5344CB8AC3E}">
        <p14:creationId xmlns:p14="http://schemas.microsoft.com/office/powerpoint/2010/main" val="15231924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Gothic" panose="020B0609070205080204" pitchFamily="49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69922499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6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9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745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491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" y="423702"/>
            <a:ext cx="5305963" cy="2016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0283854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109941667"/>
      </p:ext>
    </p:extLst>
  </p:cSld>
  <p:clrMapOvr>
    <a:masterClrMapping/>
  </p:clrMapOvr>
  <p:transition spd="slow">
    <p:wip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0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675" r:id="rId6"/>
    <p:sldLayoutId id="2147483662" r:id="rId7"/>
  </p:sldLayoutIdLst>
  <p:transition spd="slow">
    <p:wipe/>
    <p:sndAc>
      <p:stSnd>
        <p:snd r:embed="rId9" name="camera.wav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-994"/>
            <a:ext cx="9141968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" y="167547"/>
            <a:ext cx="1469378" cy="558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77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/>
    <p:sndAc>
      <p:stSnd>
        <p:snd r:embed="rId7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slow">
    <p:wipe/>
    <p:sndAc>
      <p:stSnd>
        <p:snd r:embed="rId6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sole.bluemix.net/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Introduction à IBM Watson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CLAUDE LE BERRE</a:t>
            </a:r>
          </a:p>
        </p:txBody>
      </p:sp>
    </p:spTree>
    <p:extLst>
      <p:ext uri="{BB962C8B-B14F-4D97-AF65-F5344CB8AC3E}">
        <p14:creationId xmlns:p14="http://schemas.microsoft.com/office/powerpoint/2010/main" val="22689830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L’objectif de IBM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AA264E-B2BD-4A50-89F6-A44E5061BD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Comment démocratiser l’intelligence artificielle et l’appliquer sur un métier ?</a:t>
            </a:r>
          </a:p>
          <a:p>
            <a:endParaRPr lang="fr-F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IBM préfère le terme « augmenter » :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Augmenter le collaborateur</a:t>
            </a:r>
          </a:p>
          <a:p>
            <a:pPr>
              <a:buFontTx/>
              <a:buChar char="-"/>
            </a:pP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Augmenter l’engagement vis-à-vis du client</a:t>
            </a:r>
          </a:p>
          <a:p>
            <a:pPr marL="0" indent="0"/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=&gt; Pour in fine, augmenter la productivité et augmenter les ventes</a:t>
            </a:r>
          </a:p>
        </p:txBody>
      </p:sp>
    </p:spTree>
    <p:extLst>
      <p:ext uri="{BB962C8B-B14F-4D97-AF65-F5344CB8AC3E}">
        <p14:creationId xmlns:p14="http://schemas.microsoft.com/office/powerpoint/2010/main" val="35232532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D89BF7FC-70EB-4710-9DB3-F5D482A4C3F9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1343195"/>
            <a:ext cx="8207375" cy="3249272"/>
          </a:xfr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services cognitifs offerts par WATSON</a:t>
            </a:r>
          </a:p>
        </p:txBody>
      </p:sp>
    </p:spTree>
    <p:extLst>
      <p:ext uri="{BB962C8B-B14F-4D97-AF65-F5344CB8AC3E}">
        <p14:creationId xmlns:p14="http://schemas.microsoft.com/office/powerpoint/2010/main" val="152979440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L’application évidente : le </a:t>
            </a:r>
            <a:r>
              <a:rPr lang="fr-FR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chatbot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AA264E-B2BD-4A50-89F6-A44E5061BD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Reconnaitre phrase et structure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Traduire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Capter l’émotion écrite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Faire varier la réponse en fonction de l’émotion perçue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Réorienter vers sur l’humain en cas de « discussion qui tourne au vinaigre »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Adapter le ton de l’agent conversationnel</a:t>
            </a:r>
          </a:p>
        </p:txBody>
      </p:sp>
    </p:spTree>
    <p:extLst>
      <p:ext uri="{BB962C8B-B14F-4D97-AF65-F5344CB8AC3E}">
        <p14:creationId xmlns:p14="http://schemas.microsoft.com/office/powerpoint/2010/main" val="426074958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Autres exemples d’usage de Watson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AA264E-B2BD-4A50-89F6-A44E5061BD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Interflora US :</a:t>
            </a:r>
          </a:p>
          <a:p>
            <a:pPr marL="857250" lvl="1" indent="-457200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Milliard de combinaison de produit</a:t>
            </a:r>
          </a:p>
          <a:p>
            <a:pPr marL="857250" lvl="1" indent="-457200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 Million de client</a:t>
            </a:r>
          </a:p>
          <a:p>
            <a:pPr marL="857250" lvl="1" indent="-457200">
              <a:buFontTx/>
              <a:buChar char="-"/>
            </a:pPr>
            <a:r>
              <a:rPr lang="fr-FR" sz="24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chatbot</a:t>
            </a: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pour la fête des mères =&gt; proposer 2 à 3 bouquet sur la base d’un échange conversationnel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Société lyonnaise : Photo =&gt; machine =&gt; tutoriel : La personne est-elle formée ? (réduire les accidents)</a:t>
            </a:r>
          </a:p>
        </p:txBody>
      </p:sp>
    </p:spTree>
    <p:extLst>
      <p:ext uri="{BB962C8B-B14F-4D97-AF65-F5344CB8AC3E}">
        <p14:creationId xmlns:p14="http://schemas.microsoft.com/office/powerpoint/2010/main" val="350320850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Watson en application</a:t>
            </a:r>
          </a:p>
        </p:txBody>
      </p:sp>
    </p:spTree>
    <p:extLst>
      <p:ext uri="{BB962C8B-B14F-4D97-AF65-F5344CB8AC3E}">
        <p14:creationId xmlns:p14="http://schemas.microsoft.com/office/powerpoint/2010/main" val="333849584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940B46BE-222C-4B3C-A372-87BE4BAD42E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1" y="1276350"/>
            <a:ext cx="8052839" cy="3382963"/>
          </a:xfr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L’architecture de Watson</a:t>
            </a:r>
          </a:p>
        </p:txBody>
      </p:sp>
    </p:spTree>
    <p:extLst>
      <p:ext uri="{BB962C8B-B14F-4D97-AF65-F5344CB8AC3E}">
        <p14:creationId xmlns:p14="http://schemas.microsoft.com/office/powerpoint/2010/main" val="237744079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Interaction avec Watson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AA264E-B2BD-4A50-89F6-A44E5061BD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Aspect modulaire. Fonctionnement en « </a:t>
            </a:r>
            <a:r>
              <a:rPr lang="fr-FR" sz="2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Légo</a:t>
            </a: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 »</a:t>
            </a:r>
          </a:p>
          <a:p>
            <a:pPr marL="857250" lvl="1" indent="-457200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La sortie d’un composant vient nourrir l’entrée d’un autre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Interfaçage REST/</a:t>
            </a:r>
            <a:r>
              <a:rPr lang="fr-FR" sz="2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Json</a:t>
            </a:r>
            <a:endParaRPr lang="fr-F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SDK dispo en node.js, java, c#, unity3D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Une UI pour les tâches d’administration et apprentissage</a:t>
            </a:r>
          </a:p>
        </p:txBody>
      </p:sp>
    </p:spTree>
    <p:extLst>
      <p:ext uri="{BB962C8B-B14F-4D97-AF65-F5344CB8AC3E}">
        <p14:creationId xmlns:p14="http://schemas.microsoft.com/office/powerpoint/2010/main" val="325181559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Tester Watson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AA264E-B2BD-4A50-89F6-A44E5061BD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  <a:hlinkClick r:id="rId2"/>
              </a:rPr>
              <a:t>https://console.bluemix.net</a:t>
            </a:r>
            <a:endParaRPr lang="fr-F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Tx/>
              <a:buChar char="-"/>
            </a:pPr>
            <a:endParaRPr lang="fr-F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Bluemix</a:t>
            </a: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: plateforme PAAS de test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GRATUIT. Restrictions : 10 000 call API/mois</a:t>
            </a:r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2000 documents ingérables</a:t>
            </a:r>
          </a:p>
        </p:txBody>
      </p:sp>
    </p:spTree>
    <p:extLst>
      <p:ext uri="{BB962C8B-B14F-4D97-AF65-F5344CB8AC3E}">
        <p14:creationId xmlns:p14="http://schemas.microsoft.com/office/powerpoint/2010/main" val="31377240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Pour résumer</a:t>
            </a:r>
          </a:p>
        </p:txBody>
      </p:sp>
    </p:spTree>
    <p:extLst>
      <p:ext uri="{BB962C8B-B14F-4D97-AF65-F5344CB8AC3E}">
        <p14:creationId xmlns:p14="http://schemas.microsoft.com/office/powerpoint/2010/main" val="306494013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L’apprentissage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AA264E-B2BD-4A50-89F6-A44E5061BD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Dimension itérative : on ne cherche (ni n’atteint) le 100% de réponses. Watson ne cesse d’apprendre.</a:t>
            </a:r>
          </a:p>
          <a:p>
            <a:pPr marL="0" indent="0"/>
            <a:endParaRPr lang="fr-F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Projet IA : Notion d’entrainement important: temps d’apprentissage conséquent :</a:t>
            </a:r>
          </a:p>
          <a:p>
            <a:pPr marL="857250" lvl="1" indent="-457200">
              <a:buFontTx/>
              <a:buChar char="-"/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"don't hesitate to train me...“</a:t>
            </a:r>
          </a:p>
          <a:p>
            <a:pPr marL="857250" lvl="1" indent="-457200">
              <a:buFontTx/>
              <a:buChar char="-"/>
            </a:pPr>
            <a:r>
              <a:rPr lang="en-US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"perhaps you can teach me ...</a:t>
            </a:r>
          </a:p>
          <a:p>
            <a:pPr marL="457200" indent="-457200">
              <a:buFontTx/>
              <a:buChar char="-"/>
            </a:pPr>
            <a:endParaRPr lang="fr-F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8057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Quoi</a:t>
            </a: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:</a:t>
            </a:r>
          </a:p>
          <a:p>
            <a:pPr lvl="1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Restitution d’une conférence « Watson ou le cognitif comme accélérateur de l’expérience client »</a:t>
            </a:r>
          </a:p>
          <a:p>
            <a:pPr>
              <a:buFontTx/>
              <a:buChar char="-"/>
            </a:pPr>
            <a:r>
              <a:rPr lang="fr-F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Où</a:t>
            </a:r>
            <a:r>
              <a:rPr lang="fr-FR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:</a:t>
            </a:r>
          </a:p>
          <a:p>
            <a:pPr lvl="1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Conférence </a:t>
            </a:r>
            <a:r>
              <a:rPr lang="fr-FR" sz="2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BlendWebMix</a:t>
            </a: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fr-FR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Quand</a:t>
            </a:r>
            <a:r>
              <a:rPr lang="fr-FR" sz="2800" dirty="0"/>
              <a:t> : </a:t>
            </a:r>
          </a:p>
          <a:p>
            <a:pPr lvl="1">
              <a:buFontTx/>
              <a:buChar char="-"/>
            </a:pPr>
            <a:r>
              <a:rPr lang="fr-FR" sz="2600" dirty="0"/>
              <a:t>26 </a:t>
            </a: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octobre</a:t>
            </a:r>
            <a:r>
              <a:rPr lang="fr-FR" sz="2600" dirty="0"/>
              <a:t> 2017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Contexte de la présentation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Notion d’indice de confiance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AA264E-B2BD-4A50-89F6-A44E5061BD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276350"/>
            <a:ext cx="8207375" cy="3383631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Il  n’y a pas de « certitude absolue » : Notion d’indice de confiance : 75% par défaut</a:t>
            </a:r>
          </a:p>
          <a:p>
            <a:pPr marL="457200" indent="-457200"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Si indice de confiance inférieur à 75% =&gt; </a:t>
            </a:r>
            <a:r>
              <a:rPr lang="fr-FR" sz="2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watson</a:t>
            </a: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répond « Je ne sais pas »ou renverra plusieurs réponses parmi lesquelles l'humain choisira</a:t>
            </a:r>
          </a:p>
          <a:p>
            <a:pPr marL="457200" indent="-457200">
              <a:buFontTx/>
              <a:buChar char="-"/>
            </a:pPr>
            <a:endParaRPr lang="fr-F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indent="-457200">
              <a:buFontTx/>
              <a:buChar char="-"/>
            </a:pPr>
            <a:endParaRPr lang="fr-FR" sz="2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226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Historique de l’IA chez IBM</a:t>
            </a:r>
          </a:p>
        </p:txBody>
      </p:sp>
    </p:spTree>
    <p:extLst>
      <p:ext uri="{BB962C8B-B14F-4D97-AF65-F5344CB8AC3E}">
        <p14:creationId xmlns:p14="http://schemas.microsoft.com/office/powerpoint/2010/main" val="31584769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L’IA émerge de + en + grâce à de nouvelles possibilités techniques du cloud :</a:t>
            </a:r>
          </a:p>
          <a:p>
            <a:pPr lvl="2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Augmentation des capacités de calcul</a:t>
            </a:r>
          </a:p>
          <a:p>
            <a:pPr lvl="2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Augmentation des quantités de données traitables</a:t>
            </a:r>
          </a:p>
          <a:p>
            <a:pPr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Mais le sujet de l’IA est plus ancien que cela pour IBM</a:t>
            </a:r>
            <a:endParaRPr lang="fr-FR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Historique de IBM et de l’IA</a:t>
            </a:r>
          </a:p>
        </p:txBody>
      </p:sp>
    </p:spTree>
    <p:extLst>
      <p:ext uri="{BB962C8B-B14F-4D97-AF65-F5344CB8AC3E}">
        <p14:creationId xmlns:p14="http://schemas.microsoft.com/office/powerpoint/2010/main" val="396276499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>
            <a:extLst>
              <a:ext uri="{FF2B5EF4-FFF2-40B4-BE49-F238E27FC236}">
                <a16:creationId xmlns:a16="http://schemas.microsoft.com/office/drawing/2014/main" id="{1E0D78EF-F5EA-4507-A43E-7AA5238FF83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80" y="1276350"/>
            <a:ext cx="4644241" cy="3382963"/>
          </a:xfrm>
        </p:spPr>
      </p:pic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1999 : </a:t>
            </a:r>
            <a:r>
              <a:rPr lang="fr-FR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DeepBlue</a:t>
            </a:r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 vs Kasparov</a:t>
            </a:r>
          </a:p>
        </p:txBody>
      </p:sp>
    </p:spTree>
    <p:extLst>
      <p:ext uri="{BB962C8B-B14F-4D97-AF65-F5344CB8AC3E}">
        <p14:creationId xmlns:p14="http://schemas.microsoft.com/office/powerpoint/2010/main" val="31043122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2012 : Watson remporte </a:t>
            </a:r>
            <a:r>
              <a:rPr lang="fr-FR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Jeopardy</a:t>
            </a:r>
            <a:endParaRPr lang="fr-F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C9E2AAB-D72F-446C-9021-C331377FF254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72" y="1276350"/>
            <a:ext cx="5723057" cy="3382963"/>
          </a:xfrm>
        </p:spPr>
      </p:pic>
    </p:spTree>
    <p:extLst>
      <p:ext uri="{BB962C8B-B14F-4D97-AF65-F5344CB8AC3E}">
        <p14:creationId xmlns:p14="http://schemas.microsoft.com/office/powerpoint/2010/main" val="1840543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2014 : Watson assiste les oncologues</a:t>
            </a:r>
          </a:p>
        </p:txBody>
      </p:sp>
      <p:pic>
        <p:nvPicPr>
          <p:cNvPr id="15" name="Espace réservé du contenu 14">
            <a:extLst>
              <a:ext uri="{FF2B5EF4-FFF2-40B4-BE49-F238E27FC236}">
                <a16:creationId xmlns:a16="http://schemas.microsoft.com/office/drawing/2014/main" id="{3EA51B09-877D-4C86-A6C2-70B099E178F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53" y="1276350"/>
            <a:ext cx="5219295" cy="3382963"/>
          </a:xfrm>
        </p:spPr>
      </p:pic>
    </p:spTree>
    <p:extLst>
      <p:ext uri="{BB962C8B-B14F-4D97-AF65-F5344CB8AC3E}">
        <p14:creationId xmlns:p14="http://schemas.microsoft.com/office/powerpoint/2010/main" val="11003545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Watson </a:t>
            </a:r>
            <a:r>
              <a:rPr lang="fr-FR" sz="2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Jeopardy</a:t>
            </a:r>
            <a:r>
              <a:rPr lang="fr-FR" sz="2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Q&amp;A</a:t>
            </a:r>
          </a:p>
          <a:p>
            <a:pPr lvl="2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Ingurgiter un corpus</a:t>
            </a:r>
          </a:p>
          <a:p>
            <a:pPr lvl="2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Questionner en langage naturel</a:t>
            </a:r>
          </a:p>
          <a:p>
            <a:pPr lvl="2">
              <a:buFontTx/>
              <a:buChar char="-"/>
            </a:pPr>
            <a:r>
              <a:rPr lang="fr-FR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Obtenir des réponses avec un degré de confiance</a:t>
            </a:r>
            <a:endParaRPr lang="fr-FR" sz="2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14400" lvl="2" indent="0">
              <a:buNone/>
            </a:pPr>
            <a:endParaRPr lang="fr-FR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13714269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Source Sans Pro" panose="020B0503030403020204" pitchFamily="34" charset="0"/>
                <a:ea typeface="Source Sans Pro" panose="020B0503030403020204" pitchFamily="34" charset="0"/>
              </a:rPr>
              <a:t>IBM Watson aujourd’hui</a:t>
            </a:r>
          </a:p>
        </p:txBody>
      </p:sp>
    </p:spTree>
    <p:extLst>
      <p:ext uri="{BB962C8B-B14F-4D97-AF65-F5344CB8AC3E}">
        <p14:creationId xmlns:p14="http://schemas.microsoft.com/office/powerpoint/2010/main" val="13848466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2C3D6267-3FE2-44A0-9AD2-A5221E8F48D2}" vid="{09606AE2-4288-4DB5-BAB9-CA3C4D3DA66E}"/>
    </a:ext>
  </a:extLst>
</a:theme>
</file>

<file path=ppt/theme/theme2.xml><?xml version="1.0" encoding="utf-8"?>
<a:theme xmlns:a="http://schemas.openxmlformats.org/drawingml/2006/main" name="InnovativDays2018 - Fond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2C3D6267-3FE2-44A0-9AD2-A5221E8F48D2}" vid="{CA0E613B-F367-4C10-A43F-337F441C6773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- InnovativDays2018.potx" id="{2C3D6267-3FE2-44A0-9AD2-A5221E8F48D2}" vid="{64BE2AF8-AA33-4F53-9ED5-2A3E312E6852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- InnovativDays2018</Template>
  <TotalTime>608</TotalTime>
  <Words>318</Words>
  <Application>Microsoft Office PowerPoint</Application>
  <PresentationFormat>Affichage à l'écran (16:9)</PresentationFormat>
  <Paragraphs>69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2" baseType="lpstr">
      <vt:lpstr>MS Gothic</vt:lpstr>
      <vt:lpstr>MS PGothic</vt:lpstr>
      <vt:lpstr>Arial</vt:lpstr>
      <vt:lpstr>Calibri</vt:lpstr>
      <vt:lpstr>Segoe UI</vt:lpstr>
      <vt:lpstr>Segoe UI Light</vt:lpstr>
      <vt:lpstr>Segoe UI Semibold</vt:lpstr>
      <vt:lpstr>Segoe UI Semilight</vt:lpstr>
      <vt:lpstr>Source Sans Pro</vt:lpstr>
      <vt:lpstr>InnovativDays2018</vt:lpstr>
      <vt:lpstr>InnovativDays2018 - Fond Noir</vt:lpstr>
      <vt:lpstr>BLANK</vt:lpstr>
      <vt:lpstr>Introduction à IBM Watson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LE BERRE</dc:creator>
  <cp:lastModifiedBy>Claude LE BERRE</cp:lastModifiedBy>
  <cp:revision>28</cp:revision>
  <cp:lastPrinted>2018-11-23T11:02:03Z</cp:lastPrinted>
  <dcterms:created xsi:type="dcterms:W3CDTF">2018-11-19T15:15:45Z</dcterms:created>
  <dcterms:modified xsi:type="dcterms:W3CDTF">2018-11-27T10:14:19Z</dcterms:modified>
</cp:coreProperties>
</file>