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  <p:sldMasterId id="2147483696" r:id="rId3"/>
  </p:sldMasterIdLst>
  <p:notesMasterIdLst>
    <p:notesMasterId r:id="rId31"/>
  </p:notesMasterIdLst>
  <p:handoutMasterIdLst>
    <p:handoutMasterId r:id="rId32"/>
  </p:handoutMasterIdLst>
  <p:sldIdLst>
    <p:sldId id="262" r:id="rId4"/>
    <p:sldId id="278" r:id="rId5"/>
    <p:sldId id="260" r:id="rId6"/>
    <p:sldId id="295" r:id="rId7"/>
    <p:sldId id="294" r:id="rId8"/>
    <p:sldId id="303" r:id="rId9"/>
    <p:sldId id="296" r:id="rId10"/>
    <p:sldId id="304" r:id="rId11"/>
    <p:sldId id="317" r:id="rId12"/>
    <p:sldId id="318" r:id="rId13"/>
    <p:sldId id="297" r:id="rId14"/>
    <p:sldId id="298" r:id="rId15"/>
    <p:sldId id="319" r:id="rId16"/>
    <p:sldId id="270" r:id="rId17"/>
    <p:sldId id="308" r:id="rId18"/>
    <p:sldId id="309" r:id="rId19"/>
    <p:sldId id="311" r:id="rId20"/>
    <p:sldId id="316" r:id="rId21"/>
    <p:sldId id="328" r:id="rId22"/>
    <p:sldId id="300" r:id="rId23"/>
    <p:sldId id="327" r:id="rId24"/>
    <p:sldId id="321" r:id="rId25"/>
    <p:sldId id="322" r:id="rId26"/>
    <p:sldId id="323" r:id="rId27"/>
    <p:sldId id="325" r:id="rId28"/>
    <p:sldId id="329" r:id="rId29"/>
    <p:sldId id="302" r:id="rId30"/>
  </p:sldIdLst>
  <p:sldSz cx="9144000" cy="5143500" type="screen16x9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936"/>
    <a:srgbClr val="FAC100"/>
    <a:srgbClr val="989898"/>
    <a:srgbClr val="D9DADA"/>
    <a:srgbClr val="F2F1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73" autoAdjust="0"/>
  </p:normalViewPr>
  <p:slideViewPr>
    <p:cSldViewPr>
      <p:cViewPr varScale="1">
        <p:scale>
          <a:sx n="150" d="100"/>
          <a:sy n="150" d="100"/>
        </p:scale>
        <p:origin x="51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Titre de la conférence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Prénom Nom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/>
              <a:t>Liste à puce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1514737248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552219310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2397640389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 b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/>
              <a:t>Ma liste en 2 colonnes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/>
              <a:t>Liste à puce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 de la diapo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/>
              <a:t>Titre de la conférence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Prénom Nom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Intercalaire</a:t>
            </a:r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0.xml"/><Relationship Id="rId7" Type="http://schemas.openxmlformats.org/officeDocument/2006/relationships/audio" Target="../media/audio1.wav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audio" Target="../media/audio1.wav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82" r:id="rId3"/>
    <p:sldLayoutId id="2147483683" r:id="rId4"/>
    <p:sldLayoutId id="2147483674" r:id="rId5"/>
    <p:sldLayoutId id="2147483675" r:id="rId6"/>
    <p:sldLayoutId id="2147483662" r:id="rId7"/>
  </p:sldLayoutIdLst>
  <p:transition spd="slow">
    <p:wipe/>
    <p:sndAc>
      <p:stSnd>
        <p:snd r:embed="rId9" name="camera.wav"/>
      </p:stSnd>
    </p:sndAc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/>
    <p:sndAc>
      <p:stSnd>
        <p:snd r:embed="rId7" name="camera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  <p:sndAc>
      <p:stSnd>
        <p:snd r:embed="rId6" name="camera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-stopwatch.com/countdown-clock/full-screen/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Workshop : l’IA dans la BU innovation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CLAUDE LE BERRE</a:t>
            </a:r>
          </a:p>
        </p:txBody>
      </p:sp>
    </p:spTree>
    <p:extLst>
      <p:ext uri="{BB962C8B-B14F-4D97-AF65-F5344CB8AC3E}">
        <p14:creationId xmlns:p14="http://schemas.microsoft.com/office/powerpoint/2010/main" val="22689830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Les protagonistes</a:t>
            </a:r>
          </a:p>
        </p:txBody>
      </p:sp>
    </p:spTree>
    <p:extLst>
      <p:ext uri="{BB962C8B-B14F-4D97-AF65-F5344CB8AC3E}">
        <p14:creationId xmlns:p14="http://schemas.microsoft.com/office/powerpoint/2010/main" val="43087526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>
          <a:xfrm>
            <a:off x="4283968" y="1347615"/>
            <a:ext cx="4391722" cy="331236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fr-FR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Claude Le Berre </a:t>
            </a: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 UX designer (</a:t>
            </a:r>
            <a:r>
              <a:rPr lang="fr-FR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fr-FR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Mon intention </a:t>
            </a: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 Améliorer les UX / Expérimenter des méthodes d’idéation / Evangéliser sur l’IA</a:t>
            </a:r>
          </a:p>
          <a:p>
            <a:pPr marL="457200" indent="-457200">
              <a:buFontTx/>
              <a:buChar char="-"/>
            </a:pPr>
            <a:r>
              <a:rPr lang="fr-FR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Comment</a:t>
            </a: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: faire prendre conscience de l’apport de l’IA dans l’UX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trike="sngStrike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facilitateur</a:t>
            </a: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L’expérimentateur</a:t>
            </a:r>
          </a:p>
        </p:txBody>
      </p:sp>
      <p:sp>
        <p:nvSpPr>
          <p:cNvPr id="5" name="Espace réservé du contenu 7">
            <a:extLst>
              <a:ext uri="{FF2B5EF4-FFF2-40B4-BE49-F238E27FC236}">
                <a16:creationId xmlns:a16="http://schemas.microsoft.com/office/drawing/2014/main" id="{9B557931-5F19-452F-B5D6-1993D6416433}"/>
              </a:ext>
            </a:extLst>
          </p:cNvPr>
          <p:cNvSpPr txBox="1">
            <a:spLocks/>
          </p:cNvSpPr>
          <p:nvPr/>
        </p:nvSpPr>
        <p:spPr>
          <a:xfrm>
            <a:off x="395536" y="1276350"/>
            <a:ext cx="3672408" cy="3383631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Char char="-"/>
            </a:pPr>
            <a:endParaRPr lang="fr-FR" sz="2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3DCB400-AF61-4012-AC0D-440F1A4C0A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91630"/>
            <a:ext cx="2742244" cy="27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2018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Qui êtes vous ?</a:t>
            </a:r>
          </a:p>
          <a:p>
            <a:pPr marL="457200" indent="-457200"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Sur quel(s) produit(s) travaillez-vous ?</a:t>
            </a:r>
          </a:p>
          <a:p>
            <a:pPr marL="457200" indent="-457200"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Quelles sont vos attentes sur cet atelier ?</a:t>
            </a:r>
          </a:p>
          <a:p>
            <a:pPr marL="457200" indent="-457200"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Quelles sont vos </a:t>
            </a:r>
            <a:r>
              <a:rPr lang="fr-FR" sz="2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pré-supposés</a:t>
            </a: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: « Quand vous pensez Intelligence Artificielle ou Machine Learning, qu’est ce qui vous vient à l’esprit immédiatement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Les participants</a:t>
            </a:r>
          </a:p>
        </p:txBody>
      </p:sp>
    </p:spTree>
    <p:extLst>
      <p:ext uri="{BB962C8B-B14F-4D97-AF65-F5344CB8AC3E}">
        <p14:creationId xmlns:p14="http://schemas.microsoft.com/office/powerpoint/2010/main" val="268432103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La méthode</a:t>
            </a:r>
          </a:p>
        </p:txBody>
      </p:sp>
    </p:spTree>
    <p:extLst>
      <p:ext uri="{BB962C8B-B14F-4D97-AF65-F5344CB8AC3E}">
        <p14:creationId xmlns:p14="http://schemas.microsoft.com/office/powerpoint/2010/main" val="2126673718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Les techniques de brainstorming :</a:t>
            </a:r>
          </a:p>
          <a:p>
            <a:pPr lvl="1">
              <a:buFontTx/>
              <a:buChar char="-"/>
            </a:pPr>
            <a:r>
              <a:rPr lang="fr-FR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Brainwriting</a:t>
            </a:r>
            <a:endParaRPr lang="fr-F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>
              <a:buFontTx/>
              <a:buChar char="-"/>
            </a:pPr>
            <a:r>
              <a:rPr lang="fr-FR" sz="2400" strike="sngStrike" dirty="0">
                <a:latin typeface="Source Sans Pro" panose="020B0503030403020204" pitchFamily="34" charset="0"/>
                <a:ea typeface="Source Sans Pro" panose="020B0503030403020204" pitchFamily="34" charset="0"/>
              </a:rPr>
              <a:t>User Story mapping</a:t>
            </a:r>
            <a:endParaRPr lang="fr-FR" sz="2000" strike="sngStrike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>
              <a:buFontTx/>
              <a:buChar char="-"/>
            </a:pPr>
            <a:endParaRPr lang="fr-F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Rêver (ne pas s’arrêter au techniquement possible connu ou probable)</a:t>
            </a:r>
          </a:p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Produire un maximum d’idées sans se censurer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La méthode</a:t>
            </a:r>
          </a:p>
        </p:txBody>
      </p:sp>
    </p:spTree>
    <p:extLst>
      <p:ext uri="{BB962C8B-B14F-4D97-AF65-F5344CB8AC3E}">
        <p14:creationId xmlns:p14="http://schemas.microsoft.com/office/powerpoint/2010/main" val="396276499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Des groupes de 6 participants :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Qui saisissent des idées sur un papier durant un laps de temps donné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Puis transmettent le papier (les idées) à leurs voisins qui reprennent les idées ou en saisissent de nouvelles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La rotation se poursuit 5 fois</a:t>
            </a:r>
            <a:endParaRPr lang="fr-FR" sz="2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La méthode </a:t>
            </a:r>
            <a:r>
              <a:rPr lang="fr-FR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Brainwriting</a:t>
            </a: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48046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6 participants / 3 idées / 5 minutes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Génèrent 108 idées en 30 minutes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Brainwriting</a:t>
            </a: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 6 – 3 – 5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680974E-8F2B-4A00-83CE-F88CF601E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24826"/>
              </p:ext>
            </p:extLst>
          </p:nvPr>
        </p:nvGraphicFramePr>
        <p:xfrm>
          <a:off x="468312" y="2211710"/>
          <a:ext cx="8207376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44">
                  <a:extLst>
                    <a:ext uri="{9D8B030D-6E8A-4147-A177-3AD203B41FA5}">
                      <a16:colId xmlns:a16="http://schemas.microsoft.com/office/drawing/2014/main" val="770618424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1989311800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802927208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41574823"/>
                    </a:ext>
                  </a:extLst>
                </a:gridCol>
              </a:tblGrid>
              <a:tr h="3497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Idée 1</a:t>
                      </a:r>
                    </a:p>
                    <a:p>
                      <a:endParaRPr lang="fr-F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Idée 2</a:t>
                      </a:r>
                      <a:endParaRPr lang="fr-F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Idée 3</a:t>
                      </a:r>
                    </a:p>
                    <a:p>
                      <a:endParaRPr lang="fr-F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27239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baseline="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Participant #1</a:t>
                      </a:r>
                      <a:endParaRPr lang="fr-FR" sz="1000" b="0" i="0" baseline="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6789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Participant #2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172867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Participant #3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395628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Participant #4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362506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Participant #5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213497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Participant #6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15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013723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Proposez des idées d’usage de l’IA pour augmenter le service rendu par nos produits dans les domaines INDUSTRIE, RETAIL, ASSURANCE, EXPERT-COMPTABLE.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Statement</a:t>
            </a: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CD20D82-670B-4099-90A3-C538FC8D1F26}"/>
              </a:ext>
            </a:extLst>
          </p:cNvPr>
          <p:cNvSpPr/>
          <p:nvPr/>
        </p:nvSpPr>
        <p:spPr>
          <a:xfrm>
            <a:off x="722498" y="2778869"/>
            <a:ext cx="1368152" cy="128264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i="1" dirty="0"/>
              <a:t>Proposer des fichiers à des utilisateurs </a:t>
            </a:r>
            <a:r>
              <a:rPr lang="fr-FR" sz="800" i="1" dirty="0" err="1"/>
              <a:t>workplace</a:t>
            </a:r>
            <a:r>
              <a:rPr lang="fr-FR" sz="800" i="1" dirty="0"/>
              <a:t> en fonction de recherches précédentes et de recherches de personnes </a:t>
            </a:r>
            <a:r>
              <a:rPr lang="fr-FR" sz="800" i="1" dirty="0" err="1"/>
              <a:t>tierses</a:t>
            </a:r>
            <a:endParaRPr lang="fr-FR" sz="800" i="1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B37F8BA-0267-426F-98F0-14BCC567238D}"/>
              </a:ext>
            </a:extLst>
          </p:cNvPr>
          <p:cNvSpPr/>
          <p:nvPr/>
        </p:nvSpPr>
        <p:spPr>
          <a:xfrm>
            <a:off x="2483768" y="3147813"/>
            <a:ext cx="1368152" cy="128264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i="1" dirty="0"/>
              <a:t>Proposer des achats de pièces détachées en fonction de statistiques de commandes globales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DFD897E5-7773-43F3-90E2-60BEA8E2785E}"/>
              </a:ext>
            </a:extLst>
          </p:cNvPr>
          <p:cNvSpPr/>
          <p:nvPr/>
        </p:nvSpPr>
        <p:spPr>
          <a:xfrm>
            <a:off x="4355976" y="2749401"/>
            <a:ext cx="1368152" cy="128264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i="1" dirty="0"/>
              <a:t>Créer des news FAQ en fonction de périodicité de demandes internes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A4BAFCD9-37F1-4324-AA7F-7510A1E3375E}"/>
              </a:ext>
            </a:extLst>
          </p:cNvPr>
          <p:cNvSpPr/>
          <p:nvPr/>
        </p:nvSpPr>
        <p:spPr>
          <a:xfrm>
            <a:off x="6402757" y="3377338"/>
            <a:ext cx="1368152" cy="128264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i="1" dirty="0"/>
              <a:t>Extraire et catégoriser les champs sémantiques des idées proposées sur </a:t>
            </a:r>
            <a:r>
              <a:rPr lang="fr-FR" sz="800" i="1" dirty="0" err="1"/>
              <a:t>Factory</a:t>
            </a:r>
            <a:r>
              <a:rPr lang="fr-FR" sz="8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5430789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5D60FD40-D3DE-4FF4-ADF1-EAB66C2CD4F3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1680" y="1851670"/>
            <a:ext cx="441399" cy="441399"/>
          </a:xfrm>
        </p:spPr>
      </p:pic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Mise en place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9EFDCCA9-DEF2-4236-B17B-5FBF98031F03}"/>
              </a:ext>
            </a:extLst>
          </p:cNvPr>
          <p:cNvSpPr/>
          <p:nvPr/>
        </p:nvSpPr>
        <p:spPr>
          <a:xfrm>
            <a:off x="1547664" y="2427734"/>
            <a:ext cx="19442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93FF5A9-EA48-4BE8-A2CF-1A5FF6879428}"/>
              </a:ext>
            </a:extLst>
          </p:cNvPr>
          <p:cNvSpPr/>
          <p:nvPr/>
        </p:nvSpPr>
        <p:spPr>
          <a:xfrm>
            <a:off x="5364088" y="2427734"/>
            <a:ext cx="19442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Espace réservé du contenu 5">
            <a:extLst>
              <a:ext uri="{FF2B5EF4-FFF2-40B4-BE49-F238E27FC236}">
                <a16:creationId xmlns:a16="http://schemas.microsoft.com/office/drawing/2014/main" id="{776341EE-D09B-4BA6-A27B-F4C353CFD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5736" y="1851669"/>
            <a:ext cx="441399" cy="441399"/>
          </a:xfrm>
          <a:prstGeom prst="rect">
            <a:avLst/>
          </a:prstGeom>
          <a:noFill/>
        </p:spPr>
      </p:pic>
      <p:pic>
        <p:nvPicPr>
          <p:cNvPr id="10" name="Espace réservé du contenu 5">
            <a:extLst>
              <a:ext uri="{FF2B5EF4-FFF2-40B4-BE49-F238E27FC236}">
                <a16:creationId xmlns:a16="http://schemas.microsoft.com/office/drawing/2014/main" id="{89B538DC-6094-40EB-B08B-35864A3FC2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9792" y="1851668"/>
            <a:ext cx="441399" cy="441399"/>
          </a:xfrm>
          <a:prstGeom prst="rect">
            <a:avLst/>
          </a:prstGeom>
          <a:noFill/>
        </p:spPr>
      </p:pic>
      <p:pic>
        <p:nvPicPr>
          <p:cNvPr id="11" name="Espace réservé du contenu 5">
            <a:extLst>
              <a:ext uri="{FF2B5EF4-FFF2-40B4-BE49-F238E27FC236}">
                <a16:creationId xmlns:a16="http://schemas.microsoft.com/office/drawing/2014/main" id="{09AED1B4-13A8-43B8-AC56-C88E630F0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1680" y="3496541"/>
            <a:ext cx="441399" cy="441399"/>
          </a:xfrm>
          <a:prstGeom prst="rect">
            <a:avLst/>
          </a:prstGeom>
          <a:noFill/>
        </p:spPr>
      </p:pic>
      <p:pic>
        <p:nvPicPr>
          <p:cNvPr id="12" name="Espace réservé du contenu 5">
            <a:extLst>
              <a:ext uri="{FF2B5EF4-FFF2-40B4-BE49-F238E27FC236}">
                <a16:creationId xmlns:a16="http://schemas.microsoft.com/office/drawing/2014/main" id="{C3942EF2-2DCD-494C-BB10-9EB2176D81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5736" y="3496540"/>
            <a:ext cx="441399" cy="441399"/>
          </a:xfrm>
          <a:prstGeom prst="rect">
            <a:avLst/>
          </a:prstGeom>
          <a:noFill/>
        </p:spPr>
      </p:pic>
      <p:pic>
        <p:nvPicPr>
          <p:cNvPr id="13" name="Espace réservé du contenu 5">
            <a:extLst>
              <a:ext uri="{FF2B5EF4-FFF2-40B4-BE49-F238E27FC236}">
                <a16:creationId xmlns:a16="http://schemas.microsoft.com/office/drawing/2014/main" id="{AF0AF314-C6E0-4090-8D53-7ABEBB80D5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9792" y="3496539"/>
            <a:ext cx="441399" cy="441399"/>
          </a:xfrm>
          <a:prstGeom prst="rect">
            <a:avLst/>
          </a:prstGeom>
          <a:noFill/>
        </p:spPr>
      </p:pic>
      <p:pic>
        <p:nvPicPr>
          <p:cNvPr id="14" name="Espace réservé du contenu 5">
            <a:extLst>
              <a:ext uri="{FF2B5EF4-FFF2-40B4-BE49-F238E27FC236}">
                <a16:creationId xmlns:a16="http://schemas.microsoft.com/office/drawing/2014/main" id="{74E76239-A7B4-47A9-977A-98B8146629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80112" y="1870296"/>
            <a:ext cx="441399" cy="441399"/>
          </a:xfrm>
          <a:prstGeom prst="rect">
            <a:avLst/>
          </a:prstGeom>
          <a:noFill/>
        </p:spPr>
      </p:pic>
      <p:pic>
        <p:nvPicPr>
          <p:cNvPr id="15" name="Espace réservé du contenu 5">
            <a:extLst>
              <a:ext uri="{FF2B5EF4-FFF2-40B4-BE49-F238E27FC236}">
                <a16:creationId xmlns:a16="http://schemas.microsoft.com/office/drawing/2014/main" id="{D6CA4A75-C263-441B-8078-D0C3714FE5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4168" y="1870295"/>
            <a:ext cx="441399" cy="441399"/>
          </a:xfrm>
          <a:prstGeom prst="rect">
            <a:avLst/>
          </a:prstGeom>
          <a:noFill/>
        </p:spPr>
      </p:pic>
      <p:pic>
        <p:nvPicPr>
          <p:cNvPr id="16" name="Espace réservé du contenu 5">
            <a:extLst>
              <a:ext uri="{FF2B5EF4-FFF2-40B4-BE49-F238E27FC236}">
                <a16:creationId xmlns:a16="http://schemas.microsoft.com/office/drawing/2014/main" id="{922B44EC-983C-4DD5-A2BA-B47082C69C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224" y="1870294"/>
            <a:ext cx="441399" cy="441399"/>
          </a:xfrm>
          <a:prstGeom prst="rect">
            <a:avLst/>
          </a:prstGeom>
          <a:noFill/>
        </p:spPr>
      </p:pic>
      <p:pic>
        <p:nvPicPr>
          <p:cNvPr id="17" name="Espace réservé du contenu 5">
            <a:extLst>
              <a:ext uri="{FF2B5EF4-FFF2-40B4-BE49-F238E27FC236}">
                <a16:creationId xmlns:a16="http://schemas.microsoft.com/office/drawing/2014/main" id="{E58EAB9C-CD3B-494C-B673-8BDF49B789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80112" y="3478589"/>
            <a:ext cx="441399" cy="441399"/>
          </a:xfrm>
          <a:prstGeom prst="rect">
            <a:avLst/>
          </a:prstGeom>
          <a:noFill/>
        </p:spPr>
      </p:pic>
      <p:pic>
        <p:nvPicPr>
          <p:cNvPr id="18" name="Espace réservé du contenu 5">
            <a:extLst>
              <a:ext uri="{FF2B5EF4-FFF2-40B4-BE49-F238E27FC236}">
                <a16:creationId xmlns:a16="http://schemas.microsoft.com/office/drawing/2014/main" id="{4CCCC26C-B308-440B-9D54-F30DE9C1A8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4168" y="3478588"/>
            <a:ext cx="441399" cy="441399"/>
          </a:xfrm>
          <a:prstGeom prst="rect">
            <a:avLst/>
          </a:prstGeom>
          <a:noFill/>
        </p:spPr>
      </p:pic>
      <p:pic>
        <p:nvPicPr>
          <p:cNvPr id="19" name="Espace réservé du contenu 5">
            <a:extLst>
              <a:ext uri="{FF2B5EF4-FFF2-40B4-BE49-F238E27FC236}">
                <a16:creationId xmlns:a16="http://schemas.microsoft.com/office/drawing/2014/main" id="{3B56AE4F-DC0C-4697-925F-EF6E9EDB9B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224" y="3478587"/>
            <a:ext cx="441399" cy="4413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7351408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>
            <a:extLst>
              <a:ext uri="{FF2B5EF4-FFF2-40B4-BE49-F238E27FC236}">
                <a16:creationId xmlns:a16="http://schemas.microsoft.com/office/drawing/2014/main" id="{C86C8C2A-7596-4979-8C71-880051BD153B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57451"/>
          <a:stretch/>
        </p:blipFill>
        <p:spPr>
          <a:xfrm>
            <a:off x="1655676" y="816721"/>
            <a:ext cx="5832648" cy="3510057"/>
          </a:xfrm>
        </p:spPr>
      </p:pic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Worksheet</a:t>
            </a: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1E91B3E-3EFA-45E6-9701-B8038967488C}"/>
              </a:ext>
            </a:extLst>
          </p:cNvPr>
          <p:cNvSpPr txBox="1"/>
          <p:nvPr/>
        </p:nvSpPr>
        <p:spPr>
          <a:xfrm>
            <a:off x="2267744" y="1853411"/>
            <a:ext cx="154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Freestyle Script" panose="030804020302050B0404" pitchFamily="66" charset="0"/>
              </a:rPr>
              <a:t>Personne A  écrit une idée ici…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2AB62AA-F054-4D5F-B33E-8CB8BA231E8D}"/>
              </a:ext>
            </a:extLst>
          </p:cNvPr>
          <p:cNvSpPr txBox="1"/>
          <p:nvPr/>
        </p:nvSpPr>
        <p:spPr>
          <a:xfrm>
            <a:off x="3995936" y="198639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Freestyle Script" panose="030804020302050B0404" pitchFamily="66" charset="0"/>
              </a:rPr>
              <a:t>… une autre idée ici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D228F4C-2B0F-46BF-8977-BFCBA2095B11}"/>
              </a:ext>
            </a:extLst>
          </p:cNvPr>
          <p:cNvSpPr txBox="1"/>
          <p:nvPr/>
        </p:nvSpPr>
        <p:spPr>
          <a:xfrm>
            <a:off x="5796136" y="198639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Freestyle Script" panose="030804020302050B0404" pitchFamily="66" charset="0"/>
              </a:rPr>
              <a:t>… et une autre ici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63519A-C81D-4FE0-A5BF-396921A244CE}"/>
              </a:ext>
            </a:extLst>
          </p:cNvPr>
          <p:cNvSpPr txBox="1"/>
          <p:nvPr/>
        </p:nvSpPr>
        <p:spPr>
          <a:xfrm>
            <a:off x="2474754" y="365187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latin typeface="Freestyle Script" panose="030804020302050B0404" pitchFamily="66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0FDD256-2B56-4EAF-B6BC-251BD6578AE8}"/>
              </a:ext>
            </a:extLst>
          </p:cNvPr>
          <p:cNvSpPr txBox="1"/>
          <p:nvPr/>
        </p:nvSpPr>
        <p:spPr>
          <a:xfrm>
            <a:off x="2280880" y="3035469"/>
            <a:ext cx="1548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Freestyle Script" panose="030804020302050B0404" pitchFamily="66" charset="0"/>
              </a:rPr>
              <a:t>Personne B  écrit une idée ici, peut-être une nouvelle idée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41BAD37-9989-4B7B-8E76-DBFB98FADCBC}"/>
              </a:ext>
            </a:extLst>
          </p:cNvPr>
          <p:cNvSpPr txBox="1"/>
          <p:nvPr/>
        </p:nvSpPr>
        <p:spPr>
          <a:xfrm>
            <a:off x="4067944" y="3016572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Freestyle Script" panose="030804020302050B0404" pitchFamily="66" charset="0"/>
              </a:rPr>
              <a:t>… ou une idée construite à partir d’une précédente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8ED4DAA-5604-4A81-BDFA-D593288CED4C}"/>
              </a:ext>
            </a:extLst>
          </p:cNvPr>
          <p:cNvSpPr txBox="1"/>
          <p:nvPr/>
        </p:nvSpPr>
        <p:spPr>
          <a:xfrm>
            <a:off x="5809272" y="316845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Freestyle Script" panose="030804020302050B0404" pitchFamily="66" charset="0"/>
              </a:rPr>
              <a:t>… ou une combinaison des deux idées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CEA3482-9BF7-4F15-A766-D28295799E58}"/>
              </a:ext>
            </a:extLst>
          </p:cNvPr>
          <p:cNvCxnSpPr/>
          <p:nvPr/>
        </p:nvCxnSpPr>
        <p:spPr>
          <a:xfrm flipH="1" flipV="1">
            <a:off x="3635896" y="2717193"/>
            <a:ext cx="432048" cy="3182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3F5E1F7-EC63-49C7-A1AE-4F141A82821A}"/>
              </a:ext>
            </a:extLst>
          </p:cNvPr>
          <p:cNvCxnSpPr/>
          <p:nvPr/>
        </p:nvCxnSpPr>
        <p:spPr>
          <a:xfrm flipH="1" flipV="1">
            <a:off x="5314950" y="2537075"/>
            <a:ext cx="553194" cy="4983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72FAD8A-629B-47B4-8395-A1FA1ABADF06}"/>
              </a:ext>
            </a:extLst>
          </p:cNvPr>
          <p:cNvCxnSpPr>
            <a:cxnSpLocks/>
          </p:cNvCxnSpPr>
          <p:nvPr/>
        </p:nvCxnSpPr>
        <p:spPr>
          <a:xfrm flipV="1">
            <a:off x="6156176" y="2499743"/>
            <a:ext cx="288032" cy="5357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22761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</p:spTree>
    <p:extLst>
      <p:ext uri="{BB962C8B-B14F-4D97-AF65-F5344CB8AC3E}">
        <p14:creationId xmlns:p14="http://schemas.microsoft.com/office/powerpoint/2010/main" val="138484668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E0472EF5-EEBA-4E28-BA1B-79AF74273136}"/>
              </a:ext>
            </a:extLst>
          </p:cNvPr>
          <p:cNvSpPr/>
          <p:nvPr/>
        </p:nvSpPr>
        <p:spPr>
          <a:xfrm>
            <a:off x="4139952" y="3147814"/>
            <a:ext cx="1296144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3743645" cy="3383631"/>
          </a:xfrm>
        </p:spPr>
        <p:txBody>
          <a:bodyPr/>
          <a:lstStyle/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Outils :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Crayon </a:t>
            </a:r>
            <a:r>
              <a:rPr lang="fr-FR" sz="24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bic</a:t>
            </a:r>
            <a:endParaRPr lang="fr-F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Post-it</a:t>
            </a:r>
            <a:endParaRPr lang="fr-FR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lvl="2" indent="0">
              <a:buNone/>
            </a:pPr>
            <a:endParaRPr lang="fr-F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Fonctionnement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B208DD95-0A10-449F-ACEF-7469330C3F06}"/>
              </a:ext>
            </a:extLst>
          </p:cNvPr>
          <p:cNvSpPr/>
          <p:nvPr/>
        </p:nvSpPr>
        <p:spPr>
          <a:xfrm>
            <a:off x="1475656" y="3219822"/>
            <a:ext cx="1152128" cy="108012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Idée</a:t>
            </a:r>
          </a:p>
        </p:txBody>
      </p:sp>
      <p:sp>
        <p:nvSpPr>
          <p:cNvPr id="9" name="Espace réservé du contenu 7">
            <a:extLst>
              <a:ext uri="{FF2B5EF4-FFF2-40B4-BE49-F238E27FC236}">
                <a16:creationId xmlns:a16="http://schemas.microsoft.com/office/drawing/2014/main" id="{5DF3965A-985C-4838-A5A6-DEFD1A9D358B}"/>
              </a:ext>
            </a:extLst>
          </p:cNvPr>
          <p:cNvSpPr txBox="1">
            <a:spLocks/>
          </p:cNvSpPr>
          <p:nvPr/>
        </p:nvSpPr>
        <p:spPr>
          <a:xfrm>
            <a:off x="3275856" y="1276349"/>
            <a:ext cx="3743645" cy="1511425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Délai :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5 minutes</a:t>
            </a:r>
            <a:endParaRPr lang="fr-FR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lvl="2" indent="0">
              <a:buFont typeface="Arial" pitchFamily="34" charset="0"/>
              <a:buNone/>
            </a:pPr>
            <a:endParaRPr lang="fr-F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Arc partiel 2">
            <a:extLst>
              <a:ext uri="{FF2B5EF4-FFF2-40B4-BE49-F238E27FC236}">
                <a16:creationId xmlns:a16="http://schemas.microsoft.com/office/drawing/2014/main" id="{DFABB257-774C-4499-BA98-35DD488683E4}"/>
              </a:ext>
            </a:extLst>
          </p:cNvPr>
          <p:cNvSpPr/>
          <p:nvPr/>
        </p:nvSpPr>
        <p:spPr>
          <a:xfrm>
            <a:off x="4139952" y="3147814"/>
            <a:ext cx="1296144" cy="1224136"/>
          </a:xfrm>
          <a:prstGeom prst="pie">
            <a:avLst>
              <a:gd name="adj1" fmla="val 19084455"/>
              <a:gd name="adj2" fmla="val 16200000"/>
            </a:avLst>
          </a:prstGeom>
          <a:solidFill>
            <a:srgbClr val="E419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1" name="Espace réservé du contenu 7">
            <a:extLst>
              <a:ext uri="{FF2B5EF4-FFF2-40B4-BE49-F238E27FC236}">
                <a16:creationId xmlns:a16="http://schemas.microsoft.com/office/drawing/2014/main" id="{5AEC2B37-1260-4A65-AA2C-3CBD34EAD4EE}"/>
              </a:ext>
            </a:extLst>
          </p:cNvPr>
          <p:cNvSpPr txBox="1">
            <a:spLocks/>
          </p:cNvSpPr>
          <p:nvPr/>
        </p:nvSpPr>
        <p:spPr>
          <a:xfrm>
            <a:off x="6228185" y="1267220"/>
            <a:ext cx="2592288" cy="1511425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Transmission :</a:t>
            </a:r>
          </a:p>
          <a:p>
            <a:pPr lvl="1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À ma gauche</a:t>
            </a:r>
            <a:endParaRPr lang="fr-FR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914400" lvl="2" indent="0">
              <a:buFont typeface="Arial" pitchFamily="34" charset="0"/>
              <a:buNone/>
            </a:pPr>
            <a:endParaRPr lang="fr-FR" sz="2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59820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>
          <a:xfrm>
            <a:off x="611560" y="2355726"/>
            <a:ext cx="8207375" cy="647328"/>
          </a:xfrm>
        </p:spPr>
        <p:txBody>
          <a:bodyPr/>
          <a:lstStyle/>
          <a:p>
            <a:pPr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  <a:hlinkClick r:id="rId2"/>
              </a:rPr>
              <a:t>https://www.online-stopwatch.com/countdown-clock/full-screen/</a:t>
            </a: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Go Brain</a:t>
            </a:r>
          </a:p>
        </p:txBody>
      </p:sp>
    </p:spTree>
    <p:extLst>
      <p:ext uri="{BB962C8B-B14F-4D97-AF65-F5344CB8AC3E}">
        <p14:creationId xmlns:p14="http://schemas.microsoft.com/office/powerpoint/2010/main" val="177229241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On présente les idées</a:t>
            </a:r>
          </a:p>
        </p:txBody>
      </p:sp>
    </p:spTree>
    <p:extLst>
      <p:ext uri="{BB962C8B-B14F-4D97-AF65-F5344CB8AC3E}">
        <p14:creationId xmlns:p14="http://schemas.microsoft.com/office/powerpoint/2010/main" val="981934688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On arrange les idées </a:t>
            </a:r>
          </a:p>
        </p:txBody>
      </p:sp>
    </p:spTree>
    <p:extLst>
      <p:ext uri="{BB962C8B-B14F-4D97-AF65-F5344CB8AC3E}">
        <p14:creationId xmlns:p14="http://schemas.microsoft.com/office/powerpoint/2010/main" val="4078443348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On va voter pour les idées, sur plusieurs bases :</a:t>
            </a:r>
          </a:p>
          <a:p>
            <a:pPr lvl="1"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L’idée la plus </a:t>
            </a:r>
            <a:r>
              <a:rPr lang="fr-FR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Wouah</a:t>
            </a:r>
            <a:endParaRPr lang="fr-FR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L’idée qui semblerait la plus facile à prototyper</a:t>
            </a:r>
          </a:p>
          <a:p>
            <a:pPr lvl="1"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L’idée qui apporterait le plus de valeur au client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Noter les idées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A192DC3F-5055-4330-9C6D-97E03659DBCB}"/>
              </a:ext>
            </a:extLst>
          </p:cNvPr>
          <p:cNvSpPr/>
          <p:nvPr/>
        </p:nvSpPr>
        <p:spPr>
          <a:xfrm>
            <a:off x="6084168" y="2427734"/>
            <a:ext cx="144016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96D7DD35-58DF-4C6C-988A-2B5D055917FC}"/>
              </a:ext>
            </a:extLst>
          </p:cNvPr>
          <p:cNvSpPr/>
          <p:nvPr/>
        </p:nvSpPr>
        <p:spPr>
          <a:xfrm>
            <a:off x="6084168" y="206769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1A1EF6E4-3A11-429A-BBC2-3ADB8A42D0FB}"/>
              </a:ext>
            </a:extLst>
          </p:cNvPr>
          <p:cNvSpPr/>
          <p:nvPr/>
        </p:nvSpPr>
        <p:spPr>
          <a:xfrm>
            <a:off x="3491880" y="170765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183787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Qu’est ce qui ressort de cet atelier ?</a:t>
            </a:r>
          </a:p>
          <a:p>
            <a:pPr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Qu’est ce qui ressort de cette méthode ?</a:t>
            </a:r>
          </a:p>
          <a:p>
            <a:pPr>
              <a:buFontTx/>
              <a:buChar char="-"/>
            </a:pPr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Est-ce qu’on a avancé ?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203821693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846538538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207375" cy="3383631"/>
          </a:xfrm>
        </p:spPr>
        <p:txBody>
          <a:bodyPr/>
          <a:lstStyle/>
          <a:p>
            <a:pPr>
              <a:buFontTx/>
              <a:buChar char="-"/>
            </a:pP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Participants :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André THIBEAULT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TechCenter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Document,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Community, 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Manufacturing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Document)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Christophe ROUCHON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Audros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Corentin LONJARRET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myCADservices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Guillaume LECUYER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(All)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Jacques DUPLESSIS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Process,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Factory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Karim MAMI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document)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Mourad SADIQ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commerce,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smartpart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Nicolas RABLAT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numvision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drive)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Omar AADLANI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numvision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drive)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Quentin DELHOMME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team)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Rémi LICHIERE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cloud manager)</a:t>
            </a:r>
          </a:p>
          <a:p>
            <a:pPr lvl="1">
              <a:buFontTx/>
              <a:buChar char="-"/>
            </a:pPr>
            <a:r>
              <a:rPr lang="fr-FR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Willy TOSCER 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Process,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moovapps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140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Factory</a:t>
            </a:r>
            <a:r>
              <a:rPr lang="fr-FR" sz="14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</p:txBody>
      </p:sp>
      <p:pic>
        <p:nvPicPr>
          <p:cNvPr id="1025" name="Picture 1" descr="transp">
            <a:extLst>
              <a:ext uri="{FF2B5EF4-FFF2-40B4-BE49-F238E27FC236}">
                <a16:creationId xmlns:a16="http://schemas.microsoft.com/office/drawing/2014/main" id="{A5ACAC13-F75C-49AD-BA76-494B9F3EC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2328DE00-F35E-4ED1-8657-B199099121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71134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/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Explorer collectivement les pistes d’exploitation de l’Intelligence Artificielle pour l’amélioration de nos produits ou la création de nouveaux produits</a:t>
            </a:r>
            <a:endParaRPr lang="fr-FR" sz="26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/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Explorer collectivement les pistes d’exploitation de </a:t>
            </a:r>
            <a:r>
              <a:rPr lang="fr-FR" sz="2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l’Intelligence Artificielle </a:t>
            </a: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pour </a:t>
            </a:r>
            <a:r>
              <a:rPr lang="fr-FR" sz="2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l’amélioration</a:t>
            </a: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de nos produits ou la création de nouveaux produits</a:t>
            </a:r>
            <a:endParaRPr lang="fr-FR" sz="26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D19246-C52F-48D8-913E-6D75D7BC55C8}"/>
              </a:ext>
            </a:extLst>
          </p:cNvPr>
          <p:cNvSpPr/>
          <p:nvPr/>
        </p:nvSpPr>
        <p:spPr>
          <a:xfrm>
            <a:off x="539552" y="1707654"/>
            <a:ext cx="352839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85A74A-D5BA-48CB-AE64-DC11746B33D4}"/>
              </a:ext>
            </a:extLst>
          </p:cNvPr>
          <p:cNvSpPr/>
          <p:nvPr/>
        </p:nvSpPr>
        <p:spPr>
          <a:xfrm>
            <a:off x="4788024" y="1709440"/>
            <a:ext cx="216024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57196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/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Explorer collectivement les pistes d’exploitation de </a:t>
            </a:r>
            <a:r>
              <a:rPr lang="fr-FR" sz="2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l’Intelligence Artificielle </a:t>
            </a:r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pour </a:t>
            </a:r>
            <a:r>
              <a:rPr lang="fr-FR" sz="2600" b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l’amélioration</a:t>
            </a:r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nos produits ou la création de nouveaux produits</a:t>
            </a:r>
            <a:endParaRPr lang="fr-FR" sz="2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D19246-C52F-48D8-913E-6D75D7BC55C8}"/>
              </a:ext>
            </a:extLst>
          </p:cNvPr>
          <p:cNvSpPr/>
          <p:nvPr/>
        </p:nvSpPr>
        <p:spPr>
          <a:xfrm>
            <a:off x="539552" y="1707654"/>
            <a:ext cx="352839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52256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/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Explorer collectivement les pistes d’exploitation de </a:t>
            </a:r>
            <a:r>
              <a:rPr lang="fr-FR" sz="2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l’Intelligence Artificielle </a:t>
            </a:r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pour </a:t>
            </a:r>
            <a:r>
              <a:rPr lang="fr-FR" sz="2600" b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l’amélioration</a:t>
            </a:r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nos produits ou la création de nouveaux produits</a:t>
            </a:r>
          </a:p>
          <a:p>
            <a:pPr marL="0" indent="0"/>
            <a:endParaRPr lang="fr-FR" sz="2600" dirty="0">
              <a:solidFill>
                <a:schemeClr val="bg1">
                  <a:lumMod val="8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/>
            <a:r>
              <a:rPr lang="fr-FR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On abordera la notion d’IA au sens très large : apprentissage par la machine, découverte par recommandation, simulation d’interaction humaine, enregistrement des comportements/habitudes, </a:t>
            </a:r>
            <a:r>
              <a:rPr lang="fr-FR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etc</a:t>
            </a:r>
            <a:r>
              <a:rPr lang="fr-FR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:</a:t>
            </a:r>
          </a:p>
          <a:p>
            <a:pPr marL="0" indent="0"/>
            <a:r>
              <a:rPr lang="fr-FR" b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TOUT CE QUI PEUT VEHICULER L’IMPRESSION D’INTELLIGENCE HUMAINE</a:t>
            </a:r>
            <a:endParaRPr lang="fr-FR" b="1" dirty="0">
              <a:solidFill>
                <a:srgbClr val="FF0000"/>
              </a:solidFill>
            </a:endParaRPr>
          </a:p>
          <a:p>
            <a:pPr marL="0" indent="0"/>
            <a:endParaRPr lang="fr-FR" sz="2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D19246-C52F-48D8-913E-6D75D7BC55C8}"/>
              </a:ext>
            </a:extLst>
          </p:cNvPr>
          <p:cNvSpPr/>
          <p:nvPr/>
        </p:nvSpPr>
        <p:spPr>
          <a:xfrm>
            <a:off x="539552" y="1707654"/>
            <a:ext cx="352839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2000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/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Explorer collectivement les pistes d’exploitation de l’Intelligence Artificielle pour </a:t>
            </a:r>
            <a:r>
              <a:rPr lang="fr-FR" sz="2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l’amélioration</a:t>
            </a: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 nos produits ou la création de nouveaux produits</a:t>
            </a:r>
            <a:endParaRPr lang="fr-FR" sz="2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85A74A-D5BA-48CB-AE64-DC11746B33D4}"/>
              </a:ext>
            </a:extLst>
          </p:cNvPr>
          <p:cNvSpPr/>
          <p:nvPr/>
        </p:nvSpPr>
        <p:spPr>
          <a:xfrm>
            <a:off x="4499992" y="1709440"/>
            <a:ext cx="216024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34603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/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Explorer collectivement les pistes d’exploitation de l’Intelligence Artificielle pour </a:t>
            </a:r>
            <a:r>
              <a:rPr lang="fr-FR" sz="2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l’amélioration</a:t>
            </a:r>
            <a:r>
              <a:rPr lang="fr-FR" sz="2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fr-FR" sz="2600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 nos produits ou la création de nouveaux produits</a:t>
            </a:r>
          </a:p>
          <a:p>
            <a:pPr marL="0" indent="0"/>
            <a:endParaRPr lang="fr-FR" sz="2600" dirty="0">
              <a:solidFill>
                <a:schemeClr val="bg1">
                  <a:lumMod val="8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/>
            <a:r>
              <a:rPr lang="fr-FR" sz="260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Nous repartirons de nos produits ou métiers ciblés et réfléchirons à la manière de les augmenter « par magie »</a:t>
            </a:r>
            <a:endParaRPr lang="fr-FR" sz="2600" dirty="0">
              <a:solidFill>
                <a:srgbClr val="FF0000"/>
              </a:solidFill>
            </a:endParaRPr>
          </a:p>
          <a:p>
            <a:pPr marL="0" indent="0"/>
            <a:endParaRPr lang="fr-FR" sz="2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 sujet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85A74A-D5BA-48CB-AE64-DC11746B33D4}"/>
              </a:ext>
            </a:extLst>
          </p:cNvPr>
          <p:cNvSpPr/>
          <p:nvPr/>
        </p:nvSpPr>
        <p:spPr>
          <a:xfrm>
            <a:off x="4499992" y="1709440"/>
            <a:ext cx="216024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9769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fr-FR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Les applications possibles de l’IA :</a:t>
            </a:r>
          </a:p>
          <a:p>
            <a:pPr marL="857250" lvl="1" indent="-457200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Très variés</a:t>
            </a:r>
          </a:p>
          <a:p>
            <a:pPr marL="857250" lvl="1" indent="-457200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Inconnues</a:t>
            </a:r>
          </a:p>
          <a:p>
            <a:pPr marL="457200" indent="-457200">
              <a:buFontTx/>
              <a:buChar char="-"/>
            </a:pPr>
            <a:r>
              <a:rPr lang="fr-FR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Nos produits :</a:t>
            </a:r>
          </a:p>
          <a:p>
            <a:pPr marL="857250" lvl="1" indent="-457200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Nombreux et variés</a:t>
            </a:r>
          </a:p>
          <a:p>
            <a:pPr marL="857250" lvl="1" indent="-457200">
              <a:buFontTx/>
              <a:buChar char="-"/>
            </a:pPr>
            <a:r>
              <a:rPr lang="fr-FR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Nous ne les connaissons pas tous individuellement</a:t>
            </a:r>
          </a:p>
          <a:p>
            <a:pPr marL="857250" lvl="1" indent="-457200">
              <a:buFontTx/>
              <a:buChar char="-"/>
            </a:pPr>
            <a:endParaRPr lang="fr-F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Difficulté de l’exercice</a:t>
            </a:r>
          </a:p>
        </p:txBody>
      </p:sp>
    </p:spTree>
    <p:extLst>
      <p:ext uri="{BB962C8B-B14F-4D97-AF65-F5344CB8AC3E}">
        <p14:creationId xmlns:p14="http://schemas.microsoft.com/office/powerpoint/2010/main" val="92398639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InnovativDays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09606AE2-4288-4DB5-BAB9-CA3C4D3DA66E}"/>
    </a:ext>
  </a:extLst>
</a:theme>
</file>

<file path=ppt/theme/theme2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CA0E613B-F367-4C10-A43F-337F441C6773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64BE2AF8-AA33-4F53-9ED5-2A3E312E6852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- InnovativDays2018</Template>
  <TotalTime>2951</TotalTime>
  <Words>733</Words>
  <Application>Microsoft Office PowerPoint</Application>
  <PresentationFormat>Affichage à l'écran (16:9)</PresentationFormat>
  <Paragraphs>112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27</vt:i4>
      </vt:variant>
    </vt:vector>
  </HeadingPairs>
  <TitlesOfParts>
    <vt:vector size="41" baseType="lpstr">
      <vt:lpstr>MS Gothic</vt:lpstr>
      <vt:lpstr>MS PGothic</vt:lpstr>
      <vt:lpstr>Arial</vt:lpstr>
      <vt:lpstr>Calibri</vt:lpstr>
      <vt:lpstr>Century Gothic</vt:lpstr>
      <vt:lpstr>Freestyle Script</vt:lpstr>
      <vt:lpstr>Segoe UI</vt:lpstr>
      <vt:lpstr>Segoe UI Light</vt:lpstr>
      <vt:lpstr>Segoe UI Semibold</vt:lpstr>
      <vt:lpstr>Segoe UI Semilight</vt:lpstr>
      <vt:lpstr>Source Sans Pro</vt:lpstr>
      <vt:lpstr>InnovativDays2018</vt:lpstr>
      <vt:lpstr>InnovativDays2018 - Fond Noir</vt:lpstr>
      <vt:lpstr>BLANK</vt:lpstr>
      <vt:lpstr>Workshop : l’IA dans la BU innovation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LE BERRE</dc:creator>
  <cp:lastModifiedBy>Claude LE BERRE</cp:lastModifiedBy>
  <cp:revision>73</cp:revision>
  <cp:lastPrinted>2018-11-26T08:32:06Z</cp:lastPrinted>
  <dcterms:created xsi:type="dcterms:W3CDTF">2018-11-19T15:15:45Z</dcterms:created>
  <dcterms:modified xsi:type="dcterms:W3CDTF">2018-11-27T14:04:16Z</dcterms:modified>
</cp:coreProperties>
</file>