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9" r:id="rId2"/>
    <p:sldMasterId id="2147483696" r:id="rId3"/>
  </p:sldMasterIdLst>
  <p:notesMasterIdLst>
    <p:notesMasterId r:id="rId30"/>
  </p:notesMasterIdLst>
  <p:handoutMasterIdLst>
    <p:handoutMasterId r:id="rId31"/>
  </p:handoutMasterIdLst>
  <p:sldIdLst>
    <p:sldId id="262" r:id="rId4"/>
    <p:sldId id="289" r:id="rId5"/>
    <p:sldId id="260" r:id="rId6"/>
    <p:sldId id="268" r:id="rId7"/>
    <p:sldId id="279" r:id="rId8"/>
    <p:sldId id="269" r:id="rId9"/>
    <p:sldId id="277" r:id="rId10"/>
    <p:sldId id="278" r:id="rId11"/>
    <p:sldId id="280" r:id="rId12"/>
    <p:sldId id="270" r:id="rId13"/>
    <p:sldId id="283" r:id="rId14"/>
    <p:sldId id="281" r:id="rId15"/>
    <p:sldId id="290" r:id="rId16"/>
    <p:sldId id="271" r:id="rId17"/>
    <p:sldId id="285" r:id="rId18"/>
    <p:sldId id="286" r:id="rId19"/>
    <p:sldId id="287" r:id="rId20"/>
    <p:sldId id="272" r:id="rId21"/>
    <p:sldId id="288" r:id="rId22"/>
    <p:sldId id="275" r:id="rId23"/>
    <p:sldId id="258" r:id="rId24"/>
    <p:sldId id="291" r:id="rId25"/>
    <p:sldId id="266" r:id="rId26"/>
    <p:sldId id="267" r:id="rId27"/>
    <p:sldId id="284" r:id="rId28"/>
    <p:sldId id="265" r:id="rId2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100"/>
    <a:srgbClr val="989898"/>
    <a:srgbClr val="D9DADA"/>
    <a:srgbClr val="F2F1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258" autoAdjust="0"/>
  </p:normalViewPr>
  <p:slideViewPr>
    <p:cSldViewPr>
      <p:cViewPr varScale="1">
        <p:scale>
          <a:sx n="91" d="100"/>
          <a:sy n="91" d="100"/>
        </p:scale>
        <p:origin x="1166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2B22-DCBA-42B9-912A-93B7CCD7CF08}" type="datetime1">
              <a:rPr lang="fr-FR" smtClean="0"/>
              <a:t>27/11/2018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2A72-11A3-4661-9200-709874310D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215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FB98-D1D3-4191-BA10-BE1C5216E8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67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Dès que nous sommes confrontés à la prise d’une décision entre plusieurs personnes, on utilise, plus ou moins consciemment, un protocole de décision. Décider est au cœur du fonctionnement d’une équipe ou d’un groupe.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vous propose de découvrir quelques-uns des protocoles les plus connus afin de savoir comment et quand les utiliser.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80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L’acceptation n’est</a:t>
            </a:r>
            <a:r>
              <a:rPr lang="fr-FR" baseline="0" dirty="0" smtClean="0"/>
              <a:t> pas </a:t>
            </a:r>
            <a:r>
              <a:rPr lang="fr-FR" baseline="0" dirty="0" smtClean="0"/>
              <a:t>l’approbation</a:t>
            </a:r>
          </a:p>
          <a:p>
            <a:r>
              <a:rPr lang="fr-FR" baseline="0" dirty="0" smtClean="0"/>
              <a:t>=&gt; Il n’y aura pas de frein sur cette décision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0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 majorité de contre</a:t>
            </a:r>
            <a:r>
              <a:rPr lang="fr-FR" baseline="0" dirty="0" smtClean="0"/>
              <a:t> + soutien on retire la proposition</a:t>
            </a:r>
          </a:p>
          <a:p>
            <a:r>
              <a:rPr lang="fr-FR" baseline="0" dirty="0" smtClean="0"/>
              <a:t>Si majorité de pour + soutien on demande des proposition de modification</a:t>
            </a:r>
            <a:endParaRPr lang="fr-FR" dirty="0" smtClean="0"/>
          </a:p>
          <a:p>
            <a:r>
              <a:rPr lang="fr-FR" dirty="0" smtClean="0"/>
              <a:t>Si la contre-proposition est acceptable on </a:t>
            </a:r>
            <a:r>
              <a:rPr lang="fr-FR" dirty="0" err="1" smtClean="0"/>
              <a:t>re-soumet</a:t>
            </a:r>
            <a:r>
              <a:rPr lang="fr-FR" baseline="0" dirty="0" smtClean="0"/>
              <a:t> au vote sinon on retire la demande.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019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Demander à ceux qui sont « contre » d’expliquer ce qu’il faudrait pour qu’ils soient « pour »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dirty="0" smtClean="0"/>
              <a:t>« De quoi as-tu</a:t>
            </a:r>
            <a:r>
              <a:rPr lang="fr-FR" b="1" baseline="0" dirty="0" smtClean="0"/>
              <a:t> besoin pour accepter la proposition ? »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fr-FR" b="1" dirty="0" smtClean="0"/>
          </a:p>
          <a:p>
            <a:pPr marL="0" indent="0">
              <a:buFont typeface="Symbol" panose="05050102010706020507" pitchFamily="18" charset="2"/>
              <a:buNone/>
            </a:pPr>
            <a:r>
              <a:rPr lang="fr-FR" b="1" dirty="0" smtClean="0"/>
              <a:t>Avantages: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fr-FR" b="0" dirty="0" smtClean="0"/>
              <a:t>Permet de faire adhérer un</a:t>
            </a:r>
            <a:r>
              <a:rPr lang="fr-FR" b="0" baseline="0" dirty="0" smtClean="0"/>
              <a:t> grand nombre de personnes à la décision en optimisant le temps passer à traiter la question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fr-FR" b="0" baseline="0" dirty="0" smtClean="0"/>
              <a:t>On limite les freins à la prise de décision.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fr-FR" b="0" baseline="0" dirty="0" smtClean="0"/>
          </a:p>
          <a:p>
            <a:pPr marL="0" indent="0">
              <a:buFont typeface="Symbol" panose="05050102010706020507" pitchFamily="18" charset="2"/>
              <a:buNone/>
            </a:pPr>
            <a:r>
              <a:rPr lang="fr-FR" b="1" baseline="0" dirty="0" smtClean="0"/>
              <a:t>Inconvénients: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fr-FR" b="0" dirty="0" smtClean="0"/>
              <a:t>Pas de</a:t>
            </a:r>
            <a:r>
              <a:rPr lang="fr-FR" b="0" baseline="0" dirty="0" smtClean="0"/>
              <a:t> prise de décision rapide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fr-FR" b="0" baseline="0" dirty="0" smtClean="0"/>
          </a:p>
          <a:p>
            <a:pPr marL="0" indent="0">
              <a:buFont typeface="Symbol" panose="05050102010706020507" pitchFamily="18" charset="2"/>
              <a:buNone/>
            </a:pPr>
            <a:r>
              <a:rPr lang="fr-FR" b="1" baseline="0" dirty="0" smtClean="0"/>
              <a:t>On utilise le consentement pour embarquer le plus de monde dans la décision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8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On utilise la sollicitation d’avis dans le cadre d’une organisation qui le permet  et ou c’est autorisé,</a:t>
            </a:r>
            <a:r>
              <a:rPr lang="fr-FR" b="1" baseline="0" dirty="0" smtClean="0"/>
              <a:t> ceci permet de favoriser la prise d’initiative évite les frustration des personnes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456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 smtClean="0"/>
              <a:t>Lorsque l’on </a:t>
            </a:r>
            <a:r>
              <a:rPr lang="fr-FR" b="0" dirty="0" smtClean="0"/>
              <a:t>a </a:t>
            </a:r>
            <a:r>
              <a:rPr lang="fr-FR" b="0" dirty="0" smtClean="0"/>
              <a:t>pas suffisamment</a:t>
            </a:r>
            <a:r>
              <a:rPr lang="fr-FR" b="0" baseline="0" dirty="0" smtClean="0"/>
              <a:t> d’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élément pour prendre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décision rationnelle =&gt; Ne passons pas trop de temps à réfléchir et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agissons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Utilisé</a:t>
            </a:r>
            <a:r>
              <a:rPr lang="fr-F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prendre une décision quand on ne sais pas le faire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11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1’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80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Décider est au cœur du fonctionnement d’une équipe ou d’un groupe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Dès que nous sommes confrontés à la prise d’une décision entre plusieurs personnes, on utilise, plus ou moins consciemment, un protocole de décision.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vous propose de découvrir quelques-uns des protocoles les plus connus afin de savoir comment et quand les utiliser.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83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consensus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est un accord des volontés sans aucune opposition formelle. 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consensus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distingue de l'unanimité qui met en évidence la volonté manifeste de tous les membres dans l'accord.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21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arriver à un consensus, trouver le moyen qui récolte le plus de suffrage et lever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objections des autres.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Pourquoi tu as choisi le vélo ? » =&gt; on va modifier la solution de départ pour tenir compte de l’objection.</a:t>
            </a:r>
          </a:p>
          <a:p>
            <a:r>
              <a:rPr lang="fr-F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Avantages: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prend en compte tous les avis</a:t>
            </a:r>
          </a:p>
          <a:p>
            <a:r>
              <a:rPr lang="fr-F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Inconvénients :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à mettre en œuvre,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bcp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d’énergie dépensée pour un résultat mitigé</a:t>
            </a:r>
          </a:p>
          <a:p>
            <a:r>
              <a:rPr lang="fr-FR" dirty="0" smtClean="0"/>
              <a:t>On avance, mais ce</a:t>
            </a:r>
            <a:r>
              <a:rPr lang="fr-FR" baseline="0" dirty="0" smtClean="0"/>
              <a:t> n’est pas idéal, cela ne va pas susciter d’enthousiasme.</a:t>
            </a:r>
          </a:p>
          <a:p>
            <a:r>
              <a:rPr lang="fr-FR" baseline="0" dirty="0" smtClean="0"/>
              <a:t>Il est dès fois impossible de trouver un consensus.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57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PodeRide</a:t>
            </a:r>
            <a:r>
              <a:rPr lang="fr-FR" baseline="0" dirty="0" smtClean="0"/>
              <a:t> : </a:t>
            </a:r>
            <a:r>
              <a:rPr lang="fr-FR" baseline="0" dirty="0" smtClean="0"/>
              <a:t>entre </a:t>
            </a:r>
            <a:r>
              <a:rPr lang="fr-FR" baseline="0" dirty="0" smtClean="0"/>
              <a:t>la voiture et le </a:t>
            </a:r>
            <a:r>
              <a:rPr lang="fr-FR" baseline="0" dirty="0" smtClean="0"/>
              <a:t>vélo</a:t>
            </a:r>
          </a:p>
          <a:p>
            <a:endParaRPr lang="fr-FR" baseline="0" dirty="0" smtClean="0"/>
          </a:p>
          <a:p>
            <a:r>
              <a:rPr lang="fr-FR" b="1" baseline="0" dirty="0" smtClean="0"/>
              <a:t>On utilise le consensus pour trouver un accord entre plusieurs partie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67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28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Avantage</a:t>
            </a:r>
            <a:r>
              <a:rPr lang="fr-FR" b="1" baseline="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on fait un choix rapidement</a:t>
            </a:r>
          </a:p>
          <a:p>
            <a:pPr marL="0" indent="0">
              <a:buFontTx/>
              <a:buNone/>
            </a:pPr>
            <a:r>
              <a:rPr lang="fr-FR" b="1" dirty="0" smtClean="0"/>
              <a:t>Inconvénients :</a:t>
            </a:r>
          </a:p>
          <a:p>
            <a:r>
              <a:rPr lang="fr-FR" dirty="0" smtClean="0"/>
              <a:t>Nécessite</a:t>
            </a:r>
            <a:r>
              <a:rPr lang="fr-FR" baseline="0" dirty="0" smtClean="0"/>
              <a:t> de faire un choix =&gt; On peut hésiter entre plusieurs choix</a:t>
            </a:r>
          </a:p>
          <a:p>
            <a:r>
              <a:rPr lang="fr-FR" baseline="0" dirty="0" smtClean="0"/>
              <a:t>Que faire des réponses où l’on a presque 50-50 =&gt; il n’y aura pas d’adhésion forte au </a:t>
            </a:r>
            <a:r>
              <a:rPr lang="fr-FR" baseline="0" dirty="0" err="1" smtClean="0"/>
              <a:t>choi</a:t>
            </a:r>
            <a:r>
              <a:rPr lang="fr-FR" baseline="0" dirty="0" smtClean="0"/>
              <a:t> obtenu</a:t>
            </a:r>
          </a:p>
          <a:p>
            <a:r>
              <a:rPr lang="fr-FR" baseline="0" dirty="0" smtClean="0"/>
              <a:t>Il n’y a pas de nuances, c’est à prendre ou à jeter.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98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Majorité absolue</a:t>
            </a:r>
            <a:r>
              <a:rPr lang="fr-FR" baseline="0" dirty="0" smtClean="0"/>
              <a:t> : Il faut obtenir la moitié des voix + 1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 problème, c’est que l’on embarque pas tout le monde dans la décision ! </a:t>
            </a:r>
          </a:p>
          <a:p>
            <a:r>
              <a:rPr lang="fr-FR" baseline="0" dirty="0" smtClean="0"/>
              <a:t>De </a:t>
            </a:r>
            <a:r>
              <a:rPr lang="fr-FR" baseline="0" dirty="0" smtClean="0"/>
              <a:t>Plus, selon la question on peut être d’accord avec plusieurs </a:t>
            </a:r>
            <a:r>
              <a:rPr lang="fr-FR" baseline="0" dirty="0" smtClean="0"/>
              <a:t>réponse</a:t>
            </a:r>
          </a:p>
          <a:p>
            <a:endParaRPr lang="fr-FR" baseline="0" dirty="0" smtClean="0"/>
          </a:p>
          <a:p>
            <a:r>
              <a:rPr lang="fr-FR" b="1" baseline="0" dirty="0" smtClean="0"/>
              <a:t>On utilise la majorité pour prendre une décision rapidement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9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 smtClean="0"/>
              <a:t>Titre de la conférence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  <a:endParaRPr lang="fr-FR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368204"/>
      </p:ext>
    </p:extLst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Ma liste en 2 colonnes</a:t>
            </a:r>
          </a:p>
        </p:txBody>
      </p:sp>
    </p:spTree>
    <p:extLst>
      <p:ext uri="{BB962C8B-B14F-4D97-AF65-F5344CB8AC3E}">
        <p14:creationId xmlns:p14="http://schemas.microsoft.com/office/powerpoint/2010/main" val="1523192467"/>
      </p:ext>
    </p:extLst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Gothic" panose="020B0609070205080204" pitchFamily="49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 smtClean="0"/>
              <a:t>Liste à puce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224995"/>
      </p:ext>
    </p:extLst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386"/>
      </p:ext>
    </p:extLst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9967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2745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4914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Intercalaire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737248"/>
      </p:ext>
    </p:extLst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Intercalaire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219310"/>
      </p:ext>
    </p:extLst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Intercalaire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640389"/>
      </p:ext>
    </p:extLst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Ma liste en 2 colonnes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 smtClean="0"/>
              <a:t>Liste à puce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 smtClean="0"/>
              <a:t>Titre de la conférence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7" y="423702"/>
            <a:ext cx="5305963" cy="20162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50283854"/>
      </p:ext>
    </p:extLst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Intercalaire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941667"/>
      </p:ext>
    </p:extLst>
  </p:cSld>
  <p:clrMapOvr>
    <a:masterClrMapping/>
  </p:clrMapOvr>
  <p:transition spd="slow">
    <p:wip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2" r:id="rId3"/>
    <p:sldLayoutId id="2147483683" r:id="rId4"/>
    <p:sldLayoutId id="2147483674" r:id="rId5"/>
    <p:sldLayoutId id="2147483675" r:id="rId6"/>
    <p:sldLayoutId id="2147483662" r:id="rId7"/>
  </p:sldLayoutIdLst>
  <p:transition spd="slow">
    <p:wipe/>
    <p:sndAc>
      <p:stSnd>
        <p:snd r:embed="rId9" name="camera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-994"/>
            <a:ext cx="9141968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4" y="167547"/>
            <a:ext cx="1469378" cy="55835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977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wipe/>
    <p:sndAc>
      <p:stSnd>
        <p:snd r:embed="rId7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5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 spd="slow">
    <p:wipe/>
    <p:sndAc>
      <p:stSnd>
        <p:snd r:embed="rId6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arthyshow.com/download-the-core/" TargetMode="External"/><Relationship Id="rId2" Type="http://schemas.openxmlformats.org/officeDocument/2006/relationships/hyperlink" Target="http://www.andwhatif.fr/2018/01/05/protocoles-de-prise-de-decision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Comment prendre des décisions en équipe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Cédric RAVEL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9830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/>
            <a:r>
              <a:rPr lang="fr-FR" dirty="0"/>
              <a:t>Pour qu’une décision soit prise, </a:t>
            </a:r>
            <a:r>
              <a:rPr lang="fr-FR" dirty="0" smtClean="0"/>
              <a:t>la moitié des </a:t>
            </a:r>
            <a:r>
              <a:rPr lang="fr-FR" dirty="0"/>
              <a:t>personnes doivent être d’accord. 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Majorité</a:t>
            </a:r>
            <a:endParaRPr lang="fr-FR" dirty="0"/>
          </a:p>
        </p:txBody>
      </p:sp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992115"/>
            <a:ext cx="4824536" cy="321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287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tabLst>
                <a:tab pos="176213" algn="l"/>
              </a:tabLst>
            </a:pPr>
            <a:r>
              <a:rPr lang="fr-FR" dirty="0" smtClean="0"/>
              <a:t>Quelle </a:t>
            </a:r>
            <a:r>
              <a:rPr lang="fr-FR" dirty="0" smtClean="0"/>
              <a:t>marque </a:t>
            </a:r>
            <a:r>
              <a:rPr lang="fr-FR" dirty="0" smtClean="0"/>
              <a:t>choisirez-vous pour votre prochain Smartphone </a:t>
            </a:r>
            <a:r>
              <a:rPr lang="fr-FR" dirty="0" smtClean="0"/>
              <a:t>?</a:t>
            </a:r>
          </a:p>
          <a:p>
            <a:pPr marL="3767138" lvl="1" indent="-268288">
              <a:buFont typeface="Arial" panose="020B0604020202020204" pitchFamily="34" charset="0"/>
              <a:buChar char="•"/>
            </a:pPr>
            <a:r>
              <a:rPr lang="fr-FR" dirty="0" smtClean="0"/>
              <a:t>Samsung</a:t>
            </a:r>
          </a:p>
          <a:p>
            <a:pPr marL="3767138" lvl="1" indent="-268288">
              <a:buFont typeface="Arial" panose="020B0604020202020204" pitchFamily="34" charset="0"/>
              <a:buChar char="•"/>
            </a:pPr>
            <a:r>
              <a:rPr lang="fr-FR" dirty="0" smtClean="0"/>
              <a:t>Apple</a:t>
            </a:r>
          </a:p>
          <a:p>
            <a:pPr marL="3767138" lvl="1" indent="-268288">
              <a:buFont typeface="Arial" panose="020B0604020202020204" pitchFamily="34" charset="0"/>
              <a:buChar char="•"/>
            </a:pPr>
            <a:r>
              <a:rPr lang="fr-FR" dirty="0" err="1" smtClean="0"/>
              <a:t>Huawei</a:t>
            </a:r>
            <a:endParaRPr lang="fr-FR" dirty="0" smtClean="0"/>
          </a:p>
          <a:p>
            <a:pPr marL="3767138" lvl="1" indent="-268288">
              <a:buFont typeface="Arial" panose="020B0604020202020204" pitchFamily="34" charset="0"/>
              <a:buChar char="•"/>
            </a:pPr>
            <a:r>
              <a:rPr lang="fr-FR" dirty="0" smtClean="0"/>
              <a:t>Sony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Majorité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58854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Il </a:t>
            </a:r>
            <a:r>
              <a:rPr lang="fr-FR" dirty="0"/>
              <a:t>existe </a:t>
            </a:r>
            <a:r>
              <a:rPr lang="fr-FR" dirty="0" smtClean="0"/>
              <a:t>des variantes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Majorité absolue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Majorités spéciales</a:t>
            </a:r>
          </a:p>
          <a:p>
            <a:pPr lvl="2"/>
            <a:r>
              <a:rPr lang="fr-FR" dirty="0" smtClean="0"/>
              <a:t>Quorum</a:t>
            </a:r>
            <a:endParaRPr lang="fr-FR" dirty="0" smtClean="0"/>
          </a:p>
          <a:p>
            <a:pPr lvl="2"/>
            <a:r>
              <a:rPr lang="fr-FR" dirty="0" smtClean="0"/>
              <a:t>Décision prise si </a:t>
            </a:r>
            <a:r>
              <a:rPr lang="fr-FR" dirty="0" smtClean="0"/>
              <a:t>on </a:t>
            </a:r>
            <a:r>
              <a:rPr lang="fr-FR" dirty="0" smtClean="0"/>
              <a:t>obtient 2/3 ou 4/5 des votes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Vote unique </a:t>
            </a:r>
            <a:r>
              <a:rPr lang="fr-FR" dirty="0" smtClean="0"/>
              <a:t>ou</a:t>
            </a:r>
            <a:r>
              <a:rPr lang="fr-FR" dirty="0" smtClean="0"/>
              <a:t> </a:t>
            </a:r>
            <a:r>
              <a:rPr lang="fr-FR" dirty="0" smtClean="0"/>
              <a:t>Vote sur chaque proposition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Majorité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00628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Consentement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9383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Obtenir </a:t>
            </a:r>
            <a:r>
              <a:rPr lang="fr-FR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l’acceptation</a:t>
            </a:r>
            <a:r>
              <a:rPr lang="fr-FR" dirty="0" smtClean="0"/>
              <a:t> de la décision par tout le monde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Consentement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1710"/>
            <a:ext cx="4436244" cy="29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06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Consentement</a:t>
            </a:r>
            <a:endParaRPr lang="fr-FR" dirty="0"/>
          </a:p>
        </p:txBody>
      </p:sp>
      <p:pic>
        <p:nvPicPr>
          <p:cNvPr id="3074" name="Picture 2" descr="https://bloculus.com/wp-content/uploads/2018/06/core_protocol-decider.png"/>
          <p:cNvPicPr>
            <a:picLocks noGrp="1" noChangeAspect="1" noChangeArrowheads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2"/>
          <a:stretch/>
        </p:blipFill>
        <p:spPr bwMode="auto">
          <a:xfrm>
            <a:off x="179512" y="1221901"/>
            <a:ext cx="6111321" cy="3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668894" y="147231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Modification de la proposition de départ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69904" flipH="1">
            <a:off x="5731491" y="2075057"/>
            <a:ext cx="1864775" cy="18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9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Consentement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Je vous propose de faire un restaurant Japonais ce soir …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Quel est votre avis sur la proposition 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-1" r="825"/>
          <a:stretch/>
        </p:blipFill>
        <p:spPr>
          <a:xfrm>
            <a:off x="1243034" y="2643758"/>
            <a:ext cx="1512168" cy="13590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618" y="3307124"/>
            <a:ext cx="1528766" cy="12423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290" y="3396844"/>
            <a:ext cx="2245881" cy="6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64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Sollicitation d’avis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471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Toute personne peut prendre n’importe qu’elle décision mais doit solliciter l’avis des personnes concernées et des </a:t>
            </a:r>
            <a:r>
              <a:rPr lang="fr-FR" dirty="0" smtClean="0"/>
              <a:t>spécialistes </a:t>
            </a:r>
            <a:r>
              <a:rPr lang="fr-FR" dirty="0" smtClean="0"/>
              <a:t>du sujet.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marL="4035425" lvl="1">
              <a:buFont typeface="Arial" panose="020B0604020202020204" pitchFamily="34" charset="0"/>
              <a:buChar char="•"/>
              <a:tabLst>
                <a:tab pos="4127500" algn="l"/>
              </a:tabLst>
            </a:pPr>
            <a:r>
              <a:rPr lang="fr-FR" dirty="0" smtClean="0"/>
              <a:t>Pas d’obligation de tenir compte des avis</a:t>
            </a:r>
          </a:p>
          <a:p>
            <a:pPr marL="4035425" lvl="1">
              <a:buFont typeface="Arial" panose="020B0604020202020204" pitchFamily="34" charset="0"/>
              <a:buChar char="•"/>
              <a:tabLst>
                <a:tab pos="4127500" algn="l"/>
              </a:tabLst>
            </a:pPr>
            <a:r>
              <a:rPr lang="fr-FR" dirty="0" smtClean="0"/>
              <a:t>La décision appartient à celui qui la prend</a:t>
            </a:r>
          </a:p>
          <a:p>
            <a:pPr marL="4035425" lvl="1">
              <a:buFont typeface="Arial" panose="020B0604020202020204" pitchFamily="34" charset="0"/>
              <a:buChar char="•"/>
              <a:tabLst>
                <a:tab pos="4127500" algn="l"/>
              </a:tabLst>
            </a:pPr>
            <a:r>
              <a:rPr lang="fr-FR" dirty="0" smtClean="0"/>
              <a:t>Seule obligation : recueillir l’avis et l’étudier sérieusement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Sollicitation d’avis (</a:t>
            </a:r>
            <a:r>
              <a:rPr lang="fr-FR" dirty="0" err="1" smtClean="0"/>
              <a:t>Advice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026" name="Picture 2" descr="two person writing on paper on brown wooden 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" y="2427734"/>
            <a:ext cx="4096502" cy="273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554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Hasard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57706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83518"/>
            <a:ext cx="1698396" cy="1728192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Cédric RAVEL</a:t>
            </a:r>
          </a:p>
          <a:p>
            <a:endParaRPr lang="fr-FR" dirty="0"/>
          </a:p>
          <a:p>
            <a:r>
              <a:rPr lang="fr-FR" dirty="0" smtClean="0"/>
              <a:t>« Coach Agile »</a:t>
            </a:r>
          </a:p>
          <a:p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Accompagne les équipes sur le chemin de l’agilit</a:t>
            </a:r>
            <a:r>
              <a:rPr lang="fr-FR" dirty="0"/>
              <a:t>é</a:t>
            </a:r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Facilitation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Partage de bonnes pratiques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Mise en place d’outils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71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Parfois, le hasard fait bien les choses 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Hasard</a:t>
            </a:r>
            <a:endParaRPr lang="fr-FR" dirty="0"/>
          </a:p>
        </p:txBody>
      </p:sp>
      <p:pic>
        <p:nvPicPr>
          <p:cNvPr id="4098" name="Picture 2" descr="RÃ©sultat de recherche d'images pour &quot;hasard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3745"/>
            <a:ext cx="5436096" cy="305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438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Segoe UI" panose="020B0502040204020203" pitchFamily="34" charset="0"/>
                <a:cs typeface="Segoe UI" panose="020B0502040204020203" pitchFamily="34" charset="0"/>
              </a:rPr>
              <a:t>Quel </a:t>
            </a:r>
            <a:r>
              <a:rPr lang="fr-FR" smtClean="0">
                <a:latin typeface="Segoe UI" panose="020B0502040204020203" pitchFamily="34" charset="0"/>
                <a:cs typeface="Segoe UI" panose="020B0502040204020203" pitchFamily="34" charset="0"/>
              </a:rPr>
              <a:t>protocole utiliser ?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Ca dépend</a:t>
            </a:r>
          </a:p>
          <a:p>
            <a:pPr marL="2424113">
              <a:buFont typeface="Arial" panose="020B0604020202020204" pitchFamily="34" charset="0"/>
              <a:buChar char="•"/>
            </a:pPr>
            <a:r>
              <a:rPr lang="fr-FR" dirty="0" smtClean="0"/>
              <a:t>Du contexte</a:t>
            </a:r>
          </a:p>
          <a:p>
            <a:pPr marL="2424113">
              <a:buFont typeface="Arial" panose="020B0604020202020204" pitchFamily="34" charset="0"/>
              <a:buChar char="•"/>
            </a:pPr>
            <a:r>
              <a:rPr lang="fr-FR" dirty="0" smtClean="0"/>
              <a:t>De l’impact de la décision</a:t>
            </a:r>
          </a:p>
          <a:p>
            <a:pPr marL="2424113">
              <a:buFont typeface="Arial" panose="020B0604020202020204" pitchFamily="34" charset="0"/>
              <a:buChar char="•"/>
            </a:pPr>
            <a:r>
              <a:rPr lang="fr-FR" dirty="0" smtClean="0"/>
              <a:t>Du temps que l’on a</a:t>
            </a:r>
          </a:p>
          <a:p>
            <a:pPr marL="2424113">
              <a:buFont typeface="Arial" panose="020B0604020202020204" pitchFamily="34" charset="0"/>
              <a:buChar char="•"/>
            </a:pPr>
            <a:r>
              <a:rPr lang="fr-FR" dirty="0" smtClean="0"/>
              <a:t>Des personnes</a:t>
            </a:r>
          </a:p>
          <a:p>
            <a:pPr marL="0" indent="0"/>
            <a:endParaRPr lang="fr-FR" dirty="0"/>
          </a:p>
          <a:p>
            <a:pPr marL="0" indent="0" algn="ctr"/>
            <a:r>
              <a:rPr lang="fr-FR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L’important pour une équipe est de définir clairement comment elle prend ses décisions !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Quel protocole utiliser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2013056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962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Les protocoles Fondamentaux v3.03</a:t>
            </a:r>
          </a:p>
          <a:p>
            <a:pPr marL="0" indent="0" algn="ctr" defTabSz="804863">
              <a:buNone/>
            </a:pPr>
            <a:r>
              <a:rPr lang="fr-FR" sz="1600" dirty="0" smtClean="0"/>
              <a:t>Jim et </a:t>
            </a:r>
            <a:r>
              <a:rPr lang="fr-FR" sz="1600" dirty="0" err="1" smtClean="0"/>
              <a:t>Michele</a:t>
            </a:r>
            <a:r>
              <a:rPr lang="fr-FR" sz="1600" dirty="0" smtClean="0"/>
              <a:t> McCarthy</a:t>
            </a:r>
            <a:endParaRPr lang="fr-FR" sz="1600" dirty="0"/>
          </a:p>
          <a:p>
            <a:endParaRPr lang="fr-FR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Protocoles de prises de décision</a:t>
            </a:r>
          </a:p>
          <a:p>
            <a:pPr marL="0" indent="0" algn="ctr">
              <a:buNone/>
            </a:pPr>
            <a:r>
              <a:rPr lang="fr-FR" sz="1600" dirty="0" err="1" smtClean="0"/>
              <a:t>Dragos</a:t>
            </a:r>
            <a:r>
              <a:rPr lang="fr-FR" sz="1600" dirty="0" smtClean="0"/>
              <a:t> </a:t>
            </a:r>
            <a:r>
              <a:rPr lang="fr-FR" sz="1600" dirty="0" err="1" smtClean="0"/>
              <a:t>Dreptate</a:t>
            </a:r>
            <a:endParaRPr lang="fr-FR" sz="1600" dirty="0" smtClean="0"/>
          </a:p>
          <a:p>
            <a:pPr marL="0" indent="0">
              <a:buNone/>
            </a:pPr>
            <a:endParaRPr lang="fr-FR" dirty="0" smtClean="0">
              <a:hlinkClick r:id="rId2"/>
            </a:endParaRPr>
          </a:p>
          <a:p>
            <a:pPr marL="0" indent="0">
              <a:buNone/>
            </a:pPr>
            <a:r>
              <a:rPr lang="fr-FR" sz="1800" dirty="0" smtClean="0">
                <a:hlinkClick r:id="rId2"/>
              </a:rPr>
              <a:t>http</a:t>
            </a:r>
            <a:r>
              <a:rPr lang="fr-FR" sz="1800" dirty="0">
                <a:hlinkClick r:id="rId2"/>
              </a:rPr>
              <a:t>://www.andwhatif.fr/2018/01/05/protocoles-de-prise-de-decision</a:t>
            </a:r>
            <a:r>
              <a:rPr lang="fr-FR" sz="1800" dirty="0" smtClean="0">
                <a:hlinkClick r:id="rId2"/>
              </a:rPr>
              <a:t>/</a:t>
            </a:r>
            <a:endParaRPr lang="fr-FR" sz="1800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719" y="2355726"/>
            <a:ext cx="1874845" cy="26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221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Questions / Réponses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8502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Merci de votre attention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3708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Découvrir et pratiquer les protocoles les plus courants.</a:t>
            </a:r>
          </a:p>
          <a:p>
            <a:endParaRPr lang="fr-FR" dirty="0"/>
          </a:p>
          <a:p>
            <a:r>
              <a:rPr lang="fr-FR" dirty="0" smtClean="0"/>
              <a:t>Problématique de départ :</a:t>
            </a:r>
          </a:p>
          <a:p>
            <a:r>
              <a:rPr lang="fr-FR" dirty="0" smtClean="0"/>
              <a:t>« Comment faire pour prendre des décisions plus efficace en équipe ? »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  <a:endParaRPr lang="fr-F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Les protocoles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6623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consensus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20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Toutes les personnes qui participent à la décision doivent être d’accord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Consensus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9398"/>
            <a:ext cx="5780509" cy="3304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85964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Quel est le meilleur moyen de transport pour aller au travail </a:t>
            </a:r>
            <a:r>
              <a:rPr lang="fr-FR" dirty="0" smtClean="0"/>
              <a:t>?</a:t>
            </a:r>
          </a:p>
          <a:p>
            <a:endParaRPr lang="fr-FR" dirty="0" smtClean="0"/>
          </a:p>
          <a:p>
            <a:pPr marL="3943350" lvl="1">
              <a:buFont typeface="Arial" panose="020B0604020202020204" pitchFamily="34" charset="0"/>
              <a:buChar char="•"/>
            </a:pPr>
            <a:r>
              <a:rPr lang="fr-FR" dirty="0" smtClean="0"/>
              <a:t>Train</a:t>
            </a:r>
          </a:p>
          <a:p>
            <a:pPr marL="3943350" lvl="1">
              <a:buFont typeface="Arial" panose="020B0604020202020204" pitchFamily="34" charset="0"/>
              <a:buChar char="•"/>
            </a:pPr>
            <a:r>
              <a:rPr lang="fr-FR" dirty="0" smtClean="0"/>
              <a:t>Vélo</a:t>
            </a:r>
          </a:p>
          <a:p>
            <a:pPr marL="3943350" lvl="1">
              <a:buFont typeface="Arial" panose="020B0604020202020204" pitchFamily="34" charset="0"/>
              <a:buChar char="•"/>
            </a:pPr>
            <a:r>
              <a:rPr lang="fr-FR" dirty="0" smtClean="0"/>
              <a:t>Voiture</a:t>
            </a:r>
          </a:p>
          <a:p>
            <a:pPr marL="3943350" lvl="1">
              <a:buFont typeface="Arial" panose="020B0604020202020204" pitchFamily="34" charset="0"/>
              <a:buChar char="•"/>
            </a:pPr>
            <a:r>
              <a:rPr lang="fr-FR" dirty="0" smtClean="0"/>
              <a:t>A pied</a:t>
            </a:r>
          </a:p>
          <a:p>
            <a:pPr marL="3943350" lvl="1">
              <a:buFont typeface="Arial" panose="020B0604020202020204" pitchFamily="34" charset="0"/>
              <a:buChar char="•"/>
            </a:pPr>
            <a:r>
              <a:rPr lang="fr-FR" dirty="0" smtClean="0"/>
              <a:t>Métro</a:t>
            </a:r>
          </a:p>
          <a:p>
            <a:pPr marL="3943350" lvl="1">
              <a:buFont typeface="Arial" panose="020B0604020202020204" pitchFamily="34" charset="0"/>
              <a:buChar char="•"/>
            </a:pP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Consensus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59511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/>
              <a:t>Consensus</a:t>
            </a:r>
            <a:endParaRPr lang="fr-FR" dirty="0"/>
          </a:p>
        </p:txBody>
      </p:sp>
      <p:pic>
        <p:nvPicPr>
          <p:cNvPr id="1028" name="Picture 4" descr="Image associÃ©e"/>
          <p:cNvPicPr>
            <a:picLocks noGrp="1" noChangeAspect="1" noChangeArrowheads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r="5594"/>
          <a:stretch/>
        </p:blipFill>
        <p:spPr bwMode="auto">
          <a:xfrm>
            <a:off x="323528" y="1705690"/>
            <a:ext cx="4536504" cy="28957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758750" y="156363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Le résultat peut être surprenant !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45031" flipH="1">
            <a:off x="4896604" y="1096154"/>
            <a:ext cx="1864775" cy="18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037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smtClean="0"/>
              <a:t>Majorité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4750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novativDays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.potx" id="{55CEFB13-32FC-4F5E-AD4C-7135FDA8FA41}" vid="{146FD872-AA83-4C82-9F65-C79251CD85EE}"/>
    </a:ext>
  </a:extLst>
</a:theme>
</file>

<file path=ppt/theme/theme2.xml><?xml version="1.0" encoding="utf-8"?>
<a:theme xmlns:a="http://schemas.openxmlformats.org/drawingml/2006/main" name="InnovativDays2018 - Fond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.potx" id="{55CEFB13-32FC-4F5E-AD4C-7135FDA8FA41}" vid="{DD4D87EF-D63F-4A9C-A3FC-3A346DE54A77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.potx" id="{55CEFB13-32FC-4F5E-AD4C-7135FDA8FA41}" vid="{A57B813F-590A-4AF2-9DDE-D62852051FB0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- InnovativDays2018</Template>
  <TotalTime>968</TotalTime>
  <Words>687</Words>
  <Application>Microsoft Office PowerPoint</Application>
  <PresentationFormat>Affichage à l'écran (16:9)</PresentationFormat>
  <Paragraphs>165</Paragraphs>
  <Slides>26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MS Gothic</vt:lpstr>
      <vt:lpstr>MS PGothic</vt:lpstr>
      <vt:lpstr>Arial</vt:lpstr>
      <vt:lpstr>Calibri</vt:lpstr>
      <vt:lpstr>Segoe UI</vt:lpstr>
      <vt:lpstr>Segoe UI Light</vt:lpstr>
      <vt:lpstr>Segoe UI Semibold</vt:lpstr>
      <vt:lpstr>Segoe UI Semilight</vt:lpstr>
      <vt:lpstr>Symbol</vt:lpstr>
      <vt:lpstr>InnovativDays2018</vt:lpstr>
      <vt:lpstr>InnovativDays2018 - Fond Noir</vt:lpstr>
      <vt:lpstr>BLANK</vt:lpstr>
      <vt:lpstr>Comment prendre des décisions en équipe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VDOC SOFTWARE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RAVEL</dc:creator>
  <cp:lastModifiedBy>Cédric RAVEL</cp:lastModifiedBy>
  <cp:revision>40</cp:revision>
  <dcterms:created xsi:type="dcterms:W3CDTF">2018-10-12T09:54:46Z</dcterms:created>
  <dcterms:modified xsi:type="dcterms:W3CDTF">2018-11-27T23:26:35Z</dcterms:modified>
</cp:coreProperties>
</file>