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43"/>
  </p:notesMasterIdLst>
  <p:handoutMasterIdLst>
    <p:handoutMasterId r:id="rId44"/>
  </p:handoutMasterIdLst>
  <p:sldIdLst>
    <p:sldId id="262" r:id="rId4"/>
    <p:sldId id="260" r:id="rId5"/>
    <p:sldId id="261" r:id="rId6"/>
    <p:sldId id="266" r:id="rId7"/>
    <p:sldId id="273" r:id="rId8"/>
    <p:sldId id="268" r:id="rId9"/>
    <p:sldId id="274" r:id="rId10"/>
    <p:sldId id="269" r:id="rId11"/>
    <p:sldId id="275" r:id="rId12"/>
    <p:sldId id="270" r:id="rId13"/>
    <p:sldId id="276" r:id="rId14"/>
    <p:sldId id="271" r:id="rId15"/>
    <p:sldId id="277" r:id="rId16"/>
    <p:sldId id="272" r:id="rId17"/>
    <p:sldId id="298" r:id="rId18"/>
    <p:sldId id="278" r:id="rId19"/>
    <p:sldId id="289" r:id="rId20"/>
    <p:sldId id="279" r:id="rId21"/>
    <p:sldId id="280" r:id="rId22"/>
    <p:sldId id="290" r:id="rId23"/>
    <p:sldId id="281" r:id="rId24"/>
    <p:sldId id="291" r:id="rId25"/>
    <p:sldId id="292" r:id="rId26"/>
    <p:sldId id="294" r:id="rId27"/>
    <p:sldId id="282" r:id="rId28"/>
    <p:sldId id="283" r:id="rId29"/>
    <p:sldId id="293" r:id="rId30"/>
    <p:sldId id="295" r:id="rId31"/>
    <p:sldId id="286" r:id="rId32"/>
    <p:sldId id="285" r:id="rId33"/>
    <p:sldId id="287" r:id="rId34"/>
    <p:sldId id="288" r:id="rId35"/>
    <p:sldId id="296" r:id="rId36"/>
    <p:sldId id="299" r:id="rId37"/>
    <p:sldId id="300" r:id="rId38"/>
    <p:sldId id="301" r:id="rId39"/>
    <p:sldId id="302" r:id="rId40"/>
    <p:sldId id="303" r:id="rId41"/>
    <p:sldId id="265" r:id="rId4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FAC100"/>
    <a:srgbClr val="989898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238" autoAdjust="0"/>
  </p:normalViewPr>
  <p:slideViewPr>
    <p:cSldViewPr>
      <p:cViewPr varScale="1">
        <p:scale>
          <a:sx n="108" d="100"/>
          <a:sy n="108" d="100"/>
        </p:scale>
        <p:origin x="715" y="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Cette présentation est découpée en 2 parties :</a:t>
            </a:r>
          </a:p>
          <a:p>
            <a:r>
              <a:rPr lang="fr-FR" dirty="0"/>
              <a:t>-&gt; une première autour des pratiques de test</a:t>
            </a:r>
          </a:p>
          <a:p>
            <a:r>
              <a:rPr lang="fr-FR" dirty="0"/>
              <a:t>-&gt; et une second autour de la conception d’application ayant une logique complexe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2105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1615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52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17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Un value type est défini par la somme de ces attributs et par son identité.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44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Immutable = constructeur OUI (de type transactionnel) …… mais pas de SETTER</a:t>
            </a:r>
          </a:p>
          <a:p>
            <a:r>
              <a:rPr lang="fr-FR" dirty="0"/>
              <a:t>En gros …. C’est des objets Read-</a:t>
            </a:r>
            <a:r>
              <a:rPr lang="fr-FR" dirty="0" err="1"/>
              <a:t>Only</a:t>
            </a:r>
            <a:r>
              <a:rPr lang="fr-FR" dirty="0"/>
              <a:t> ….. Plus de problème de concurrence et autre.</a:t>
            </a:r>
          </a:p>
          <a:p>
            <a:r>
              <a:rPr lang="fr-FR" dirty="0"/>
              <a:t>Puisque c’est combinable alors c’est le métier qui va </a:t>
            </a:r>
            <a:r>
              <a:rPr lang="fr-FR" dirty="0" err="1"/>
              <a:t>défnir</a:t>
            </a:r>
            <a:r>
              <a:rPr lang="fr-FR" dirty="0"/>
              <a:t> les combinaisons possibles</a:t>
            </a:r>
          </a:p>
          <a:p>
            <a:endParaRPr lang="fr-FR" dirty="0"/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fr-FR" dirty="0"/>
              <a:t>En gros le Value Type c’est bon donnée </a:t>
            </a:r>
            <a:r>
              <a:rPr lang="fr-FR" dirty="0" err="1"/>
              <a:t>z’en</a:t>
            </a:r>
            <a:r>
              <a:rPr lang="fr-FR" dirty="0"/>
              <a:t> à vos </a:t>
            </a:r>
            <a:r>
              <a:rPr lang="fr-FR" dirty="0" err="1"/>
              <a:t>z’enfant</a:t>
            </a:r>
            <a:r>
              <a:rPr lang="fr-FR" dirty="0"/>
              <a:t> :p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873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012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54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Suivant un très célèbre proverbe chinois : « quand en amont,  petit panda pisse dans la rivière alors le gout de l’eau du village est spéciale en aval »</a:t>
            </a:r>
          </a:p>
          <a:p>
            <a:endParaRPr lang="fr-FR" dirty="0"/>
          </a:p>
          <a:p>
            <a:r>
              <a:rPr lang="fr-FR" dirty="0"/>
              <a:t>Et pour se propet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77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ACL = Anti-Corruption Layer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788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294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Myers : le code doit être tester mais « un développeur ne doit jamais tester son propre code »</a:t>
            </a:r>
          </a:p>
          <a:p>
            <a:endParaRPr lang="fr-FR" dirty="0"/>
          </a:p>
          <a:p>
            <a:r>
              <a:rPr lang="fr-FR" dirty="0"/>
              <a:t>Kent Beck : Chef de projet sur le projet « C3 » (=&gt; calcul des rémunérations des employés de Chrysler)</a:t>
            </a:r>
          </a:p>
          <a:p>
            <a:r>
              <a:rPr lang="fr-FR" dirty="0"/>
              <a:t>XP posent un ensemble de concept de la programmation agile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Intégration continue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Pair-</a:t>
            </a:r>
            <a:r>
              <a:rPr lang="fr-FR" dirty="0" err="1"/>
              <a:t>Programming</a:t>
            </a:r>
            <a:endParaRPr lang="fr-FR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Planning Poker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Tests de recette (aka Tests Fonctionnels)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Tests unitaires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Etc….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0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On parle des fois de STDD (</a:t>
            </a:r>
            <a:r>
              <a:rPr lang="fr-FR" dirty="0" err="1"/>
              <a:t>StoryTest</a:t>
            </a:r>
            <a:r>
              <a:rPr lang="fr-FR" dirty="0"/>
              <a:t> Driven </a:t>
            </a:r>
            <a:r>
              <a:rPr lang="fr-FR" dirty="0" err="1"/>
              <a:t>Development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En gros, c’est la logique du TDD appliqué aux TFA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622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959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AgileDox</a:t>
            </a:r>
            <a:r>
              <a:rPr lang="fr-FR" dirty="0"/>
              <a:t> = moulinette qui traduit en phrase des tests </a:t>
            </a:r>
            <a:r>
              <a:rPr lang="fr-FR" dirty="0" err="1"/>
              <a:t>Junit</a:t>
            </a:r>
            <a:endParaRPr lang="fr-FR" dirty="0"/>
          </a:p>
          <a:p>
            <a:endParaRPr lang="fr-FR" dirty="0"/>
          </a:p>
          <a:p>
            <a:r>
              <a:rPr lang="fr-FR" dirty="0"/>
              <a:t>Dan North introduit l’idée que le terme « COMPORTEMENT » est plus utile que le terme « TEST »</a:t>
            </a:r>
          </a:p>
          <a:p>
            <a:r>
              <a:rPr lang="fr-FR" dirty="0" err="1"/>
              <a:t>Jbehave</a:t>
            </a:r>
            <a:r>
              <a:rPr lang="fr-FR" dirty="0"/>
              <a:t> = un lanceur d’histoire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746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595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208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faire du DDD, il me faut :</a:t>
            </a:r>
          </a:p>
          <a:p>
            <a:r>
              <a:rPr lang="fr-FR" dirty="0"/>
              <a:t>1 projet avec du vrai métier </a:t>
            </a:r>
            <a:r>
              <a:rPr lang="fr-FR" dirty="0" err="1"/>
              <a:t>dedant</a:t>
            </a:r>
            <a:endParaRPr lang="fr-FR" dirty="0"/>
          </a:p>
          <a:p>
            <a:r>
              <a:rPr lang="fr-FR" dirty="0"/>
              <a:t>2 des experts métiers pour m’expliquer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813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pouvoir développer un produit qui répond aux besoins d’un métier, il faut au préalable comprendre le métier.</a:t>
            </a:r>
          </a:p>
          <a:p>
            <a:r>
              <a:rPr lang="fr-FR" dirty="0"/>
              <a:t>Et pour comprendre un métier, il faut avoir un langage commun avec les experts métiers.</a:t>
            </a:r>
          </a:p>
          <a:p>
            <a:r>
              <a:rPr lang="fr-FR" dirty="0"/>
              <a:t>La logique veut que </a:t>
            </a:r>
            <a:r>
              <a:rPr lang="fr-FR" b="1" u="sng" dirty="0"/>
              <a:t>ce langage soit celui du métier</a:t>
            </a:r>
            <a:r>
              <a:rPr lang="fr-FR" dirty="0"/>
              <a:t> puisque le projet va évoluer dans ce contexte métier.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26/11/2018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488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15.jp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annorth.net/introducing-bdd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35.jpg"/><Relationship Id="rId4" Type="http://schemas.openxmlformats.org/officeDocument/2006/relationships/hyperlink" Target="http://philippe.poumaroux.free.fr/index.php?post/2012/02/06/Introduction-au-Behaviour-Driven-Developemen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37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pPr algn="ctr"/>
            <a:r>
              <a:rPr lang="fr-FR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 *DD</a:t>
            </a:r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Guillaume LUDMANN</a:t>
            </a:r>
          </a:p>
        </p:txBody>
      </p:sp>
    </p:spTree>
    <p:extLst>
      <p:ext uri="{BB962C8B-B14F-4D97-AF65-F5344CB8AC3E}">
        <p14:creationId xmlns:p14="http://schemas.microsoft.com/office/powerpoint/2010/main" val="226898302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12D7D9A-667F-4BD7-8FC3-4CB1DCE46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0"/>
            <a:ext cx="3960440" cy="1967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FB2EDF-9C15-46BC-8325-97055FA47402}"/>
              </a:ext>
            </a:extLst>
          </p:cNvPr>
          <p:cNvSpPr/>
          <p:nvPr/>
        </p:nvSpPr>
        <p:spPr>
          <a:xfrm>
            <a:off x="1791672" y="176771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2003</a:t>
            </a:r>
          </a:p>
        </p:txBody>
      </p:sp>
      <p:pic>
        <p:nvPicPr>
          <p:cNvPr id="2050" name="Picture 2" descr="Résultat de recherche d'images pour &quot;Test Driven Development: By Example&quot;">
            <a:extLst>
              <a:ext uri="{FF2B5EF4-FFF2-40B4-BE49-F238E27FC236}">
                <a16:creationId xmlns:a16="http://schemas.microsoft.com/office/drawing/2014/main" id="{326B52B2-8913-4322-9162-D93708EE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918" y="2269887"/>
            <a:ext cx="1485878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04B272-9951-46D0-8419-C57E8EFE8812}"/>
              </a:ext>
            </a:extLst>
          </p:cNvPr>
          <p:cNvSpPr/>
          <p:nvPr/>
        </p:nvSpPr>
        <p:spPr>
          <a:xfrm>
            <a:off x="6164197" y="177340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B65A8DD-3452-45CE-A235-9D8389405EC7}"/>
              </a:ext>
            </a:extLst>
          </p:cNvPr>
          <p:cNvGrpSpPr/>
          <p:nvPr/>
        </p:nvGrpSpPr>
        <p:grpSpPr>
          <a:xfrm>
            <a:off x="1179604" y="3494405"/>
            <a:ext cx="1872508" cy="1597625"/>
            <a:chOff x="5297625" y="3494405"/>
            <a:chExt cx="1872508" cy="1597625"/>
          </a:xfrm>
        </p:grpSpPr>
        <p:pic>
          <p:nvPicPr>
            <p:cNvPr id="14" name="Picture 4" descr="Résultat de recherche d'images pour &quot;Kent Beck&quot;">
              <a:extLst>
                <a:ext uri="{FF2B5EF4-FFF2-40B4-BE49-F238E27FC236}">
                  <a16:creationId xmlns:a16="http://schemas.microsoft.com/office/drawing/2014/main" id="{BD22D25F-FBA3-4C64-AC67-052989A3D7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7625" y="3494405"/>
              <a:ext cx="1872508" cy="1167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664659A-BF38-4CE9-BDFB-BEE0AB60ADF7}"/>
                </a:ext>
              </a:extLst>
            </p:cNvPr>
            <p:cNvSpPr txBox="1"/>
            <p:nvPr/>
          </p:nvSpPr>
          <p:spPr>
            <a:xfrm>
              <a:off x="5297625" y="4722698"/>
              <a:ext cx="18725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Kent Beck</a:t>
              </a:r>
            </a:p>
          </p:txBody>
        </p:sp>
      </p:grp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1DABE9-9C4A-4653-A62B-F26E0DDD01A6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2495711" y="1967767"/>
            <a:ext cx="3668486" cy="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ésultat de recherche d'images pour &quot;Fitnesse&quot;">
            <a:extLst>
              <a:ext uri="{FF2B5EF4-FFF2-40B4-BE49-F238E27FC236}">
                <a16:creationId xmlns:a16="http://schemas.microsoft.com/office/drawing/2014/main" id="{A195112F-46CD-49F4-9C38-861B5CA77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47814"/>
            <a:ext cx="2736304" cy="50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2689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ATDD : Bilan</a:t>
            </a:r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EF2E777D-95EF-461C-ACBB-4219C6CEAB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52491" y="1276351"/>
            <a:ext cx="6263925" cy="1223391"/>
          </a:xfrm>
        </p:spPr>
        <p:txBody>
          <a:bodyPr/>
          <a:lstStyle/>
          <a:p>
            <a:r>
              <a:rPr lang="fr-FR" dirty="0"/>
              <a:t>Réduction des défauts</a:t>
            </a:r>
          </a:p>
          <a:p>
            <a:r>
              <a:rPr lang="fr-FR" dirty="0"/>
              <a:t>Réduction de l’effort de mise au point en fin de projet</a:t>
            </a:r>
          </a:p>
          <a:p>
            <a:r>
              <a:rPr lang="fr-FR" dirty="0"/>
              <a:t>Suppression du « biais de confirmation »</a:t>
            </a:r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8CE6DA49-CA67-4CC0-BE8B-1D67A6CFFEC3}"/>
              </a:ext>
            </a:extLst>
          </p:cNvPr>
          <p:cNvSpPr txBox="1">
            <a:spLocks/>
          </p:cNvSpPr>
          <p:nvPr/>
        </p:nvSpPr>
        <p:spPr>
          <a:xfrm>
            <a:off x="3995936" y="2701007"/>
            <a:ext cx="4849655" cy="101487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Surcout du développement initial</a:t>
            </a:r>
          </a:p>
          <a:p>
            <a:r>
              <a:rPr lang="fr-FR" dirty="0"/>
              <a:t>Maintenance des tests fonctionnels couteuse</a:t>
            </a:r>
          </a:p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669FBA-197F-48C8-AC85-3D7B2F6A98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061" r="6551" b="8462"/>
          <a:stretch/>
        </p:blipFill>
        <p:spPr>
          <a:xfrm>
            <a:off x="2843808" y="2701007"/>
            <a:ext cx="1152128" cy="101487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41FD66E-C9E6-4850-AEAE-8613B61E2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33992" r="24401" b="11520"/>
          <a:stretch/>
        </p:blipFill>
        <p:spPr>
          <a:xfrm>
            <a:off x="825169" y="1276351"/>
            <a:ext cx="1231355" cy="1309564"/>
          </a:xfrm>
          <a:prstGeom prst="rect">
            <a:avLst/>
          </a:prstGeom>
        </p:spPr>
      </p:pic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31143270-6F3C-4A4C-93E4-55A05E78CFA9}"/>
              </a:ext>
            </a:extLst>
          </p:cNvPr>
          <p:cNvSpPr txBox="1">
            <a:spLocks/>
          </p:cNvSpPr>
          <p:nvPr/>
        </p:nvSpPr>
        <p:spPr>
          <a:xfrm>
            <a:off x="2130210" y="4127150"/>
            <a:ext cx="5970182" cy="1016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Prévoir une interface de test dédiée (non graphique) dans le produit</a:t>
            </a:r>
          </a:p>
          <a:p>
            <a:r>
              <a:rPr lang="fr-FR" dirty="0"/>
              <a:t>Peut servir de base à de la documentation vivante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95E47860-7E76-4854-9209-C860D61F129B}"/>
              </a:ext>
            </a:extLst>
          </p:cNvPr>
          <p:cNvGrpSpPr/>
          <p:nvPr/>
        </p:nvGrpSpPr>
        <p:grpSpPr>
          <a:xfrm>
            <a:off x="634411" y="3613302"/>
            <a:ext cx="1497982" cy="1484189"/>
            <a:chOff x="2987824" y="871537"/>
            <a:chExt cx="3432026" cy="340042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94995E5C-D8E0-4F46-8547-7AC25CDCE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4"/>
            <a:stretch/>
          </p:blipFill>
          <p:spPr>
            <a:xfrm>
              <a:off x="2987824" y="871537"/>
              <a:ext cx="3432026" cy="34004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0F18650-9423-4C31-AA12-2FAEDA54F51C}"/>
                </a:ext>
              </a:extLst>
            </p:cNvPr>
            <p:cNvSpPr/>
            <p:nvPr/>
          </p:nvSpPr>
          <p:spPr>
            <a:xfrm>
              <a:off x="5580112" y="3867149"/>
              <a:ext cx="792088" cy="360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967262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C4E320-3E32-44EA-93F6-01D4786D8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Behaviour</a:t>
            </a:r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-Driven </a:t>
            </a:r>
            <a:r>
              <a:rPr lang="fr-F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16597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4CF6427-3751-4D18-AB68-FEB207555FD0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4838"/>
          <a:stretch/>
        </p:blipFill>
        <p:spPr>
          <a:xfrm>
            <a:off x="2699792" y="1781316"/>
            <a:ext cx="3744416" cy="2376575"/>
          </a:xfr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BDD</a:t>
            </a:r>
          </a:p>
        </p:txBody>
      </p:sp>
    </p:spTree>
    <p:extLst>
      <p:ext uri="{BB962C8B-B14F-4D97-AF65-F5344CB8AC3E}">
        <p14:creationId xmlns:p14="http://schemas.microsoft.com/office/powerpoint/2010/main" val="390148424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112D7D9A-667F-4BD7-8FC3-4CB1DCE46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0"/>
            <a:ext cx="3960440" cy="1967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FB2EDF-9C15-46BC-8325-97055FA47402}"/>
              </a:ext>
            </a:extLst>
          </p:cNvPr>
          <p:cNvSpPr/>
          <p:nvPr/>
        </p:nvSpPr>
        <p:spPr>
          <a:xfrm>
            <a:off x="957821" y="176771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2003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B272-9951-46D0-8419-C57E8EFE8812}"/>
              </a:ext>
            </a:extLst>
          </p:cNvPr>
          <p:cNvSpPr/>
          <p:nvPr/>
        </p:nvSpPr>
        <p:spPr>
          <a:xfrm>
            <a:off x="2890094" y="177340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2004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1DABE9-9C4A-4653-A62B-F26E0DDD01A6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1661860" y="1967767"/>
            <a:ext cx="1228234" cy="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>
            <a:extLst>
              <a:ext uri="{FF2B5EF4-FFF2-40B4-BE49-F238E27FC236}">
                <a16:creationId xmlns:a16="http://schemas.microsoft.com/office/drawing/2014/main" id="{205028EB-4F70-4C54-ADE4-05648D81A2EE}"/>
              </a:ext>
            </a:extLst>
          </p:cNvPr>
          <p:cNvGrpSpPr/>
          <p:nvPr/>
        </p:nvGrpSpPr>
        <p:grpSpPr>
          <a:xfrm>
            <a:off x="2631755" y="3168379"/>
            <a:ext cx="1220716" cy="1651320"/>
            <a:chOff x="3207268" y="3459140"/>
            <a:chExt cx="1220716" cy="1651320"/>
          </a:xfrm>
        </p:grpSpPr>
        <p:pic>
          <p:nvPicPr>
            <p:cNvPr id="4100" name="Picture 4" descr="Résultat de recherche d'images pour &quot;dan north bdd&quot;">
              <a:extLst>
                <a:ext uri="{FF2B5EF4-FFF2-40B4-BE49-F238E27FC236}">
                  <a16:creationId xmlns:a16="http://schemas.microsoft.com/office/drawing/2014/main" id="{23CC856B-FD49-4A76-8A8D-6642ECC25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7268" y="3459140"/>
              <a:ext cx="1220716" cy="1220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3794BC6-7D05-4A9B-9B14-CEB334F206C7}"/>
                </a:ext>
              </a:extLst>
            </p:cNvPr>
            <p:cNvSpPr txBox="1"/>
            <p:nvPr/>
          </p:nvSpPr>
          <p:spPr>
            <a:xfrm>
              <a:off x="3207268" y="4741128"/>
              <a:ext cx="1220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Dan North</a:t>
              </a:r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3ABCE3CD-DC13-4D67-9EC6-9EDC908F5028}"/>
              </a:ext>
            </a:extLst>
          </p:cNvPr>
          <p:cNvSpPr txBox="1"/>
          <p:nvPr/>
        </p:nvSpPr>
        <p:spPr>
          <a:xfrm>
            <a:off x="774307" y="2427734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Agiledox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TestDox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02" name="Picture 6" descr="Résultat de recherche d'images pour &quot;jbehave&quot;">
            <a:extLst>
              <a:ext uri="{FF2B5EF4-FFF2-40B4-BE49-F238E27FC236}">
                <a16:creationId xmlns:a16="http://schemas.microsoft.com/office/drawing/2014/main" id="{A78E0124-6BE8-45BC-9A90-CE21AB0B5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43" y="2577097"/>
            <a:ext cx="1152128" cy="46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 17">
            <a:extLst>
              <a:ext uri="{FF2B5EF4-FFF2-40B4-BE49-F238E27FC236}">
                <a16:creationId xmlns:a16="http://schemas.microsoft.com/office/drawing/2014/main" id="{44C8BAB9-603D-486E-A895-96E89EBE8395}"/>
              </a:ext>
            </a:extLst>
          </p:cNvPr>
          <p:cNvGrpSpPr/>
          <p:nvPr/>
        </p:nvGrpSpPr>
        <p:grpSpPr>
          <a:xfrm>
            <a:off x="405213" y="3162224"/>
            <a:ext cx="1809254" cy="1657475"/>
            <a:chOff x="1239064" y="3162224"/>
            <a:chExt cx="1809254" cy="1657475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85413E3-0556-438C-842B-91DD306A29EC}"/>
                </a:ext>
              </a:extLst>
            </p:cNvPr>
            <p:cNvSpPr txBox="1"/>
            <p:nvPr/>
          </p:nvSpPr>
          <p:spPr>
            <a:xfrm>
              <a:off x="1239064" y="4450367"/>
              <a:ext cx="18092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Chris Stevenson</a:t>
              </a:r>
            </a:p>
          </p:txBody>
        </p: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3A26DFB-9312-40D6-AFE8-B0C581372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60" y="3162224"/>
              <a:ext cx="1277061" cy="1226871"/>
            </a:xfrm>
            <a:prstGeom prst="rect">
              <a:avLst/>
            </a:prstGeom>
          </p:spPr>
        </p:pic>
      </p:grpSp>
      <p:pic>
        <p:nvPicPr>
          <p:cNvPr id="25" name="Image 24">
            <a:extLst>
              <a:ext uri="{FF2B5EF4-FFF2-40B4-BE49-F238E27FC236}">
                <a16:creationId xmlns:a16="http://schemas.microsoft.com/office/drawing/2014/main" id="{656F551E-C950-4A74-BD66-D90052A1F9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624008"/>
            <a:ext cx="1486107" cy="1486107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EDB35AF0-6D2B-4524-9D92-F5B9302FF4D0}"/>
              </a:ext>
            </a:extLst>
          </p:cNvPr>
          <p:cNvSpPr txBox="1"/>
          <p:nvPr/>
        </p:nvSpPr>
        <p:spPr>
          <a:xfrm>
            <a:off x="5248745" y="4448811"/>
            <a:ext cx="133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3" name="Picture 4" descr="Résultat de recherche d'images pour &quot;dan north bdd&quot;">
            <a:extLst>
              <a:ext uri="{FF2B5EF4-FFF2-40B4-BE49-F238E27FC236}">
                <a16:creationId xmlns:a16="http://schemas.microsoft.com/office/drawing/2014/main" id="{499B2AF0-8D61-4CAB-8FD0-34FAB4DFE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614" y="3788820"/>
            <a:ext cx="661547" cy="6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E6F9487-A9DB-4DF6-90ED-A5466891BC6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32" y="3790024"/>
            <a:ext cx="675536" cy="675536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id="{0F689279-441E-4B78-B526-0706E46CDFB0}"/>
              </a:ext>
            </a:extLst>
          </p:cNvPr>
          <p:cNvSpPr txBox="1"/>
          <p:nvPr/>
        </p:nvSpPr>
        <p:spPr>
          <a:xfrm>
            <a:off x="4028029" y="4437156"/>
            <a:ext cx="1220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 North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32267F9-7B26-4BA0-A9A3-1FE3EDE8B559}"/>
              </a:ext>
            </a:extLst>
          </p:cNvPr>
          <p:cNvSpPr/>
          <p:nvPr/>
        </p:nvSpPr>
        <p:spPr>
          <a:xfrm>
            <a:off x="4660049" y="177331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2006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4F9AFBB-DF1A-46F4-A0F0-5E0FBDFD5282}"/>
              </a:ext>
            </a:extLst>
          </p:cNvPr>
          <p:cNvSpPr/>
          <p:nvPr/>
        </p:nvSpPr>
        <p:spPr>
          <a:xfrm>
            <a:off x="6892297" y="1773312"/>
            <a:ext cx="144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2007 / 2008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A97F3D7B-573B-44E8-88B1-AB66E68B3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73" y="3363838"/>
            <a:ext cx="917875" cy="91787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9807FF0-EC9D-4E8C-9B40-C00CA8E582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11" y="2712761"/>
            <a:ext cx="2188329" cy="795093"/>
          </a:xfrm>
          <a:prstGeom prst="rect">
            <a:avLst/>
          </a:prstGeom>
        </p:spPr>
      </p:pic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D30812B7-2F67-473E-B6CA-97D8133FE8BC}"/>
              </a:ext>
            </a:extLst>
          </p:cNvPr>
          <p:cNvCxnSpPr>
            <a:stCxn id="16" idx="3"/>
            <a:endCxn id="46" idx="1"/>
          </p:cNvCxnSpPr>
          <p:nvPr/>
        </p:nvCxnSpPr>
        <p:spPr>
          <a:xfrm flipV="1">
            <a:off x="3594133" y="1973367"/>
            <a:ext cx="1065916" cy="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F064D6CF-3426-4046-901D-53E783A905A0}"/>
              </a:ext>
            </a:extLst>
          </p:cNvPr>
          <p:cNvCxnSpPr>
            <a:stCxn id="46" idx="3"/>
            <a:endCxn id="47" idx="1"/>
          </p:cNvCxnSpPr>
          <p:nvPr/>
        </p:nvCxnSpPr>
        <p:spPr>
          <a:xfrm>
            <a:off x="5364088" y="1973367"/>
            <a:ext cx="1528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994E8DAF-229C-4210-BA14-C4ADA0D4DC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24" y="3699994"/>
            <a:ext cx="917875" cy="9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37862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52491" y="1276350"/>
            <a:ext cx="6263925" cy="1943471"/>
          </a:xfrm>
        </p:spPr>
        <p:txBody>
          <a:bodyPr/>
          <a:lstStyle/>
          <a:p>
            <a:r>
              <a:rPr lang="fr-FR" dirty="0"/>
              <a:t>Réduction significative des défauts</a:t>
            </a:r>
          </a:p>
          <a:p>
            <a:r>
              <a:rPr lang="fr-FR" dirty="0"/>
              <a:t>Réduction de l’effort de mise au point en fin de projet</a:t>
            </a:r>
          </a:p>
          <a:p>
            <a:r>
              <a:rPr lang="fr-FR" dirty="0"/>
              <a:t>Suppression du « biais de confirmation »</a:t>
            </a:r>
          </a:p>
          <a:p>
            <a:r>
              <a:rPr lang="fr-FR" dirty="0"/>
              <a:t>Amélioration de la conception du code</a:t>
            </a:r>
          </a:p>
          <a:p>
            <a:r>
              <a:rPr lang="fr-FR" dirty="0"/>
              <a:t>Amélioration de la compréhension des fonctionnalités</a:t>
            </a:r>
          </a:p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BDD : Bilan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2DDD856E-CBDD-40A5-8872-8120E6FC78D8}"/>
              </a:ext>
            </a:extLst>
          </p:cNvPr>
          <p:cNvSpPr txBox="1">
            <a:spLocks/>
          </p:cNvSpPr>
          <p:nvPr/>
        </p:nvSpPr>
        <p:spPr>
          <a:xfrm>
            <a:off x="3923928" y="3801782"/>
            <a:ext cx="4089443" cy="4298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Surcout du développement initial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9D3866-37CC-409F-9240-FD011BD6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061" r="6551" b="8462"/>
          <a:stretch/>
        </p:blipFill>
        <p:spPr>
          <a:xfrm>
            <a:off x="2843808" y="3507854"/>
            <a:ext cx="1152128" cy="10148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19022A-58C7-4D21-B4D0-AD687848E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33992" r="24401" b="11520"/>
          <a:stretch/>
        </p:blipFill>
        <p:spPr>
          <a:xfrm>
            <a:off x="762188" y="1338693"/>
            <a:ext cx="1231355" cy="13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616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3723879"/>
            <a:ext cx="8207375" cy="1296143"/>
          </a:xfrm>
        </p:spPr>
        <p:txBody>
          <a:bodyPr/>
          <a:lstStyle/>
          <a:p>
            <a:r>
              <a:rPr lang="fr-FR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Article de Dan North :</a:t>
            </a:r>
          </a:p>
          <a:p>
            <a:pPr lvl="1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https://dannorth.net/introducing-bdd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http://philippe.poumaroux.free.fr/index.php?post/2012/02/06/Introduction-au-Behaviour-Driven-Developement</a:t>
            </a:r>
            <a:endParaRPr lang="fr-F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fr-F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Encore + de BDD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D5E11AB9-987E-437B-BEF7-0302D879E19B}"/>
              </a:ext>
            </a:extLst>
          </p:cNvPr>
          <p:cNvGrpSpPr/>
          <p:nvPr/>
        </p:nvGrpSpPr>
        <p:grpSpPr>
          <a:xfrm>
            <a:off x="2555776" y="751209"/>
            <a:ext cx="4608512" cy="2983001"/>
            <a:chOff x="2276618" y="1115450"/>
            <a:chExt cx="4248472" cy="2636700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399B158-6F64-42D4-A501-545D1E23C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" t="10305" r="6672" b="16573"/>
            <a:stretch/>
          </p:blipFill>
          <p:spPr>
            <a:xfrm>
              <a:off x="2276618" y="1231869"/>
              <a:ext cx="4248472" cy="252028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0F56B4-98D7-4869-AA1C-D9C168DB1FA0}"/>
                </a:ext>
              </a:extLst>
            </p:cNvPr>
            <p:cNvSpPr/>
            <p:nvPr/>
          </p:nvSpPr>
          <p:spPr>
            <a:xfrm>
              <a:off x="3537883" y="1115450"/>
              <a:ext cx="1944216" cy="344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541726E0-4B20-476F-8425-D9632AF938C6}"/>
              </a:ext>
            </a:extLst>
          </p:cNvPr>
          <p:cNvSpPr txBox="1">
            <a:spLocks/>
          </p:cNvSpPr>
          <p:nvPr/>
        </p:nvSpPr>
        <p:spPr>
          <a:xfrm>
            <a:off x="468315" y="1375885"/>
            <a:ext cx="8207375" cy="12961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 err="1"/>
              <a:t>Three</a:t>
            </a:r>
            <a:r>
              <a:rPr lang="fr-FR" sz="1800" dirty="0"/>
              <a:t> amigos :</a:t>
            </a:r>
            <a:endParaRPr lang="fr-FR" sz="1400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24CAEBA-1208-4526-9953-33F8B27603DB}"/>
              </a:ext>
            </a:extLst>
          </p:cNvPr>
          <p:cNvGrpSpPr/>
          <p:nvPr/>
        </p:nvGrpSpPr>
        <p:grpSpPr>
          <a:xfrm>
            <a:off x="7462717" y="204029"/>
            <a:ext cx="1497982" cy="1484189"/>
            <a:chOff x="2987824" y="871537"/>
            <a:chExt cx="3432026" cy="340042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D596E0A-B8F6-4B8B-AB43-0610DFA74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4"/>
            <a:stretch/>
          </p:blipFill>
          <p:spPr>
            <a:xfrm>
              <a:off x="2987824" y="871537"/>
              <a:ext cx="3432026" cy="34004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15689B-AAF7-4A9E-B873-D90A8759B3CD}"/>
                </a:ext>
              </a:extLst>
            </p:cNvPr>
            <p:cNvSpPr/>
            <p:nvPr/>
          </p:nvSpPr>
          <p:spPr>
            <a:xfrm>
              <a:off x="5580112" y="3867149"/>
              <a:ext cx="792088" cy="360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0269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F7C7CA6-3EA6-41B3-887F-89E969A2E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5" y="323300"/>
            <a:ext cx="7590868" cy="482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5381937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C4E320-3E32-44EA-93F6-01D4786D8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Domain Driven Design</a:t>
            </a:r>
          </a:p>
        </p:txBody>
      </p:sp>
    </p:spTree>
    <p:extLst>
      <p:ext uri="{BB962C8B-B14F-4D97-AF65-F5344CB8AC3E}">
        <p14:creationId xmlns:p14="http://schemas.microsoft.com/office/powerpoint/2010/main" val="87304130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995936" y="1276350"/>
            <a:ext cx="4679754" cy="3383631"/>
          </a:xfrm>
        </p:spPr>
        <p:txBody>
          <a:bodyPr/>
          <a:lstStyle/>
          <a:p>
            <a:r>
              <a:rPr lang="fr-FR" dirty="0"/>
              <a:t>« The Blue Book »</a:t>
            </a:r>
          </a:p>
          <a:p>
            <a:endParaRPr lang="fr-FR" dirty="0"/>
          </a:p>
          <a:p>
            <a:r>
              <a:rPr lang="fr-FR" dirty="0" err="1"/>
              <a:t>Eric</a:t>
            </a:r>
            <a:r>
              <a:rPr lang="fr-FR" dirty="0"/>
              <a:t> Evans</a:t>
            </a:r>
          </a:p>
          <a:p>
            <a:endParaRPr lang="fr-FR" dirty="0"/>
          </a:p>
          <a:p>
            <a:r>
              <a:rPr lang="fr-FR" dirty="0"/>
              <a:t>20 août 2003</a:t>
            </a:r>
          </a:p>
          <a:p>
            <a:endParaRPr lang="fr-FR" dirty="0"/>
          </a:p>
          <a:p>
            <a:r>
              <a:rPr lang="fr-FR" dirty="0"/>
              <a:t>560 pages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2F7BB65-3A4C-43FE-B0A7-3A1B37E6F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63" y="1142095"/>
            <a:ext cx="2766609" cy="366190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4AE66E-8DA4-43D2-B30A-11DD832133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95886"/>
            <a:ext cx="1256292" cy="12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134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 ?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E27792-9D11-4CBC-A5F5-438BAAF6E5FA}"/>
              </a:ext>
            </a:extLst>
          </p:cNvPr>
          <p:cNvGrpSpPr/>
          <p:nvPr/>
        </p:nvGrpSpPr>
        <p:grpSpPr>
          <a:xfrm rot="20804211">
            <a:off x="312422" y="1691741"/>
            <a:ext cx="2097438" cy="2316900"/>
            <a:chOff x="380336" y="1504790"/>
            <a:chExt cx="1743392" cy="1958543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76AFE273-368D-4A39-9765-485281526FEA}"/>
                </a:ext>
              </a:extLst>
            </p:cNvPr>
            <p:cNvSpPr/>
            <p:nvPr/>
          </p:nvSpPr>
          <p:spPr>
            <a:xfrm>
              <a:off x="380336" y="1504790"/>
              <a:ext cx="1743392" cy="1958543"/>
            </a:xfrm>
            <a:prstGeom prst="roundRect">
              <a:avLst>
                <a:gd name="adj" fmla="val 6071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8" name="Picture 4" descr="team-member">
              <a:extLst>
                <a:ext uri="{FF2B5EF4-FFF2-40B4-BE49-F238E27FC236}">
                  <a16:creationId xmlns:a16="http://schemas.microsoft.com/office/drawing/2014/main" id="{7D281E53-8C1C-4006-836A-219AA20434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635646"/>
              <a:ext cx="1568976" cy="1396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27837FD-2855-4A3B-AC9A-44F9C8709A4B}"/>
                </a:ext>
              </a:extLst>
            </p:cNvPr>
            <p:cNvSpPr txBox="1"/>
            <p:nvPr/>
          </p:nvSpPr>
          <p:spPr>
            <a:xfrm>
              <a:off x="467544" y="3095314"/>
              <a:ext cx="1568976" cy="338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Guillaume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0B1B4E1C-E4EB-4FBE-A626-CA2121FFC7F6}"/>
              </a:ext>
            </a:extLst>
          </p:cNvPr>
          <p:cNvGrpSpPr/>
          <p:nvPr/>
        </p:nvGrpSpPr>
        <p:grpSpPr>
          <a:xfrm rot="896933">
            <a:off x="6323018" y="1585054"/>
            <a:ext cx="2483279" cy="2799881"/>
            <a:chOff x="3012074" y="1880510"/>
            <a:chExt cx="2063982" cy="2347424"/>
          </a:xfrm>
        </p:grpSpPr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2AD922BB-E404-42CF-91A9-C1154C61A716}"/>
                </a:ext>
              </a:extLst>
            </p:cNvPr>
            <p:cNvSpPr/>
            <p:nvPr/>
          </p:nvSpPr>
          <p:spPr>
            <a:xfrm>
              <a:off x="3012074" y="1880510"/>
              <a:ext cx="2063982" cy="2347424"/>
            </a:xfrm>
            <a:prstGeom prst="roundRect">
              <a:avLst>
                <a:gd name="adj" fmla="val 6071"/>
              </a:avLst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BF42C537-D707-4343-8DDB-0A2D03F7C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1840" y="1995686"/>
              <a:ext cx="1850872" cy="1728192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D171ECE-9646-43C7-8C5B-AD25FAA96A08}"/>
                </a:ext>
              </a:extLst>
            </p:cNvPr>
            <p:cNvSpPr txBox="1"/>
            <p:nvPr/>
          </p:nvSpPr>
          <p:spPr>
            <a:xfrm>
              <a:off x="3131840" y="3812825"/>
              <a:ext cx="1850872" cy="33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Schiltigheim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05107129-145F-49D8-967B-64A6BC91FAF7}"/>
              </a:ext>
            </a:extLst>
          </p:cNvPr>
          <p:cNvGrpSpPr/>
          <p:nvPr/>
        </p:nvGrpSpPr>
        <p:grpSpPr>
          <a:xfrm>
            <a:off x="2873673" y="1109206"/>
            <a:ext cx="2818746" cy="2986567"/>
            <a:chOff x="5593840" y="1240716"/>
            <a:chExt cx="2818746" cy="2986567"/>
          </a:xfrm>
        </p:grpSpPr>
        <p:pic>
          <p:nvPicPr>
            <p:cNvPr id="1030" name="Picture 6" descr="RÃ©sultat de recherche d'images pour &quot;devops meme&quot;">
              <a:extLst>
                <a:ext uri="{FF2B5EF4-FFF2-40B4-BE49-F238E27FC236}">
                  <a16:creationId xmlns:a16="http://schemas.microsoft.com/office/drawing/2014/main" id="{D8FB1934-D4CE-4A81-9D67-16F5DD54C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350971"/>
              <a:ext cx="2592288" cy="22656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45A87939-5EC5-457D-B471-33F247F285EF}"/>
                </a:ext>
              </a:extLst>
            </p:cNvPr>
            <p:cNvSpPr/>
            <p:nvPr/>
          </p:nvSpPr>
          <p:spPr>
            <a:xfrm>
              <a:off x="5593840" y="1240716"/>
              <a:ext cx="2818746" cy="2986567"/>
            </a:xfrm>
            <a:prstGeom prst="roundRect">
              <a:avLst>
                <a:gd name="adj" fmla="val 6071"/>
              </a:avLst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8F5F3D1-3CC3-42FC-8302-0A797B51C8BC}"/>
                </a:ext>
              </a:extLst>
            </p:cNvPr>
            <p:cNvSpPr txBox="1"/>
            <p:nvPr/>
          </p:nvSpPr>
          <p:spPr>
            <a:xfrm>
              <a:off x="5724128" y="3726885"/>
              <a:ext cx="25922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</a:t>
              </a:r>
              <a:endPara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7" name="Image 16">
            <a:extLst>
              <a:ext uri="{FF2B5EF4-FFF2-40B4-BE49-F238E27FC236}">
                <a16:creationId xmlns:a16="http://schemas.microsoft.com/office/drawing/2014/main" id="{E1273DDB-491B-4FC3-BE51-B8AA00FF268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501" b="3190"/>
          <a:stretch/>
        </p:blipFill>
        <p:spPr>
          <a:xfrm>
            <a:off x="3948026" y="4112281"/>
            <a:ext cx="670040" cy="1025081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919145A-9336-4C04-83E5-9B9B1967C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fondamental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EBA2F74-3638-4947-AE1E-C682C31E21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5"/>
          <a:stretch/>
        </p:blipFill>
        <p:spPr>
          <a:xfrm>
            <a:off x="0" y="1092542"/>
            <a:ext cx="9144000" cy="404775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3F96E32-618C-4F5F-82D8-8036F8D5E45C}"/>
              </a:ext>
            </a:extLst>
          </p:cNvPr>
          <p:cNvSpPr txBox="1"/>
          <p:nvPr/>
        </p:nvSpPr>
        <p:spPr>
          <a:xfrm>
            <a:off x="2231740" y="2516252"/>
            <a:ext cx="4680520" cy="1328023"/>
          </a:xfrm>
          <a:prstGeom prst="roundRect">
            <a:avLst/>
          </a:prstGeom>
          <a:solidFill>
            <a:srgbClr val="262626">
              <a:alpha val="7490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 faut se concentrer sur la </a:t>
            </a:r>
            <a:r>
              <a:rPr lang="fr-FR" sz="36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valeur business</a:t>
            </a:r>
          </a:p>
        </p:txBody>
      </p:sp>
    </p:spTree>
    <p:extLst>
      <p:ext uri="{BB962C8B-B14F-4D97-AF65-F5344CB8AC3E}">
        <p14:creationId xmlns:p14="http://schemas.microsoft.com/office/powerpoint/2010/main" val="1182857185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A68D7607-3258-4319-93DA-F99EAACDB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197" y="338575"/>
            <a:ext cx="4401664" cy="4394978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8034"/>
            <a:ext cx="9144000" cy="344574"/>
          </a:xfrm>
        </p:spPr>
        <p:txBody>
          <a:bodyPr/>
          <a:lstStyle/>
          <a:p>
            <a:r>
              <a:rPr lang="fr-FR" dirty="0"/>
              <a:t>DDD : prérequis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579863-9922-46CC-B666-CE649D6275D3}"/>
              </a:ext>
            </a:extLst>
          </p:cNvPr>
          <p:cNvSpPr txBox="1"/>
          <p:nvPr/>
        </p:nvSpPr>
        <p:spPr>
          <a:xfrm>
            <a:off x="2843807" y="415859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EXPERTS METIER</a:t>
            </a:r>
          </a:p>
        </p:txBody>
      </p:sp>
    </p:spTree>
    <p:extLst>
      <p:ext uri="{BB962C8B-B14F-4D97-AF65-F5344CB8AC3E}">
        <p14:creationId xmlns:p14="http://schemas.microsoft.com/office/powerpoint/2010/main" val="401077148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39E2158-A303-42CC-B911-5F9BA93DB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Ubiquitous</a:t>
            </a:r>
            <a:r>
              <a:rPr lang="fr-FR" dirty="0"/>
              <a:t> </a:t>
            </a:r>
            <a:r>
              <a:rPr lang="fr-FR" dirty="0" err="1"/>
              <a:t>Language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6560F5E-68D2-434F-A046-143986E37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33" y="771956"/>
            <a:ext cx="5072133" cy="43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8112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39E2158-A303-42CC-B911-5F9BA93DB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Ubiquitous</a:t>
            </a:r>
            <a:r>
              <a:rPr lang="fr-FR" dirty="0"/>
              <a:t> </a:t>
            </a:r>
            <a:r>
              <a:rPr lang="fr-FR" dirty="0" err="1"/>
              <a:t>Language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09ADA5-74A4-47EB-8AA3-A84FCD5B9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92"/>
            <a:ext cx="5580112" cy="421803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0D9B510-6871-4AAF-A5FA-39453F257A90}"/>
              </a:ext>
            </a:extLst>
          </p:cNvPr>
          <p:cNvSpPr txBox="1"/>
          <p:nvPr/>
        </p:nvSpPr>
        <p:spPr>
          <a:xfrm>
            <a:off x="5796136" y="192367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Marche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0146AB-C82B-43A9-A7EC-36B7791439AF}"/>
              </a:ext>
            </a:extLst>
          </p:cNvPr>
          <p:cNvSpPr txBox="1"/>
          <p:nvPr/>
        </p:nvSpPr>
        <p:spPr>
          <a:xfrm>
            <a:off x="5796136" y="2262232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Contremarche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E778834-8E6E-404D-ADCC-9104147C2C23}"/>
              </a:ext>
            </a:extLst>
          </p:cNvPr>
          <p:cNvSpPr txBox="1"/>
          <p:nvPr/>
        </p:nvSpPr>
        <p:spPr>
          <a:xfrm>
            <a:off x="5796136" y="2600786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Nez de marche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B8EEF5C-E4BF-424C-89C4-72E120E3F8EA}"/>
              </a:ext>
            </a:extLst>
          </p:cNvPr>
          <p:cNvSpPr txBox="1"/>
          <p:nvPr/>
        </p:nvSpPr>
        <p:spPr>
          <a:xfrm>
            <a:off x="5796136" y="2939340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Emmarchement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DE01324-C7EA-4125-ACF1-509290DCA9D6}"/>
              </a:ext>
            </a:extLst>
          </p:cNvPr>
          <p:cNvSpPr txBox="1"/>
          <p:nvPr/>
        </p:nvSpPr>
        <p:spPr>
          <a:xfrm>
            <a:off x="5796136" y="327789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Palier de repos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B8AA13C0-24E8-4636-B901-2AC78DD25F6D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4283968" y="2123733"/>
            <a:ext cx="1512168" cy="1022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8B78C78-62B4-42E7-A272-0F81DC950576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4283968" y="2359501"/>
            <a:ext cx="1512168" cy="1027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F462BD24-0B14-4B6E-AA4B-979D280258B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4335195" y="2504209"/>
            <a:ext cx="1460941" cy="2966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DA31F43D-871B-4195-A682-E079F4B0E094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4335196" y="3139395"/>
            <a:ext cx="1460940" cy="20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0F45BF2-6E68-4D98-AD86-443881EAAE03}"/>
              </a:ext>
            </a:extLst>
          </p:cNvPr>
          <p:cNvCxnSpPr>
            <a:cxnSpLocks/>
          </p:cNvCxnSpPr>
          <p:nvPr/>
        </p:nvCxnSpPr>
        <p:spPr>
          <a:xfrm>
            <a:off x="4119171" y="3063393"/>
            <a:ext cx="432048" cy="1931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027A464-E7F1-48A5-99D6-876B31EADDF9}"/>
              </a:ext>
            </a:extLst>
          </p:cNvPr>
          <p:cNvCxnSpPr>
            <a:stCxn id="9" idx="1"/>
          </p:cNvCxnSpPr>
          <p:nvPr/>
        </p:nvCxnSpPr>
        <p:spPr>
          <a:xfrm flipH="1">
            <a:off x="3995936" y="3477949"/>
            <a:ext cx="1800200" cy="254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39398C44-13A7-425F-9501-4F51A4FF18BE}"/>
              </a:ext>
            </a:extLst>
          </p:cNvPr>
          <p:cNvSpPr txBox="1"/>
          <p:nvPr/>
        </p:nvSpPr>
        <p:spPr>
          <a:xfrm>
            <a:off x="5796136" y="361644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Etc…</a:t>
            </a:r>
            <a:endParaRPr lang="fr-FR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9EF146-B35A-4FDE-834D-382ABDA01134}"/>
              </a:ext>
            </a:extLst>
          </p:cNvPr>
          <p:cNvSpPr txBox="1"/>
          <p:nvPr/>
        </p:nvSpPr>
        <p:spPr>
          <a:xfrm>
            <a:off x="4968044" y="1313855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ESCALIER</a:t>
            </a:r>
          </a:p>
        </p:txBody>
      </p:sp>
    </p:spTree>
    <p:extLst>
      <p:ext uri="{BB962C8B-B14F-4D97-AF65-F5344CB8AC3E}">
        <p14:creationId xmlns:p14="http://schemas.microsoft.com/office/powerpoint/2010/main" val="689115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39E2158-A303-42CC-B911-5F9BA93DBC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Ubiquitous</a:t>
            </a:r>
            <a:r>
              <a:rPr lang="fr-FR" dirty="0"/>
              <a:t> </a:t>
            </a:r>
            <a:r>
              <a:rPr lang="fr-FR" dirty="0" err="1"/>
              <a:t>Language</a:t>
            </a: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73E8E9B-DEA7-424E-BDB3-AD7155A1C1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1007076"/>
            <a:ext cx="7452320" cy="40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870147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be</a:t>
            </a:r>
            <a:r>
              <a:rPr lang="fr-FR" dirty="0"/>
              <a:t> explicit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30835A-2735-42FB-9DAD-C93A53DFC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16" y="1059582"/>
            <a:ext cx="6844768" cy="38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5018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 72">
            <a:extLst>
              <a:ext uri="{FF2B5EF4-FFF2-40B4-BE49-F238E27FC236}">
                <a16:creationId xmlns:a16="http://schemas.microsoft.com/office/drawing/2014/main" id="{2082A779-45DF-4686-990B-29CF5E128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986106"/>
            <a:ext cx="5691288" cy="4116574"/>
          </a:xfrm>
          <a:prstGeom prst="roundRect">
            <a:avLst>
              <a:gd name="adj" fmla="val 2982"/>
            </a:avLst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be</a:t>
            </a:r>
            <a:r>
              <a:rPr lang="fr-FR" dirty="0"/>
              <a:t> explicit</a:t>
            </a:r>
          </a:p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19588C5-AB26-49C6-B80D-9963C72BD22B}"/>
              </a:ext>
            </a:extLst>
          </p:cNvPr>
          <p:cNvSpPr txBox="1"/>
          <p:nvPr/>
        </p:nvSpPr>
        <p:spPr>
          <a:xfrm>
            <a:off x="6012160" y="987574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de la livraison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9E0FC2D-5EE7-417B-B358-7B18363A8145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2195736" y="1878672"/>
            <a:ext cx="3818096" cy="1267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BA430197-C7BC-4BC4-B67F-45922CC96731}"/>
              </a:ext>
            </a:extLst>
          </p:cNvPr>
          <p:cNvSpPr txBox="1"/>
          <p:nvPr/>
        </p:nvSpPr>
        <p:spPr>
          <a:xfrm>
            <a:off x="6013832" y="1617062"/>
            <a:ext cx="3130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Livraison gratuite au dessus de 100 ?</a:t>
            </a:r>
          </a:p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(100 quoi ?)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58B0629-51F5-4376-A113-C3B3306B921A}"/>
              </a:ext>
            </a:extLst>
          </p:cNvPr>
          <p:cNvSpPr txBox="1"/>
          <p:nvPr/>
        </p:nvSpPr>
        <p:spPr>
          <a:xfrm>
            <a:off x="6013832" y="2407989"/>
            <a:ext cx="30884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Cout fixe de la livraison ?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1DC7EB2C-915D-4A83-A6A1-CF973E887816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2269418" y="2130754"/>
            <a:ext cx="3744414" cy="4311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7E431D35-F13F-42F6-BAC9-D0257D205C38}"/>
              </a:ext>
            </a:extLst>
          </p:cNvPr>
          <p:cNvSpPr txBox="1"/>
          <p:nvPr/>
        </p:nvSpPr>
        <p:spPr>
          <a:xfrm>
            <a:off x="6022911" y="3200658"/>
            <a:ext cx="230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ajoute quoi des $, €, £ ???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74062C59-4724-4707-9847-EFCFD2B29944}"/>
              </a:ext>
            </a:extLst>
          </p:cNvPr>
          <p:cNvCxnSpPr>
            <a:cxnSpLocks/>
            <a:stCxn id="25" idx="1"/>
          </p:cNvCxnSpPr>
          <p:nvPr/>
        </p:nvCxnSpPr>
        <p:spPr>
          <a:xfrm flipH="1" flipV="1">
            <a:off x="1912567" y="2610008"/>
            <a:ext cx="4110344" cy="8522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4CA80C9D-9E0F-4058-8094-AEFD40F4FEAE}"/>
              </a:ext>
            </a:extLst>
          </p:cNvPr>
          <p:cNvSpPr txBox="1"/>
          <p:nvPr/>
        </p:nvSpPr>
        <p:spPr>
          <a:xfrm>
            <a:off x="6012160" y="3960335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poids en G ?? Mais on expédie en KG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C0F2CD0D-C49A-43A7-AE89-75E711B84623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2987824" y="3033584"/>
            <a:ext cx="3024336" cy="10806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5689B12-5B9C-44CE-8595-B576EBD7696A}"/>
              </a:ext>
            </a:extLst>
          </p:cNvPr>
          <p:cNvSpPr txBox="1"/>
          <p:nvPr/>
        </p:nvSpPr>
        <p:spPr>
          <a:xfrm>
            <a:off x="6012160" y="4387904"/>
            <a:ext cx="313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Option de livraison (merci pour </a:t>
            </a:r>
            <a:r>
              <a:rPr lang="fr-FR" sz="1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commentaire)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1D8B82B1-5984-414B-8C51-D803FF3234C3}"/>
              </a:ext>
            </a:extLst>
          </p:cNvPr>
          <p:cNvCxnSpPr>
            <a:cxnSpLocks/>
            <a:stCxn id="44" idx="1"/>
          </p:cNvCxnSpPr>
          <p:nvPr/>
        </p:nvCxnSpPr>
        <p:spPr>
          <a:xfrm flipH="1" flipV="1">
            <a:off x="1912567" y="3462268"/>
            <a:ext cx="4099593" cy="1187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6EDE4F93-4ADB-40D3-B858-C512EB97B1FE}"/>
              </a:ext>
            </a:extLst>
          </p:cNvPr>
          <p:cNvSpPr txBox="1"/>
          <p:nvPr/>
        </p:nvSpPr>
        <p:spPr>
          <a:xfrm>
            <a:off x="6012160" y="1255861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va parler argent</a:t>
            </a:r>
          </a:p>
        </p:txBody>
      </p:sp>
      <p:cxnSp>
        <p:nvCxnSpPr>
          <p:cNvPr id="59" name="Connecteur droit avec flèche 58">
            <a:extLst>
              <a:ext uri="{FF2B5EF4-FFF2-40B4-BE49-F238E27FC236}">
                <a16:creationId xmlns:a16="http://schemas.microsoft.com/office/drawing/2014/main" id="{3CAE96FF-46C0-40A0-ABA9-6C97881BC9AB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912567" y="1059582"/>
            <a:ext cx="4099593" cy="81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D2A0D145-16B0-46F8-BDEE-145932963671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1475656" y="1409750"/>
            <a:ext cx="4536504" cy="3634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4" name="ZoneTexte 93">
            <a:extLst>
              <a:ext uri="{FF2B5EF4-FFF2-40B4-BE49-F238E27FC236}">
                <a16:creationId xmlns:a16="http://schemas.microsoft.com/office/drawing/2014/main" id="{A41951CC-AFC9-45CC-8AF7-DE9953ED0BBD}"/>
              </a:ext>
            </a:extLst>
          </p:cNvPr>
          <p:cNvSpPr txBox="1"/>
          <p:nvPr/>
        </p:nvSpPr>
        <p:spPr>
          <a:xfrm>
            <a:off x="6022911" y="2879696"/>
            <a:ext cx="3131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Youhou</a:t>
            </a:r>
            <a:r>
              <a:rPr lang="fr-F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le type 8</a:t>
            </a:r>
          </a:p>
        </p:txBody>
      </p:sp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7616A5AE-4567-44AD-978A-C248ED0E428E}"/>
              </a:ext>
            </a:extLst>
          </p:cNvPr>
          <p:cNvCxnSpPr>
            <a:cxnSpLocks/>
            <a:stCxn id="94" idx="1"/>
          </p:cNvCxnSpPr>
          <p:nvPr/>
        </p:nvCxnSpPr>
        <p:spPr>
          <a:xfrm flipH="1" flipV="1">
            <a:off x="2358136" y="2491114"/>
            <a:ext cx="3664775" cy="542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913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8" grpId="0"/>
      <p:bldP spid="25" grpId="0"/>
      <p:bldP spid="36" grpId="0"/>
      <p:bldP spid="44" grpId="0"/>
      <p:bldP spid="58" grpId="0"/>
      <p:bldP spid="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be</a:t>
            </a:r>
            <a:r>
              <a:rPr lang="fr-FR" dirty="0"/>
              <a:t> explicit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3D6DB86-0E4A-49E8-A8C0-BC439A0E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95686"/>
            <a:ext cx="6480720" cy="2308301"/>
          </a:xfrm>
          <a:prstGeom prst="roundRect">
            <a:avLst>
              <a:gd name="adj" fmla="val 4523"/>
            </a:avLst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B4E094A5-848B-4819-9B2D-FDBFBA58CBF7}"/>
              </a:ext>
            </a:extLst>
          </p:cNvPr>
          <p:cNvSpPr txBox="1"/>
          <p:nvPr/>
        </p:nvSpPr>
        <p:spPr>
          <a:xfrm>
            <a:off x="107504" y="1475182"/>
            <a:ext cx="233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Intention </a:t>
            </a:r>
            <a:r>
              <a:rPr lang="fr-F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Revealing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8A1C0BE-3D1C-4358-B2DE-265BD71D9D21}"/>
              </a:ext>
            </a:extLst>
          </p:cNvPr>
          <p:cNvCxnSpPr>
            <a:cxnSpLocks/>
            <a:stCxn id="21" idx="2"/>
          </p:cNvCxnSpPr>
          <p:nvPr/>
        </p:nvCxnSpPr>
        <p:spPr>
          <a:xfrm>
            <a:off x="1277013" y="1782959"/>
            <a:ext cx="342659" cy="284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6CB50179-8D69-44E6-A1A6-6F25D5CB45F6}"/>
              </a:ext>
            </a:extLst>
          </p:cNvPr>
          <p:cNvCxnSpPr>
            <a:cxnSpLocks/>
            <a:stCxn id="28" idx="1"/>
          </p:cNvCxnSpPr>
          <p:nvPr/>
        </p:nvCxnSpPr>
        <p:spPr>
          <a:xfrm flipH="1">
            <a:off x="1979712" y="1518591"/>
            <a:ext cx="5112568" cy="8134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668716D0-8A78-46DC-8BFD-E04E659BF354}"/>
              </a:ext>
            </a:extLst>
          </p:cNvPr>
          <p:cNvSpPr txBox="1"/>
          <p:nvPr/>
        </p:nvSpPr>
        <p:spPr>
          <a:xfrm>
            <a:off x="7092280" y="1364702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C’est un prix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86C67CD-AD5D-4351-9D36-5D8B0A075FE7}"/>
              </a:ext>
            </a:extLst>
          </p:cNvPr>
          <p:cNvSpPr txBox="1"/>
          <p:nvPr/>
        </p:nvSpPr>
        <p:spPr>
          <a:xfrm>
            <a:off x="7092280" y="206769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C’est un seuil</a:t>
            </a:r>
            <a:endParaRPr lang="fr-FR" sz="1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6BF4BB0-F284-4FE1-AE40-1BB958F8E3B6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4139952" y="2221583"/>
            <a:ext cx="2952328" cy="153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Ellipse 23">
            <a:extLst>
              <a:ext uri="{FF2B5EF4-FFF2-40B4-BE49-F238E27FC236}">
                <a16:creationId xmlns:a16="http://schemas.microsoft.com/office/drawing/2014/main" id="{A452A71C-45EF-4D9E-AC59-90878AFC4DDC}"/>
              </a:ext>
            </a:extLst>
          </p:cNvPr>
          <p:cNvSpPr/>
          <p:nvPr/>
        </p:nvSpPr>
        <p:spPr>
          <a:xfrm>
            <a:off x="829245" y="1978593"/>
            <a:ext cx="408572" cy="22589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2BE2212A-CD23-48CC-80B0-E72D017E7EE7}"/>
              </a:ext>
            </a:extLst>
          </p:cNvPr>
          <p:cNvSpPr/>
          <p:nvPr/>
        </p:nvSpPr>
        <p:spPr>
          <a:xfrm>
            <a:off x="829245" y="2392223"/>
            <a:ext cx="1222475" cy="22589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F188919-A174-47AA-8714-F1C4A353FC5F}"/>
              </a:ext>
            </a:extLst>
          </p:cNvPr>
          <p:cNvSpPr/>
          <p:nvPr/>
        </p:nvSpPr>
        <p:spPr>
          <a:xfrm>
            <a:off x="1308285" y="2934167"/>
            <a:ext cx="887452" cy="22589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8275E7B-1825-444A-9E41-E24EDE5A9A99}"/>
              </a:ext>
            </a:extLst>
          </p:cNvPr>
          <p:cNvSpPr/>
          <p:nvPr/>
        </p:nvSpPr>
        <p:spPr>
          <a:xfrm>
            <a:off x="1308285" y="3220224"/>
            <a:ext cx="887452" cy="225897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6" name="Espace réservé du contenu 4">
            <a:extLst>
              <a:ext uri="{FF2B5EF4-FFF2-40B4-BE49-F238E27FC236}">
                <a16:creationId xmlns:a16="http://schemas.microsoft.com/office/drawing/2014/main" id="{C816E39A-2A86-4B78-9D14-2CB221D59A5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636" y="4333614"/>
            <a:ext cx="8254836" cy="686408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plus succinct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C’est lisible par un gars du métier (qui n’est pas dev)</a:t>
            </a:r>
          </a:p>
        </p:txBody>
      </p:sp>
    </p:spTree>
    <p:extLst>
      <p:ext uri="{BB962C8B-B14F-4D97-AF65-F5344CB8AC3E}">
        <p14:creationId xmlns:p14="http://schemas.microsoft.com/office/powerpoint/2010/main" val="1112014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1" grpId="0"/>
      <p:bldP spid="24" grpId="0" animBg="1"/>
      <p:bldP spid="41" grpId="0" animBg="1"/>
      <p:bldP spid="42" grpId="0" animBg="1"/>
      <p:bldP spid="43" grpId="0" animBg="1"/>
      <p:bldP spid="4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Value Object / Type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94DF8F8-82E7-4F2E-8B40-46649C7C7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0"/>
          <a:stretch/>
        </p:blipFill>
        <p:spPr>
          <a:xfrm>
            <a:off x="620688" y="1059582"/>
            <a:ext cx="7902624" cy="401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10554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419622"/>
            <a:ext cx="8207375" cy="3240359"/>
          </a:xfrm>
        </p:spPr>
        <p:txBody>
          <a:bodyPr/>
          <a:lstStyle/>
          <a:p>
            <a:r>
              <a:rPr lang="fr-FR" dirty="0"/>
              <a:t>Immutable par définition</a:t>
            </a:r>
          </a:p>
          <a:p>
            <a:r>
              <a:rPr lang="fr-FR" b="1" dirty="0"/>
              <a:t>Riche en logique du domaine</a:t>
            </a:r>
          </a:p>
          <a:p>
            <a:r>
              <a:rPr lang="fr-FR" dirty="0"/>
              <a:t>Egalité sur les attributs</a:t>
            </a:r>
          </a:p>
          <a:p>
            <a:r>
              <a:rPr lang="fr-FR" b="1" dirty="0"/>
              <a:t>Combinables (opérateurs, fonctions)</a:t>
            </a:r>
          </a:p>
          <a:p>
            <a:r>
              <a:rPr lang="fr-FR" b="1" dirty="0"/>
              <a:t>Auto-validant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Value Object / Type</a:t>
            </a:r>
          </a:p>
        </p:txBody>
      </p:sp>
    </p:spTree>
    <p:extLst>
      <p:ext uri="{BB962C8B-B14F-4D97-AF65-F5344CB8AC3E}">
        <p14:creationId xmlns:p14="http://schemas.microsoft.com/office/powerpoint/2010/main" val="283269818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faire pour que ca fonctionne et refonctionne ?</a:t>
            </a:r>
          </a:p>
          <a:p>
            <a:pPr lvl="1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TDD, ATDD, BDD</a:t>
            </a:r>
          </a:p>
          <a:p>
            <a:pPr marL="457200" lvl="1" indent="0">
              <a:buNone/>
            </a:pP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Comment faire compliquer mais plus simplement ?</a:t>
            </a:r>
          </a:p>
          <a:p>
            <a:pPr lvl="1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DDD</a:t>
            </a:r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DD </a:t>
            </a:r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?</a:t>
            </a: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Value Object / Type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1D168EC-06B4-4C0A-B6F9-6F2F2F066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79440"/>
            <a:ext cx="4128120" cy="206406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D42E980-EFB6-4BFC-8B1A-5BB947CB7E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704" y="699542"/>
            <a:ext cx="3901448" cy="3901448"/>
          </a:xfrm>
          <a:prstGeom prst="roundRect">
            <a:avLst>
              <a:gd name="adj" fmla="val 12908"/>
            </a:avLst>
          </a:prstGeom>
        </p:spPr>
      </p:pic>
      <p:pic>
        <p:nvPicPr>
          <p:cNvPr id="1028" name="Picture 4" descr="Résultat de recherche d'images pour &quot;billet&quot;">
            <a:extLst>
              <a:ext uri="{FF2B5EF4-FFF2-40B4-BE49-F238E27FC236}">
                <a16:creationId xmlns:a16="http://schemas.microsoft.com/office/drawing/2014/main" id="{28D2FB67-A8E9-49C9-A35F-41721031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6" y="1117178"/>
            <a:ext cx="3368591" cy="18937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9909045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2067694"/>
            <a:ext cx="8207375" cy="2592287"/>
          </a:xfrm>
        </p:spPr>
        <p:txBody>
          <a:bodyPr/>
          <a:lstStyle/>
          <a:p>
            <a:pPr marL="0" indent="0" algn="ctr">
              <a:buNone/>
            </a:pPr>
            <a:r>
              <a:rPr lang="fr-FR" sz="3600" b="1" dirty="0"/>
              <a:t>groupes de personnes </a:t>
            </a:r>
            <a:r>
              <a:rPr lang="fr-FR" sz="3600" dirty="0"/>
              <a:t>qui vont utiliser un mot ou une expression et qui vont lui donner un sens précis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Bounded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4862742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Bounded</a:t>
            </a:r>
            <a:r>
              <a:rPr lang="fr-FR" dirty="0"/>
              <a:t> </a:t>
            </a:r>
            <a:r>
              <a:rPr lang="fr-FR" dirty="0" err="1"/>
              <a:t>Context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D519D6-D545-4CBA-9075-77EDD681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9461"/>
            <a:ext cx="8676456" cy="41619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8A7169-692E-4FD5-B9E5-2913B8D7CDF2}"/>
              </a:ext>
            </a:extLst>
          </p:cNvPr>
          <p:cNvSpPr/>
          <p:nvPr/>
        </p:nvSpPr>
        <p:spPr>
          <a:xfrm>
            <a:off x="323528" y="969461"/>
            <a:ext cx="8660384" cy="4161952"/>
          </a:xfrm>
          <a:prstGeom prst="rect">
            <a:avLst/>
          </a:prstGeom>
          <a:solidFill>
            <a:srgbClr val="26262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4CEDC-7C76-41AA-A372-6C23D3D45DF1}"/>
              </a:ext>
            </a:extLst>
          </p:cNvPr>
          <p:cNvSpPr/>
          <p:nvPr/>
        </p:nvSpPr>
        <p:spPr>
          <a:xfrm>
            <a:off x="899592" y="975948"/>
            <a:ext cx="6696744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B8279-765D-4E3F-AF1D-88393664B97C}"/>
              </a:ext>
            </a:extLst>
          </p:cNvPr>
          <p:cNvSpPr/>
          <p:nvPr/>
        </p:nvSpPr>
        <p:spPr>
          <a:xfrm>
            <a:off x="7590672" y="1156696"/>
            <a:ext cx="1326895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23EF9-E895-4269-917F-8640174C9C84}"/>
              </a:ext>
            </a:extLst>
          </p:cNvPr>
          <p:cNvSpPr/>
          <p:nvPr/>
        </p:nvSpPr>
        <p:spPr>
          <a:xfrm>
            <a:off x="7596337" y="969461"/>
            <a:ext cx="1387576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7D4A0-2DF7-48A7-997D-AC6A6825410D}"/>
              </a:ext>
            </a:extLst>
          </p:cNvPr>
          <p:cNvSpPr/>
          <p:nvPr/>
        </p:nvSpPr>
        <p:spPr>
          <a:xfrm>
            <a:off x="2123728" y="1364671"/>
            <a:ext cx="5040560" cy="7750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AVANT PRODUIT</a:t>
            </a:r>
            <a:endParaRPr lang="fr-FR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94B17-06BA-4CED-9A81-DA4B5A8B46C2}"/>
              </a:ext>
            </a:extLst>
          </p:cNvPr>
          <p:cNvSpPr/>
          <p:nvPr/>
        </p:nvSpPr>
        <p:spPr>
          <a:xfrm>
            <a:off x="2141476" y="2184234"/>
            <a:ext cx="1206388" cy="1395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EA919D-7E38-4993-8C7B-9890E8FD7434}"/>
              </a:ext>
            </a:extLst>
          </p:cNvPr>
          <p:cNvSpPr/>
          <p:nvPr/>
        </p:nvSpPr>
        <p:spPr>
          <a:xfrm>
            <a:off x="2141476" y="3657823"/>
            <a:ext cx="1206388" cy="1395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B3E63-65CC-4EDE-93B7-9707138B5A3B}"/>
              </a:ext>
            </a:extLst>
          </p:cNvPr>
          <p:cNvSpPr/>
          <p:nvPr/>
        </p:nvSpPr>
        <p:spPr>
          <a:xfrm>
            <a:off x="5959842" y="3657822"/>
            <a:ext cx="1206388" cy="14352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PUBLICITE</a:t>
            </a:r>
            <a:endParaRPr lang="fr-F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691AE-3534-42CA-BF55-19A1E5432E89}"/>
              </a:ext>
            </a:extLst>
          </p:cNvPr>
          <p:cNvSpPr/>
          <p:nvPr/>
        </p:nvSpPr>
        <p:spPr>
          <a:xfrm>
            <a:off x="971600" y="1153857"/>
            <a:ext cx="432048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C9FA17-EE0D-4466-99A1-0177DF963F05}"/>
              </a:ext>
            </a:extLst>
          </p:cNvPr>
          <p:cNvSpPr/>
          <p:nvPr/>
        </p:nvSpPr>
        <p:spPr>
          <a:xfrm>
            <a:off x="3412662" y="3657821"/>
            <a:ext cx="2455482" cy="14352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RECOMMANDATIONS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118976-6EC7-4E8E-BFCA-9235F60DDB8F}"/>
              </a:ext>
            </a:extLst>
          </p:cNvPr>
          <p:cNvSpPr txBox="1"/>
          <p:nvPr/>
        </p:nvSpPr>
        <p:spPr>
          <a:xfrm>
            <a:off x="714385" y="1328118"/>
            <a:ext cx="94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8761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Map</a:t>
            </a:r>
            <a:endParaRPr lang="fr-FR" dirty="0"/>
          </a:p>
        </p:txBody>
      </p:sp>
      <p:pic>
        <p:nvPicPr>
          <p:cNvPr id="2" name="Picture 2" descr="RÃ©sultat de recherche d'images pour &quot;frank underwood&quot;">
            <a:extLst>
              <a:ext uri="{FF2B5EF4-FFF2-40B4-BE49-F238E27FC236}">
                <a16:creationId xmlns:a16="http://schemas.microsoft.com/office/drawing/2014/main" id="{9E520E60-E666-4C3F-A7D3-BED6AE7B0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32" y="1044812"/>
            <a:ext cx="7110536" cy="399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677989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Context</a:t>
            </a:r>
            <a:r>
              <a:rPr lang="fr-FR" dirty="0"/>
              <a:t> </a:t>
            </a:r>
            <a:r>
              <a:rPr lang="fr-FR" dirty="0" err="1"/>
              <a:t>Map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D519D6-D545-4CBA-9075-77EDD6815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69461"/>
            <a:ext cx="8676456" cy="41619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8A7169-692E-4FD5-B9E5-2913B8D7CDF2}"/>
              </a:ext>
            </a:extLst>
          </p:cNvPr>
          <p:cNvSpPr/>
          <p:nvPr/>
        </p:nvSpPr>
        <p:spPr>
          <a:xfrm>
            <a:off x="323528" y="969461"/>
            <a:ext cx="8660384" cy="4161952"/>
          </a:xfrm>
          <a:prstGeom prst="rect">
            <a:avLst/>
          </a:prstGeom>
          <a:solidFill>
            <a:srgbClr val="26262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4CEDC-7C76-41AA-A372-6C23D3D45DF1}"/>
              </a:ext>
            </a:extLst>
          </p:cNvPr>
          <p:cNvSpPr/>
          <p:nvPr/>
        </p:nvSpPr>
        <p:spPr>
          <a:xfrm>
            <a:off x="899592" y="975948"/>
            <a:ext cx="6696744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B8279-765D-4E3F-AF1D-88393664B97C}"/>
              </a:ext>
            </a:extLst>
          </p:cNvPr>
          <p:cNvSpPr/>
          <p:nvPr/>
        </p:nvSpPr>
        <p:spPr>
          <a:xfrm>
            <a:off x="7590672" y="1156696"/>
            <a:ext cx="1326895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23EF9-E895-4269-917F-8640174C9C84}"/>
              </a:ext>
            </a:extLst>
          </p:cNvPr>
          <p:cNvSpPr/>
          <p:nvPr/>
        </p:nvSpPr>
        <p:spPr>
          <a:xfrm>
            <a:off x="7596337" y="969461"/>
            <a:ext cx="1387576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7D4A0-2DF7-48A7-997D-AC6A6825410D}"/>
              </a:ext>
            </a:extLst>
          </p:cNvPr>
          <p:cNvSpPr/>
          <p:nvPr/>
        </p:nvSpPr>
        <p:spPr>
          <a:xfrm>
            <a:off x="2123728" y="1364671"/>
            <a:ext cx="5040560" cy="7750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AVANT PRODUIT</a:t>
            </a:r>
            <a:endParaRPr lang="fr-FR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94B17-06BA-4CED-9A81-DA4B5A8B46C2}"/>
              </a:ext>
            </a:extLst>
          </p:cNvPr>
          <p:cNvSpPr/>
          <p:nvPr/>
        </p:nvSpPr>
        <p:spPr>
          <a:xfrm>
            <a:off x="2141476" y="2184234"/>
            <a:ext cx="1206388" cy="1395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EA919D-7E38-4993-8C7B-9890E8FD7434}"/>
              </a:ext>
            </a:extLst>
          </p:cNvPr>
          <p:cNvSpPr/>
          <p:nvPr/>
        </p:nvSpPr>
        <p:spPr>
          <a:xfrm>
            <a:off x="2141476" y="3657823"/>
            <a:ext cx="1206388" cy="1395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B3E63-65CC-4EDE-93B7-9707138B5A3B}"/>
              </a:ext>
            </a:extLst>
          </p:cNvPr>
          <p:cNvSpPr/>
          <p:nvPr/>
        </p:nvSpPr>
        <p:spPr>
          <a:xfrm>
            <a:off x="5959842" y="3657822"/>
            <a:ext cx="1206388" cy="14352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PUBLICITE</a:t>
            </a:r>
            <a:endParaRPr lang="fr-F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691AE-3534-42CA-BF55-19A1E5432E89}"/>
              </a:ext>
            </a:extLst>
          </p:cNvPr>
          <p:cNvSpPr/>
          <p:nvPr/>
        </p:nvSpPr>
        <p:spPr>
          <a:xfrm>
            <a:off x="971600" y="1153857"/>
            <a:ext cx="432048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C9FA17-EE0D-4466-99A1-0177DF963F05}"/>
              </a:ext>
            </a:extLst>
          </p:cNvPr>
          <p:cNvSpPr/>
          <p:nvPr/>
        </p:nvSpPr>
        <p:spPr>
          <a:xfrm>
            <a:off x="3412662" y="3657821"/>
            <a:ext cx="2455482" cy="14352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RECOMMANDATIONS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118976-6EC7-4E8E-BFCA-9235F60DDB8F}"/>
              </a:ext>
            </a:extLst>
          </p:cNvPr>
          <p:cNvSpPr txBox="1"/>
          <p:nvPr/>
        </p:nvSpPr>
        <p:spPr>
          <a:xfrm>
            <a:off x="714385" y="1328118"/>
            <a:ext cx="94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CATALOGUE</a:t>
            </a: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939748A-BF40-4C52-A9C0-CD9F38A2B08B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403648" y="1156696"/>
            <a:ext cx="648072" cy="842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37AD137-9C43-4C23-8C09-A34A8F327CC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03648" y="1240988"/>
            <a:ext cx="1341022" cy="94324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2C63D40-BC7A-4D4A-A48A-6BE56BAF0C2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2744670" y="1330957"/>
            <a:ext cx="5509450" cy="8532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BB67A7E-1154-400F-A4A6-6E6478E8896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744670" y="1330957"/>
            <a:ext cx="5509450" cy="23268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17535B5-BA08-4AAE-A780-D76F38C1A59E}"/>
              </a:ext>
            </a:extLst>
          </p:cNvPr>
          <p:cNvCxnSpPr>
            <a:cxnSpLocks/>
          </p:cNvCxnSpPr>
          <p:nvPr/>
        </p:nvCxnSpPr>
        <p:spPr>
          <a:xfrm>
            <a:off x="1403648" y="1240988"/>
            <a:ext cx="3236755" cy="24168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9600B9E5-8853-41C2-903F-1C3AF77F5ECD}"/>
              </a:ext>
            </a:extLst>
          </p:cNvPr>
          <p:cNvCxnSpPr>
            <a:cxnSpLocks/>
            <a:stCxn id="10" idx="3"/>
            <a:endCxn id="14" idx="0"/>
          </p:cNvCxnSpPr>
          <p:nvPr/>
        </p:nvCxnSpPr>
        <p:spPr>
          <a:xfrm flipV="1">
            <a:off x="3347864" y="3657821"/>
            <a:ext cx="1292539" cy="6978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56790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Upstream</a:t>
            </a:r>
            <a:r>
              <a:rPr lang="fr-FR" dirty="0"/>
              <a:t> / </a:t>
            </a:r>
            <a:r>
              <a:rPr lang="fr-FR" dirty="0" err="1"/>
              <a:t>Downstream</a:t>
            </a:r>
            <a:endParaRPr lang="fr-FR" dirty="0"/>
          </a:p>
        </p:txBody>
      </p:sp>
      <p:pic>
        <p:nvPicPr>
          <p:cNvPr id="4" name="Picture 2" descr="RÃ©sultat de recherche d'images pour &quot;et au milieu coule une riviÃ¨re&quot;">
            <a:extLst>
              <a:ext uri="{FF2B5EF4-FFF2-40B4-BE49-F238E27FC236}">
                <a16:creationId xmlns:a16="http://schemas.microsoft.com/office/drawing/2014/main" id="{BE860279-CA45-4D5D-BC91-F8FEF1AC8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843" y="1104900"/>
            <a:ext cx="6965866" cy="39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90323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</a:t>
            </a:r>
            <a:r>
              <a:rPr lang="fr-FR" dirty="0" err="1"/>
              <a:t>Upstream</a:t>
            </a:r>
            <a:r>
              <a:rPr lang="fr-FR" dirty="0"/>
              <a:t> / </a:t>
            </a:r>
            <a:r>
              <a:rPr lang="fr-FR" dirty="0" err="1"/>
              <a:t>Downstream</a:t>
            </a: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D519D6-D545-4CBA-9075-77EDD6815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969461"/>
            <a:ext cx="8676456" cy="416195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48A7169-692E-4FD5-B9E5-2913B8D7CDF2}"/>
              </a:ext>
            </a:extLst>
          </p:cNvPr>
          <p:cNvSpPr/>
          <p:nvPr/>
        </p:nvSpPr>
        <p:spPr>
          <a:xfrm>
            <a:off x="323528" y="969461"/>
            <a:ext cx="8660384" cy="4161952"/>
          </a:xfrm>
          <a:prstGeom prst="rect">
            <a:avLst/>
          </a:prstGeom>
          <a:solidFill>
            <a:srgbClr val="262626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4CEDC-7C76-41AA-A372-6C23D3D45DF1}"/>
              </a:ext>
            </a:extLst>
          </p:cNvPr>
          <p:cNvSpPr/>
          <p:nvPr/>
        </p:nvSpPr>
        <p:spPr>
          <a:xfrm>
            <a:off x="899592" y="975948"/>
            <a:ext cx="6696744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RECHERCHE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0B8279-765D-4E3F-AF1D-88393664B97C}"/>
              </a:ext>
            </a:extLst>
          </p:cNvPr>
          <p:cNvSpPr/>
          <p:nvPr/>
        </p:nvSpPr>
        <p:spPr>
          <a:xfrm>
            <a:off x="7590672" y="1156696"/>
            <a:ext cx="1326895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fr-FR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F23EF9-E895-4269-917F-8640174C9C84}"/>
              </a:ext>
            </a:extLst>
          </p:cNvPr>
          <p:cNvSpPr/>
          <p:nvPr/>
        </p:nvSpPr>
        <p:spPr>
          <a:xfrm>
            <a:off x="7596337" y="969461"/>
            <a:ext cx="1387576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PROMO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B7D4A0-2DF7-48A7-997D-AC6A6825410D}"/>
              </a:ext>
            </a:extLst>
          </p:cNvPr>
          <p:cNvSpPr/>
          <p:nvPr/>
        </p:nvSpPr>
        <p:spPr>
          <a:xfrm>
            <a:off x="2123728" y="1364671"/>
            <a:ext cx="5040560" cy="7750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MISE EN AVANT PRODUIT</a:t>
            </a:r>
            <a:endParaRPr lang="fr-FR" sz="1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F94B17-06BA-4CED-9A81-DA4B5A8B46C2}"/>
              </a:ext>
            </a:extLst>
          </p:cNvPr>
          <p:cNvSpPr/>
          <p:nvPr/>
        </p:nvSpPr>
        <p:spPr>
          <a:xfrm>
            <a:off x="2141476" y="2184234"/>
            <a:ext cx="1206388" cy="1395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SUGGESTION</a:t>
            </a: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EA919D-7E38-4993-8C7B-9890E8FD7434}"/>
              </a:ext>
            </a:extLst>
          </p:cNvPr>
          <p:cNvSpPr/>
          <p:nvPr/>
        </p:nvSpPr>
        <p:spPr>
          <a:xfrm>
            <a:off x="2141476" y="3657823"/>
            <a:ext cx="1206388" cy="139562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HISTORIQUE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B3E63-65CC-4EDE-93B7-9707138B5A3B}"/>
              </a:ext>
            </a:extLst>
          </p:cNvPr>
          <p:cNvSpPr/>
          <p:nvPr/>
        </p:nvSpPr>
        <p:spPr>
          <a:xfrm>
            <a:off x="5959842" y="3657822"/>
            <a:ext cx="1206388" cy="14352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PUBLICITE</a:t>
            </a:r>
            <a:endParaRPr lang="fr-FR" sz="1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D691AE-3534-42CA-BF55-19A1E5432E89}"/>
              </a:ext>
            </a:extLst>
          </p:cNvPr>
          <p:cNvSpPr/>
          <p:nvPr/>
        </p:nvSpPr>
        <p:spPr>
          <a:xfrm>
            <a:off x="971600" y="1153857"/>
            <a:ext cx="432048" cy="17426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C9FA17-EE0D-4466-99A1-0177DF963F05}"/>
              </a:ext>
            </a:extLst>
          </p:cNvPr>
          <p:cNvSpPr/>
          <p:nvPr/>
        </p:nvSpPr>
        <p:spPr>
          <a:xfrm>
            <a:off x="3412662" y="3657821"/>
            <a:ext cx="2455482" cy="143528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RECOMMANDATIONS</a:t>
            </a:r>
            <a:endParaRPr lang="fr-FR" sz="12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7118976-6EC7-4E8E-BFCA-9235F60DDB8F}"/>
              </a:ext>
            </a:extLst>
          </p:cNvPr>
          <p:cNvSpPr txBox="1"/>
          <p:nvPr/>
        </p:nvSpPr>
        <p:spPr>
          <a:xfrm>
            <a:off x="714385" y="1328118"/>
            <a:ext cx="9464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CATALOGUE</a:t>
            </a:r>
            <a:endParaRPr lang="fr-FR" dirty="0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5939748A-BF40-4C52-A9C0-CD9F38A2B08B}"/>
              </a:ext>
            </a:extLst>
          </p:cNvPr>
          <p:cNvCxnSpPr>
            <a:cxnSpLocks/>
            <a:stCxn id="12" idx="3"/>
          </p:cNvCxnSpPr>
          <p:nvPr/>
        </p:nvCxnSpPr>
        <p:spPr>
          <a:xfrm flipV="1">
            <a:off x="1403648" y="1156696"/>
            <a:ext cx="648072" cy="8429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B37AD137-9C43-4C23-8C09-A34A8F327CC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1403648" y="1240988"/>
            <a:ext cx="1341022" cy="94324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52C63D40-BC7A-4D4A-A48A-6BE56BAF0C20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2744670" y="1330957"/>
            <a:ext cx="5509450" cy="85327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FBB67A7E-1154-400F-A4A6-6E6478E8896F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744670" y="1330957"/>
            <a:ext cx="5509450" cy="232686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BB2A9128-178D-45AB-9F00-86C18B9DC41A}"/>
              </a:ext>
            </a:extLst>
          </p:cNvPr>
          <p:cNvCxnSpPr>
            <a:cxnSpLocks/>
            <a:endCxn id="10" idx="3"/>
          </p:cNvCxnSpPr>
          <p:nvPr/>
        </p:nvCxnSpPr>
        <p:spPr>
          <a:xfrm flipH="1">
            <a:off x="3347864" y="3657821"/>
            <a:ext cx="1274166" cy="697816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F17535B5-BA08-4AAE-A780-D76F38C1A59E}"/>
              </a:ext>
            </a:extLst>
          </p:cNvPr>
          <p:cNvCxnSpPr>
            <a:cxnSpLocks/>
          </p:cNvCxnSpPr>
          <p:nvPr/>
        </p:nvCxnSpPr>
        <p:spPr>
          <a:xfrm>
            <a:off x="1403648" y="1240988"/>
            <a:ext cx="3236755" cy="241683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EEE2883-75BF-40F8-9CB1-C67E9AF880EA}"/>
              </a:ext>
            </a:extLst>
          </p:cNvPr>
          <p:cNvSpPr txBox="1"/>
          <p:nvPr/>
        </p:nvSpPr>
        <p:spPr>
          <a:xfrm>
            <a:off x="1570760" y="1223073"/>
            <a:ext cx="32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2AE83B2-C6B5-4147-AB89-D315D79522F8}"/>
              </a:ext>
            </a:extLst>
          </p:cNvPr>
          <p:cNvSpPr txBox="1"/>
          <p:nvPr/>
        </p:nvSpPr>
        <p:spPr>
          <a:xfrm>
            <a:off x="8182871" y="1372931"/>
            <a:ext cx="4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B469413-01FF-456A-B00D-F7EBCF04448D}"/>
              </a:ext>
            </a:extLst>
          </p:cNvPr>
          <p:cNvSpPr txBox="1"/>
          <p:nvPr/>
        </p:nvSpPr>
        <p:spPr>
          <a:xfrm>
            <a:off x="4835957" y="3441362"/>
            <a:ext cx="4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50B84B5-A313-4CD0-8A34-4C3CEE0377A9}"/>
              </a:ext>
            </a:extLst>
          </p:cNvPr>
          <p:cNvSpPr txBox="1"/>
          <p:nvPr/>
        </p:nvSpPr>
        <p:spPr>
          <a:xfrm>
            <a:off x="4203714" y="3441361"/>
            <a:ext cx="4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059911E-38C8-4053-BFA7-413883C627F2}"/>
              </a:ext>
            </a:extLst>
          </p:cNvPr>
          <p:cNvSpPr txBox="1"/>
          <p:nvPr/>
        </p:nvSpPr>
        <p:spPr>
          <a:xfrm>
            <a:off x="2707093" y="3624394"/>
            <a:ext cx="4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F67800CA-FC73-4232-92C4-97CDEF766060}"/>
              </a:ext>
            </a:extLst>
          </p:cNvPr>
          <p:cNvSpPr txBox="1"/>
          <p:nvPr/>
        </p:nvSpPr>
        <p:spPr>
          <a:xfrm>
            <a:off x="1992422" y="955031"/>
            <a:ext cx="4183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6315C334-7CF5-41D3-B5E1-1D9DE9ACEF95}"/>
              </a:ext>
            </a:extLst>
          </p:cNvPr>
          <p:cNvSpPr/>
          <p:nvPr/>
        </p:nvSpPr>
        <p:spPr>
          <a:xfrm>
            <a:off x="2470963" y="3862160"/>
            <a:ext cx="618498" cy="276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ACL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18E0D125-7297-4438-8A5B-74C98C4E8429}"/>
              </a:ext>
            </a:extLst>
          </p:cNvPr>
          <p:cNvSpPr/>
          <p:nvPr/>
        </p:nvSpPr>
        <p:spPr>
          <a:xfrm>
            <a:off x="4428854" y="3829390"/>
            <a:ext cx="618498" cy="276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ACL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D5CC115-59A5-41DD-B457-6CAB92661881}"/>
              </a:ext>
            </a:extLst>
          </p:cNvPr>
          <p:cNvSpPr/>
          <p:nvPr/>
        </p:nvSpPr>
        <p:spPr>
          <a:xfrm>
            <a:off x="2288658" y="1005185"/>
            <a:ext cx="618498" cy="2768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latin typeface="Calibri" panose="020F0502020204030204" pitchFamily="34" charset="0"/>
                <a:cs typeface="Calibri" panose="020F0502020204030204" pitchFamily="34" charset="0"/>
              </a:rPr>
              <a:t>ACL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A1D2171-44A3-4681-8777-E8E842C9A64B}"/>
              </a:ext>
            </a:extLst>
          </p:cNvPr>
          <p:cNvSpPr txBox="1"/>
          <p:nvPr/>
        </p:nvSpPr>
        <p:spPr>
          <a:xfrm>
            <a:off x="3125409" y="4217137"/>
            <a:ext cx="329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endParaRPr lang="fr-FR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9030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52491" y="1276350"/>
            <a:ext cx="6263925" cy="2159495"/>
          </a:xfrm>
        </p:spPr>
        <p:txBody>
          <a:bodyPr/>
          <a:lstStyle/>
          <a:p>
            <a:r>
              <a:rPr lang="fr-FR" dirty="0"/>
              <a:t>Une boite à outils pour modéliser un métier</a:t>
            </a:r>
          </a:p>
          <a:p>
            <a:r>
              <a:rPr lang="fr-FR" dirty="0"/>
              <a:t>Des bonnes pratiques pour être plus proche du métier</a:t>
            </a:r>
          </a:p>
          <a:p>
            <a:r>
              <a:rPr lang="fr-FR" dirty="0"/>
              <a:t>Compatible </a:t>
            </a:r>
            <a:r>
              <a:rPr lang="fr-FR"/>
              <a:t>avec tous les </a:t>
            </a:r>
            <a:r>
              <a:rPr lang="fr-FR" dirty="0"/>
              <a:t>langages et toutes les techno …</a:t>
            </a:r>
          </a:p>
          <a:p>
            <a:r>
              <a:rPr lang="fr-FR" dirty="0"/>
              <a:t>Value Type (aka Value Object)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DDD : Bilan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2DDD856E-CBDD-40A5-8872-8120E6FC78D8}"/>
              </a:ext>
            </a:extLst>
          </p:cNvPr>
          <p:cNvSpPr txBox="1">
            <a:spLocks/>
          </p:cNvSpPr>
          <p:nvPr/>
        </p:nvSpPr>
        <p:spPr>
          <a:xfrm>
            <a:off x="3923928" y="3723878"/>
            <a:ext cx="4089443" cy="12241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Ca fait un peu peur quand on l’attaque de front</a:t>
            </a:r>
          </a:p>
          <a:p>
            <a:r>
              <a:rPr lang="fr-FR" dirty="0"/>
              <a:t>Le temps de la conception n’est pas </a:t>
            </a:r>
            <a:r>
              <a:rPr lang="fr-FR" dirty="0" err="1"/>
              <a:t>négotiable</a:t>
            </a:r>
            <a:endParaRPr lang="fr-FR" dirty="0"/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9D3866-37CC-409F-9240-FD011BD6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061" r="6551" b="8462"/>
          <a:stretch/>
        </p:blipFill>
        <p:spPr>
          <a:xfrm>
            <a:off x="2771800" y="3752449"/>
            <a:ext cx="1152128" cy="10148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19022A-58C7-4D21-B4D0-AD687848E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33992" r="24401" b="11520"/>
          <a:stretch/>
        </p:blipFill>
        <p:spPr>
          <a:xfrm>
            <a:off x="762188" y="1338693"/>
            <a:ext cx="1231355" cy="13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094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1D447D1F-B314-4D9D-9EA1-551CB54C734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Lecture :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Autour du DDD, il y a :</a:t>
            </a:r>
          </a:p>
          <a:p>
            <a:pPr lvl="1"/>
            <a:r>
              <a:rPr lang="fr-FR" dirty="0"/>
              <a:t>L’architecture Hexagonale</a:t>
            </a:r>
          </a:p>
          <a:p>
            <a:pPr lvl="1"/>
            <a:r>
              <a:rPr lang="fr-FR" b="1" dirty="0"/>
              <a:t>C</a:t>
            </a:r>
            <a:r>
              <a:rPr lang="fr-FR" dirty="0"/>
              <a:t>ommand </a:t>
            </a:r>
            <a:r>
              <a:rPr lang="fr-FR" b="1" dirty="0" err="1"/>
              <a:t>Q</a:t>
            </a:r>
            <a:r>
              <a:rPr lang="fr-FR" dirty="0" err="1"/>
              <a:t>uery</a:t>
            </a:r>
            <a:r>
              <a:rPr lang="fr-FR" dirty="0"/>
              <a:t> </a:t>
            </a:r>
            <a:r>
              <a:rPr lang="fr-FR" b="1" dirty="0" err="1"/>
              <a:t>R</a:t>
            </a:r>
            <a:r>
              <a:rPr lang="fr-FR" dirty="0" err="1"/>
              <a:t>esponsibility</a:t>
            </a:r>
            <a:r>
              <a:rPr lang="fr-FR" dirty="0"/>
              <a:t> </a:t>
            </a:r>
            <a:r>
              <a:rPr lang="fr-FR" b="1" dirty="0" err="1"/>
              <a:t>S</a:t>
            </a:r>
            <a:r>
              <a:rPr lang="fr-FR" dirty="0" err="1"/>
              <a:t>egregation</a:t>
            </a:r>
            <a:r>
              <a:rPr lang="fr-FR" dirty="0"/>
              <a:t> pattern</a:t>
            </a:r>
          </a:p>
          <a:p>
            <a:pPr lvl="1"/>
            <a:r>
              <a:rPr lang="fr-FR" dirty="0"/>
              <a:t>L’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sourcing</a:t>
            </a:r>
            <a:endParaRPr lang="fr-FR" dirty="0"/>
          </a:p>
          <a:p>
            <a:pPr lvl="1"/>
            <a:r>
              <a:rPr lang="fr-FR" dirty="0"/>
              <a:t>L’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storming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Etc….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Encore + de DDD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A24CAEBA-1208-4526-9953-33F8B27603DB}"/>
              </a:ext>
            </a:extLst>
          </p:cNvPr>
          <p:cNvGrpSpPr/>
          <p:nvPr/>
        </p:nvGrpSpPr>
        <p:grpSpPr>
          <a:xfrm>
            <a:off x="7462717" y="204029"/>
            <a:ext cx="1497982" cy="1484189"/>
            <a:chOff x="2987824" y="871537"/>
            <a:chExt cx="3432026" cy="3400425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CD596E0A-B8F6-4B8B-AB43-0610DFA749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4"/>
            <a:stretch/>
          </p:blipFill>
          <p:spPr>
            <a:xfrm>
              <a:off x="2987824" y="871537"/>
              <a:ext cx="3432026" cy="340042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15689B-AAF7-4A9E-B873-D90A8759B3CD}"/>
                </a:ext>
              </a:extLst>
            </p:cNvPr>
            <p:cNvSpPr/>
            <p:nvPr/>
          </p:nvSpPr>
          <p:spPr>
            <a:xfrm>
              <a:off x="5580112" y="3867149"/>
              <a:ext cx="792088" cy="360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8B3BE566-55CB-4E01-BF6E-BC77C3829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52" y="1347614"/>
            <a:ext cx="1251265" cy="1656183"/>
          </a:xfrm>
          <a:prstGeom prst="rect">
            <a:avLst/>
          </a:prstGeom>
        </p:spPr>
      </p:pic>
      <p:pic>
        <p:nvPicPr>
          <p:cNvPr id="4098" name="Picture 2" descr="https://promyze.com/wp-content/uploads/implementing-domain-driven-design.jpg">
            <a:extLst>
              <a:ext uri="{FF2B5EF4-FFF2-40B4-BE49-F238E27FC236}">
                <a16:creationId xmlns:a16="http://schemas.microsoft.com/office/drawing/2014/main" id="{A7C27988-CDE8-4F7C-8D46-3EC6421B1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69" y="1347614"/>
            <a:ext cx="1215044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120221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C4E320-3E32-44EA-93F6-01D4786D8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Test-Driven </a:t>
            </a:r>
            <a:r>
              <a:rPr lang="fr-F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0136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A25545B0-D0B9-4795-8B7C-426BCF7D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TDD : test first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C723BDF-BEE3-4B07-B423-B108D0830057}"/>
              </a:ext>
            </a:extLst>
          </p:cNvPr>
          <p:cNvSpPr/>
          <p:nvPr/>
        </p:nvSpPr>
        <p:spPr>
          <a:xfrm>
            <a:off x="3467309" y="1376477"/>
            <a:ext cx="64807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F8AD73-5F2B-4AA8-8D88-52172D0AC8D2}"/>
              </a:ext>
            </a:extLst>
          </p:cNvPr>
          <p:cNvSpPr/>
          <p:nvPr/>
        </p:nvSpPr>
        <p:spPr>
          <a:xfrm>
            <a:off x="4937828" y="3406867"/>
            <a:ext cx="648072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07F42CB-D8CE-4C58-AB83-BC38A68C4D4D}"/>
              </a:ext>
            </a:extLst>
          </p:cNvPr>
          <p:cNvSpPr/>
          <p:nvPr/>
        </p:nvSpPr>
        <p:spPr>
          <a:xfrm>
            <a:off x="2105328" y="3406867"/>
            <a:ext cx="648072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fr-FR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Espace réservé du contenu 1">
            <a:extLst>
              <a:ext uri="{FF2B5EF4-FFF2-40B4-BE49-F238E27FC236}">
                <a16:creationId xmlns:a16="http://schemas.microsoft.com/office/drawing/2014/main" id="{5179EF52-12D0-4F85-97FF-AFD454AEA2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83968" y="1304841"/>
            <a:ext cx="2807541" cy="791344"/>
          </a:xfrm>
        </p:spPr>
        <p:txBody>
          <a:bodyPr/>
          <a:lstStyle/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Ecrire un test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Vérifier qu’il échoue</a:t>
            </a: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356FF55-E146-4F18-90E2-382AA991B637}"/>
              </a:ext>
            </a:extLst>
          </p:cNvPr>
          <p:cNvSpPr/>
          <p:nvPr/>
        </p:nvSpPr>
        <p:spPr>
          <a:xfrm rot="19010448">
            <a:off x="4290983" y="2126699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16E08744-8D2F-4E79-9BB2-6B7BE8D3AB3F}"/>
              </a:ext>
            </a:extLst>
          </p:cNvPr>
          <p:cNvSpPr/>
          <p:nvPr/>
        </p:nvSpPr>
        <p:spPr>
          <a:xfrm rot="5400000">
            <a:off x="3397899" y="3175548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654331E9-7468-45B7-BEC0-0EBC8F00B1C7}"/>
              </a:ext>
            </a:extLst>
          </p:cNvPr>
          <p:cNvSpPr/>
          <p:nvPr/>
        </p:nvSpPr>
        <p:spPr>
          <a:xfrm rot="13232435">
            <a:off x="2767881" y="2030531"/>
            <a:ext cx="648072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space réservé du contenu 1">
            <a:extLst>
              <a:ext uri="{FF2B5EF4-FFF2-40B4-BE49-F238E27FC236}">
                <a16:creationId xmlns:a16="http://schemas.microsoft.com/office/drawing/2014/main" id="{43D9E797-6C11-4D9B-A69F-BC6A3B0B9A8A}"/>
              </a:ext>
            </a:extLst>
          </p:cNvPr>
          <p:cNvSpPr txBox="1">
            <a:spLocks/>
          </p:cNvSpPr>
          <p:nvPr/>
        </p:nvSpPr>
        <p:spPr>
          <a:xfrm>
            <a:off x="5291309" y="4151244"/>
            <a:ext cx="3600400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Développer la fonction (MVP)</a:t>
            </a:r>
          </a:p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Vérifier que le test passe</a:t>
            </a:r>
          </a:p>
        </p:txBody>
      </p:sp>
      <p:sp>
        <p:nvSpPr>
          <p:cNvPr id="17" name="Espace réservé du contenu 1">
            <a:extLst>
              <a:ext uri="{FF2B5EF4-FFF2-40B4-BE49-F238E27FC236}">
                <a16:creationId xmlns:a16="http://schemas.microsoft.com/office/drawing/2014/main" id="{CD0C594E-3A08-418B-8AED-07E14490F01F}"/>
              </a:ext>
            </a:extLst>
          </p:cNvPr>
          <p:cNvSpPr txBox="1">
            <a:spLocks/>
          </p:cNvSpPr>
          <p:nvPr/>
        </p:nvSpPr>
        <p:spPr>
          <a:xfrm>
            <a:off x="336712" y="4147605"/>
            <a:ext cx="3600400" cy="8640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Calibri" panose="020F0502020204030204" pitchFamily="34" charset="0"/>
                <a:cs typeface="Calibri" panose="020F0502020204030204" pitchFamily="34" charset="0"/>
              </a:rPr>
              <a:t>Améliorer la fonction jusqu’à satisfaction</a:t>
            </a:r>
          </a:p>
        </p:txBody>
      </p:sp>
    </p:spTree>
    <p:extLst>
      <p:ext uri="{BB962C8B-B14F-4D97-AF65-F5344CB8AC3E}">
        <p14:creationId xmlns:p14="http://schemas.microsoft.com/office/powerpoint/2010/main" val="39148265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C1BEBC7-972B-488D-B47C-392B613C5024}"/>
              </a:ext>
            </a:extLst>
          </p:cNvPr>
          <p:cNvGrpSpPr/>
          <p:nvPr/>
        </p:nvGrpSpPr>
        <p:grpSpPr>
          <a:xfrm>
            <a:off x="467544" y="2274426"/>
            <a:ext cx="1949589" cy="2376264"/>
            <a:chOff x="539552" y="1923678"/>
            <a:chExt cx="1949589" cy="2376264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0C5C7ED-052B-4F8C-B817-1B35CDD22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923678"/>
              <a:ext cx="1313170" cy="1872206"/>
            </a:xfrm>
            <a:prstGeom prst="rect">
              <a:avLst/>
            </a:prstGeom>
          </p:spPr>
        </p:pic>
        <p:pic>
          <p:nvPicPr>
            <p:cNvPr id="6" name="Picture 2" descr="Résultat de recherche d'images pour &quot;Glenford J. Myers&quot;">
              <a:extLst>
                <a:ext uri="{FF2B5EF4-FFF2-40B4-BE49-F238E27FC236}">
                  <a16:creationId xmlns:a16="http://schemas.microsoft.com/office/drawing/2014/main" id="{7DCB463E-515F-492C-A326-F7A586A09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0992" y="3147814"/>
              <a:ext cx="1538149" cy="115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12D7D9A-667F-4BD7-8FC3-4CB1DCE46E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0"/>
            <a:ext cx="3960440" cy="1967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7FB2EDF-9C15-46BC-8325-97055FA47402}"/>
              </a:ext>
            </a:extLst>
          </p:cNvPr>
          <p:cNvSpPr/>
          <p:nvPr/>
        </p:nvSpPr>
        <p:spPr>
          <a:xfrm>
            <a:off x="863588" y="176771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1976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5B79C4-B440-4FEA-8CF1-5BD8795DAC1D}"/>
              </a:ext>
            </a:extLst>
          </p:cNvPr>
          <p:cNvSpPr txBox="1"/>
          <p:nvPr/>
        </p:nvSpPr>
        <p:spPr>
          <a:xfrm>
            <a:off x="467544" y="4722698"/>
            <a:ext cx="194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Glenford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Myers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B7E755B-E869-44A2-A7DC-7490F9A77E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72" y="2269887"/>
            <a:ext cx="1497765" cy="1872206"/>
          </a:xfrm>
          <a:prstGeom prst="rect">
            <a:avLst/>
          </a:prstGeom>
        </p:spPr>
      </p:pic>
      <p:pic>
        <p:nvPicPr>
          <p:cNvPr id="14" name="Picture 4" descr="Résultat de recherche d'images pour &quot;Kent Beck&quot;">
            <a:extLst>
              <a:ext uri="{FF2B5EF4-FFF2-40B4-BE49-F238E27FC236}">
                <a16:creationId xmlns:a16="http://schemas.microsoft.com/office/drawing/2014/main" id="{BD22D25F-FBA3-4C64-AC67-052989A3D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25" y="3494405"/>
            <a:ext cx="1872508" cy="11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ésultat de recherche d'images pour &quot;Test Driven Development: By Example&quot;">
            <a:extLst>
              <a:ext uri="{FF2B5EF4-FFF2-40B4-BE49-F238E27FC236}">
                <a16:creationId xmlns:a16="http://schemas.microsoft.com/office/drawing/2014/main" id="{326B52B2-8913-4322-9162-D93708EE2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586" y="2269887"/>
            <a:ext cx="1485878" cy="187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C04B272-9951-46D0-8419-C57E8EFE8812}"/>
              </a:ext>
            </a:extLst>
          </p:cNvPr>
          <p:cNvSpPr/>
          <p:nvPr/>
        </p:nvSpPr>
        <p:spPr>
          <a:xfrm>
            <a:off x="3995936" y="1773406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1989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CC69FB-2AE0-4FB5-AC8E-AD28B7AFA58C}"/>
              </a:ext>
            </a:extLst>
          </p:cNvPr>
          <p:cNvSpPr/>
          <p:nvPr/>
        </p:nvSpPr>
        <p:spPr>
          <a:xfrm>
            <a:off x="5884185" y="1767712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AC03DC-B826-4F93-AF8C-3B39B69AB603}"/>
              </a:ext>
            </a:extLst>
          </p:cNvPr>
          <p:cNvSpPr/>
          <p:nvPr/>
        </p:nvSpPr>
        <p:spPr>
          <a:xfrm>
            <a:off x="7684385" y="1774145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2003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F664659A-BF38-4CE9-BDFB-BEE0AB60ADF7}"/>
              </a:ext>
            </a:extLst>
          </p:cNvPr>
          <p:cNvSpPr txBox="1"/>
          <p:nvPr/>
        </p:nvSpPr>
        <p:spPr>
          <a:xfrm>
            <a:off x="5297625" y="4722698"/>
            <a:ext cx="1872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Kent Beck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E21DABE9-9C4A-4653-A62B-F26E0DDD01A6}"/>
              </a:ext>
            </a:extLst>
          </p:cNvPr>
          <p:cNvCxnSpPr>
            <a:stCxn id="9" idx="3"/>
            <a:endCxn id="16" idx="1"/>
          </p:cNvCxnSpPr>
          <p:nvPr/>
        </p:nvCxnSpPr>
        <p:spPr>
          <a:xfrm>
            <a:off x="1567627" y="1967767"/>
            <a:ext cx="2428309" cy="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E85459D-32C9-49BA-9463-C01F1BB2A10A}"/>
              </a:ext>
            </a:extLst>
          </p:cNvPr>
          <p:cNvCxnSpPr>
            <a:stCxn id="16" idx="3"/>
            <a:endCxn id="17" idx="1"/>
          </p:cNvCxnSpPr>
          <p:nvPr/>
        </p:nvCxnSpPr>
        <p:spPr>
          <a:xfrm flipV="1">
            <a:off x="4699975" y="1967767"/>
            <a:ext cx="1184210" cy="5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687A7DE3-F62C-4F12-96CC-36AD25037C07}"/>
              </a:ext>
            </a:extLst>
          </p:cNvPr>
          <p:cNvCxnSpPr>
            <a:stCxn id="17" idx="3"/>
            <a:endCxn id="18" idx="1"/>
          </p:cNvCxnSpPr>
          <p:nvPr/>
        </p:nvCxnSpPr>
        <p:spPr>
          <a:xfrm>
            <a:off x="6588224" y="1967767"/>
            <a:ext cx="1096161" cy="6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1DF6D43C-41F9-4549-8FE3-22EF4AB9CC55}"/>
              </a:ext>
            </a:extLst>
          </p:cNvPr>
          <p:cNvSpPr txBox="1"/>
          <p:nvPr/>
        </p:nvSpPr>
        <p:spPr>
          <a:xfrm>
            <a:off x="3590178" y="2201624"/>
            <a:ext cx="148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SUnit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8111587D-6D19-4F1E-86CD-9CB305F313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422" y="2499742"/>
            <a:ext cx="998022" cy="115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18559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D3291429-9DBC-4BDB-9ED4-27864D2F94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052491" y="1276351"/>
            <a:ext cx="6263925" cy="1583432"/>
          </a:xfrm>
        </p:spPr>
        <p:txBody>
          <a:bodyPr/>
          <a:lstStyle/>
          <a:p>
            <a:r>
              <a:rPr lang="fr-FR" dirty="0"/>
              <a:t>Réduction significative des défauts</a:t>
            </a:r>
          </a:p>
          <a:p>
            <a:r>
              <a:rPr lang="fr-FR" dirty="0"/>
              <a:t>Réduction de l’effort de mise au point en fin de projet</a:t>
            </a:r>
          </a:p>
          <a:p>
            <a:r>
              <a:rPr lang="fr-FR" dirty="0"/>
              <a:t>Suppression du « biais de confirmation »</a:t>
            </a:r>
          </a:p>
          <a:p>
            <a:r>
              <a:rPr lang="fr-FR" dirty="0"/>
              <a:t>Amélioration de la conception du code</a:t>
            </a:r>
          </a:p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TDD : Bilan</a:t>
            </a:r>
          </a:p>
        </p:txBody>
      </p:sp>
      <p:sp>
        <p:nvSpPr>
          <p:cNvPr id="6" name="Espace réservé du contenu 1">
            <a:extLst>
              <a:ext uri="{FF2B5EF4-FFF2-40B4-BE49-F238E27FC236}">
                <a16:creationId xmlns:a16="http://schemas.microsoft.com/office/drawing/2014/main" id="{2DDD856E-CBDD-40A5-8872-8120E6FC78D8}"/>
              </a:ext>
            </a:extLst>
          </p:cNvPr>
          <p:cNvSpPr txBox="1">
            <a:spLocks/>
          </p:cNvSpPr>
          <p:nvPr/>
        </p:nvSpPr>
        <p:spPr>
          <a:xfrm>
            <a:off x="3923928" y="3145538"/>
            <a:ext cx="4089443" cy="4298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Surcout du développement initial</a:t>
            </a:r>
          </a:p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19D3866-37CC-409F-9240-FD011BD6B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061" r="6551" b="8462"/>
          <a:stretch/>
        </p:blipFill>
        <p:spPr>
          <a:xfrm>
            <a:off x="2843808" y="2851610"/>
            <a:ext cx="1152128" cy="101487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219022A-58C7-4D21-B4D0-AD687848E4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6" t="33992" r="24401" b="11520"/>
          <a:stretch/>
        </p:blipFill>
        <p:spPr>
          <a:xfrm>
            <a:off x="762188" y="1338693"/>
            <a:ext cx="1231355" cy="1309564"/>
          </a:xfrm>
          <a:prstGeom prst="rect">
            <a:avLst/>
          </a:prstGeom>
        </p:spPr>
      </p:pic>
      <p:sp>
        <p:nvSpPr>
          <p:cNvPr id="15" name="Espace réservé du contenu 1">
            <a:extLst>
              <a:ext uri="{FF2B5EF4-FFF2-40B4-BE49-F238E27FC236}">
                <a16:creationId xmlns:a16="http://schemas.microsoft.com/office/drawing/2014/main" id="{4223F972-DD2F-4E94-AB4B-4E89E9B045A6}"/>
              </a:ext>
            </a:extLst>
          </p:cNvPr>
          <p:cNvSpPr txBox="1">
            <a:spLocks/>
          </p:cNvSpPr>
          <p:nvPr/>
        </p:nvSpPr>
        <p:spPr>
          <a:xfrm>
            <a:off x="2130210" y="4127150"/>
            <a:ext cx="5247919" cy="1016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Utiliser le principe de pair-</a:t>
            </a:r>
            <a:r>
              <a:rPr lang="fr-FR" dirty="0" err="1"/>
              <a:t>programming</a:t>
            </a:r>
            <a:r>
              <a:rPr lang="fr-FR" dirty="0"/>
              <a:t> avec un copilote</a:t>
            </a:r>
          </a:p>
          <a:p>
            <a:r>
              <a:rPr lang="fr-FR" dirty="0"/>
              <a:t>Utiliser l’indicateur de code </a:t>
            </a:r>
            <a:r>
              <a:rPr lang="fr-FR" dirty="0" err="1"/>
              <a:t>coverage</a:t>
            </a:r>
            <a:endParaRPr lang="fr-FR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9F0A699F-9462-4C8F-8A85-B78A7626CB73}"/>
              </a:ext>
            </a:extLst>
          </p:cNvPr>
          <p:cNvGrpSpPr/>
          <p:nvPr/>
        </p:nvGrpSpPr>
        <p:grpSpPr>
          <a:xfrm>
            <a:off x="634411" y="3613302"/>
            <a:ext cx="1497982" cy="1484189"/>
            <a:chOff x="2987824" y="871537"/>
            <a:chExt cx="3432026" cy="3400425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79451106-92E3-4853-8F78-61CC3E2C4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4"/>
            <a:stretch/>
          </p:blipFill>
          <p:spPr>
            <a:xfrm>
              <a:off x="2987824" y="871537"/>
              <a:ext cx="3432026" cy="3400425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92E75D-8547-4F68-BD3C-222662591C72}"/>
                </a:ext>
              </a:extLst>
            </p:cNvPr>
            <p:cNvSpPr/>
            <p:nvPr/>
          </p:nvSpPr>
          <p:spPr>
            <a:xfrm>
              <a:off x="5580112" y="3867149"/>
              <a:ext cx="792088" cy="3607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0287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9FC4E320-3E32-44EA-93F6-01D4786D8CD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Acceptance Test Driven </a:t>
            </a:r>
            <a:r>
              <a:rPr lang="fr-FR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</a:t>
            </a:r>
            <a:endParaRPr lang="fr-FR" sz="3600" b="1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23173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959DF1D8-B55D-48B7-B3A5-BC3C585F50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113" y="1144162"/>
            <a:ext cx="1227709" cy="92078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BE153583-5159-45FE-9290-2A3C570E5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71" y="4211969"/>
            <a:ext cx="1227709" cy="920782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67E901F5-97BA-4325-8BD4-FC67298D29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ATDD : principe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06A7013D-C2F4-499E-B749-7B8FAE7A2C1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5636" y="2307428"/>
            <a:ext cx="2012462" cy="686408"/>
          </a:xfrm>
        </p:spPr>
        <p:txBody>
          <a:bodyPr/>
          <a:lstStyle/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Définition d’une US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2E8D225-75CB-49A1-8984-595F51E96A77}"/>
              </a:ext>
            </a:extLst>
          </p:cNvPr>
          <p:cNvGrpSpPr/>
          <p:nvPr/>
        </p:nvGrpSpPr>
        <p:grpSpPr>
          <a:xfrm>
            <a:off x="5580112" y="2823643"/>
            <a:ext cx="1098520" cy="979249"/>
            <a:chOff x="2105328" y="1376477"/>
            <a:chExt cx="3480572" cy="2771179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CC00BC86-EF82-4CF4-8991-E9B7D7099C15}"/>
                </a:ext>
              </a:extLst>
            </p:cNvPr>
            <p:cNvSpPr/>
            <p:nvPr/>
          </p:nvSpPr>
          <p:spPr>
            <a:xfrm>
              <a:off x="3467309" y="1376477"/>
              <a:ext cx="648072" cy="648072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31BCEDB1-909A-4601-8C5D-FF1EB4B910B7}"/>
                </a:ext>
              </a:extLst>
            </p:cNvPr>
            <p:cNvSpPr/>
            <p:nvPr/>
          </p:nvSpPr>
          <p:spPr>
            <a:xfrm>
              <a:off x="4937828" y="3406867"/>
              <a:ext cx="648072" cy="648072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C9D5F274-708D-48CF-86CD-EE1C1C4E33BB}"/>
                </a:ext>
              </a:extLst>
            </p:cNvPr>
            <p:cNvSpPr/>
            <p:nvPr/>
          </p:nvSpPr>
          <p:spPr>
            <a:xfrm>
              <a:off x="2105328" y="3406867"/>
              <a:ext cx="648072" cy="648072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lèche : bas 8">
              <a:extLst>
                <a:ext uri="{FF2B5EF4-FFF2-40B4-BE49-F238E27FC236}">
                  <a16:creationId xmlns:a16="http://schemas.microsoft.com/office/drawing/2014/main" id="{47285563-65E5-408D-9557-8437062A9896}"/>
                </a:ext>
              </a:extLst>
            </p:cNvPr>
            <p:cNvSpPr/>
            <p:nvPr/>
          </p:nvSpPr>
          <p:spPr>
            <a:xfrm rot="19010448">
              <a:off x="4290983" y="2126699"/>
              <a:ext cx="648072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Flèche : bas 9">
              <a:extLst>
                <a:ext uri="{FF2B5EF4-FFF2-40B4-BE49-F238E27FC236}">
                  <a16:creationId xmlns:a16="http://schemas.microsoft.com/office/drawing/2014/main" id="{531F9F8A-455F-4D71-A57B-8C2AFCA392F5}"/>
                </a:ext>
              </a:extLst>
            </p:cNvPr>
            <p:cNvSpPr/>
            <p:nvPr/>
          </p:nvSpPr>
          <p:spPr>
            <a:xfrm rot="5400000">
              <a:off x="3397899" y="3175548"/>
              <a:ext cx="648072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lèche : bas 10">
              <a:extLst>
                <a:ext uri="{FF2B5EF4-FFF2-40B4-BE49-F238E27FC236}">
                  <a16:creationId xmlns:a16="http://schemas.microsoft.com/office/drawing/2014/main" id="{CC1A0237-C692-4444-956D-AA43913E3249}"/>
                </a:ext>
              </a:extLst>
            </p:cNvPr>
            <p:cNvSpPr/>
            <p:nvPr/>
          </p:nvSpPr>
          <p:spPr>
            <a:xfrm rot="13232435">
              <a:off x="2767881" y="2030531"/>
              <a:ext cx="648072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Ellipse 12">
            <a:extLst>
              <a:ext uri="{FF2B5EF4-FFF2-40B4-BE49-F238E27FC236}">
                <a16:creationId xmlns:a16="http://schemas.microsoft.com/office/drawing/2014/main" id="{79AB5163-69BE-4E12-8F69-C4C5D98094EC}"/>
              </a:ext>
            </a:extLst>
          </p:cNvPr>
          <p:cNvSpPr/>
          <p:nvPr/>
        </p:nvSpPr>
        <p:spPr>
          <a:xfrm>
            <a:off x="2195736" y="232659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ED0C7B3-DB74-40B8-9BD6-C389796A8774}"/>
              </a:ext>
            </a:extLst>
          </p:cNvPr>
          <p:cNvSpPr/>
          <p:nvPr/>
        </p:nvSpPr>
        <p:spPr>
          <a:xfrm>
            <a:off x="3347864" y="149411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1940B22-A2CE-4951-8FF1-0B053AF33529}"/>
              </a:ext>
            </a:extLst>
          </p:cNvPr>
          <p:cNvSpPr/>
          <p:nvPr/>
        </p:nvSpPr>
        <p:spPr>
          <a:xfrm>
            <a:off x="4572000" y="2326596"/>
            <a:ext cx="64807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26ECBA-B668-4895-9128-644EB1354E0B}"/>
              </a:ext>
            </a:extLst>
          </p:cNvPr>
          <p:cNvSpPr/>
          <p:nvPr/>
        </p:nvSpPr>
        <p:spPr>
          <a:xfrm>
            <a:off x="4577472" y="3651870"/>
            <a:ext cx="648072" cy="64807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FAD92BC2-58F6-4A05-8EF1-E8CE38AB7B78}"/>
              </a:ext>
            </a:extLst>
          </p:cNvPr>
          <p:cNvSpPr/>
          <p:nvPr/>
        </p:nvSpPr>
        <p:spPr>
          <a:xfrm>
            <a:off x="3347864" y="4284377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E4782EA6-DDF5-4BBE-8C42-FD29A8794602}"/>
              </a:ext>
            </a:extLst>
          </p:cNvPr>
          <p:cNvSpPr/>
          <p:nvPr/>
        </p:nvSpPr>
        <p:spPr>
          <a:xfrm>
            <a:off x="2195736" y="365187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CF8BA38D-AFA7-4FED-8237-8C2115880618}"/>
              </a:ext>
            </a:extLst>
          </p:cNvPr>
          <p:cNvSpPr/>
          <p:nvPr/>
        </p:nvSpPr>
        <p:spPr>
          <a:xfrm rot="19177014">
            <a:off x="2843808" y="1977684"/>
            <a:ext cx="432048" cy="344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644F8EC1-8CBF-4BD7-95C2-C18BCAFDBD0C}"/>
              </a:ext>
            </a:extLst>
          </p:cNvPr>
          <p:cNvSpPr/>
          <p:nvPr/>
        </p:nvSpPr>
        <p:spPr>
          <a:xfrm rot="2546647">
            <a:off x="4151207" y="2021012"/>
            <a:ext cx="432048" cy="344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Flèche : droite 22">
            <a:extLst>
              <a:ext uri="{FF2B5EF4-FFF2-40B4-BE49-F238E27FC236}">
                <a16:creationId xmlns:a16="http://schemas.microsoft.com/office/drawing/2014/main" id="{3AF261F1-888A-4D11-B3F9-90D5DC01FDC2}"/>
              </a:ext>
            </a:extLst>
          </p:cNvPr>
          <p:cNvSpPr/>
          <p:nvPr/>
        </p:nvSpPr>
        <p:spPr>
          <a:xfrm rot="8746873">
            <a:off x="4086214" y="4236407"/>
            <a:ext cx="432048" cy="344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750EFF89-592A-46FB-A8B6-6BEDD0A75C05}"/>
              </a:ext>
            </a:extLst>
          </p:cNvPr>
          <p:cNvSpPr/>
          <p:nvPr/>
        </p:nvSpPr>
        <p:spPr>
          <a:xfrm rot="13021385">
            <a:off x="2829671" y="4195035"/>
            <a:ext cx="432048" cy="344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 : droite 24">
            <a:extLst>
              <a:ext uri="{FF2B5EF4-FFF2-40B4-BE49-F238E27FC236}">
                <a16:creationId xmlns:a16="http://schemas.microsoft.com/office/drawing/2014/main" id="{F6354105-DA16-49B5-ABFF-C89AF123C25D}"/>
              </a:ext>
            </a:extLst>
          </p:cNvPr>
          <p:cNvSpPr/>
          <p:nvPr/>
        </p:nvSpPr>
        <p:spPr>
          <a:xfrm rot="16200000">
            <a:off x="2303748" y="3140982"/>
            <a:ext cx="432048" cy="3445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1F98348F-1D81-487F-A547-91B8F88AD7C3}"/>
              </a:ext>
            </a:extLst>
          </p:cNvPr>
          <p:cNvSpPr txBox="1"/>
          <p:nvPr/>
        </p:nvSpPr>
        <p:spPr>
          <a:xfrm>
            <a:off x="5842255" y="3262633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TDD</a:t>
            </a:r>
          </a:p>
        </p:txBody>
      </p:sp>
      <p:sp>
        <p:nvSpPr>
          <p:cNvPr id="29" name="Espace réservé du contenu 4">
            <a:extLst>
              <a:ext uri="{FF2B5EF4-FFF2-40B4-BE49-F238E27FC236}">
                <a16:creationId xmlns:a16="http://schemas.microsoft.com/office/drawing/2014/main" id="{845129AA-2D6A-43D6-9598-1ED5A3FEDF95}"/>
              </a:ext>
            </a:extLst>
          </p:cNvPr>
          <p:cNvSpPr txBox="1">
            <a:spLocks/>
          </p:cNvSpPr>
          <p:nvPr/>
        </p:nvSpPr>
        <p:spPr>
          <a:xfrm>
            <a:off x="3992364" y="940692"/>
            <a:ext cx="3042914" cy="9545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Ecrire les tests acceptations exhaustifs sous forme d’exemples</a:t>
            </a:r>
          </a:p>
        </p:txBody>
      </p:sp>
      <p:sp>
        <p:nvSpPr>
          <p:cNvPr id="30" name="Espace réservé du contenu 4">
            <a:extLst>
              <a:ext uri="{FF2B5EF4-FFF2-40B4-BE49-F238E27FC236}">
                <a16:creationId xmlns:a16="http://schemas.microsoft.com/office/drawing/2014/main" id="{65A752C7-3D94-4F07-AA6E-77DBAF21B761}"/>
              </a:ext>
            </a:extLst>
          </p:cNvPr>
          <p:cNvSpPr txBox="1">
            <a:spLocks/>
          </p:cNvSpPr>
          <p:nvPr/>
        </p:nvSpPr>
        <p:spPr>
          <a:xfrm>
            <a:off x="5220072" y="2239398"/>
            <a:ext cx="3042914" cy="4230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Exécuter les tests</a:t>
            </a:r>
          </a:p>
        </p:txBody>
      </p:sp>
      <p:sp>
        <p:nvSpPr>
          <p:cNvPr id="32" name="Espace réservé du contenu 4">
            <a:extLst>
              <a:ext uri="{FF2B5EF4-FFF2-40B4-BE49-F238E27FC236}">
                <a16:creationId xmlns:a16="http://schemas.microsoft.com/office/drawing/2014/main" id="{5A9DB0F9-AFA9-45E5-B604-AC2EDFFE99F3}"/>
              </a:ext>
            </a:extLst>
          </p:cNvPr>
          <p:cNvSpPr txBox="1">
            <a:spLocks/>
          </p:cNvSpPr>
          <p:nvPr/>
        </p:nvSpPr>
        <p:spPr>
          <a:xfrm>
            <a:off x="5220072" y="4099693"/>
            <a:ext cx="3042914" cy="4230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Exécuter les tests</a:t>
            </a:r>
          </a:p>
        </p:txBody>
      </p:sp>
      <p:sp>
        <p:nvSpPr>
          <p:cNvPr id="33" name="Espace réservé du contenu 4">
            <a:extLst>
              <a:ext uri="{FF2B5EF4-FFF2-40B4-BE49-F238E27FC236}">
                <a16:creationId xmlns:a16="http://schemas.microsoft.com/office/drawing/2014/main" id="{1C7C19D0-B0F8-410D-8DCC-FC81902DB10D}"/>
              </a:ext>
            </a:extLst>
          </p:cNvPr>
          <p:cNvSpPr txBox="1">
            <a:spLocks/>
          </p:cNvSpPr>
          <p:nvPr/>
        </p:nvSpPr>
        <p:spPr>
          <a:xfrm>
            <a:off x="3992364" y="4699758"/>
            <a:ext cx="1227708" cy="4230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Démo</a:t>
            </a:r>
          </a:p>
        </p:txBody>
      </p:sp>
      <p:sp>
        <p:nvSpPr>
          <p:cNvPr id="34" name="Espace réservé du contenu 4">
            <a:extLst>
              <a:ext uri="{FF2B5EF4-FFF2-40B4-BE49-F238E27FC236}">
                <a16:creationId xmlns:a16="http://schemas.microsoft.com/office/drawing/2014/main" id="{A98E1A40-4FF5-469D-8277-DC7B0B2B41E6}"/>
              </a:ext>
            </a:extLst>
          </p:cNvPr>
          <p:cNvSpPr txBox="1">
            <a:spLocks/>
          </p:cNvSpPr>
          <p:nvPr/>
        </p:nvSpPr>
        <p:spPr>
          <a:xfrm>
            <a:off x="565636" y="3671038"/>
            <a:ext cx="1796362" cy="4230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MS PGothic" panose="020B0600070205080204" pitchFamily="34" charset="-128"/>
              <a:buChar char="◉"/>
              <a:defRPr sz="20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Validation de la US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23BEA386-346A-4D4D-B8EB-6A99C80913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946" y="2823264"/>
            <a:ext cx="754561" cy="82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662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vDays2018.potx" id="{83F349EC-3F86-447A-B3A3-617435BFCCC7}" vid="{0046CAC5-9DE9-4DEB-9CAA-D4BBF7DC5158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vDays2018.potx" id="{83F349EC-3F86-447A-B3A3-617435BFCCC7}" vid="{F89282CB-A906-4A58-A2B9-731096930A08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novativDays2018.potx" id="{83F349EC-3F86-447A-B3A3-617435BFCCC7}" vid="{D0D12D8F-3C4D-45B8-BD85-28305A62674E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InnovativDays2018</Template>
  <TotalTime>3308</TotalTime>
  <Words>922</Words>
  <Application>Microsoft Office PowerPoint</Application>
  <PresentationFormat>Affichage à l'écran (16:9)</PresentationFormat>
  <Paragraphs>273</Paragraphs>
  <Slides>39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39</vt:i4>
      </vt:variant>
    </vt:vector>
  </HeadingPairs>
  <TitlesOfParts>
    <vt:vector size="52" baseType="lpstr">
      <vt:lpstr>MS Gothic</vt:lpstr>
      <vt:lpstr>MS PGothic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Symbol</vt:lpstr>
      <vt:lpstr>InnovativDays2018</vt:lpstr>
      <vt:lpstr>InnovativDays2018 - Fond Noir</vt:lpstr>
      <vt:lpstr>BLANK</vt:lpstr>
      <vt:lpstr>Les *DD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*DD</dc:title>
  <dc:creator>Guillaume LUDMANN</dc:creator>
  <cp:lastModifiedBy>Guillaume LUDMANN</cp:lastModifiedBy>
  <cp:revision>106</cp:revision>
  <dcterms:created xsi:type="dcterms:W3CDTF">2018-11-15T15:19:25Z</dcterms:created>
  <dcterms:modified xsi:type="dcterms:W3CDTF">2018-11-26T21:02:10Z</dcterms:modified>
</cp:coreProperties>
</file>