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51"/>
  </p:notesMasterIdLst>
  <p:handoutMasterIdLst>
    <p:handoutMasterId r:id="rId52"/>
  </p:handoutMasterIdLst>
  <p:sldIdLst>
    <p:sldId id="269" r:id="rId4"/>
    <p:sldId id="270" r:id="rId5"/>
    <p:sldId id="279" r:id="rId6"/>
    <p:sldId id="272" r:id="rId7"/>
    <p:sldId id="271" r:id="rId8"/>
    <p:sldId id="323" r:id="rId9"/>
    <p:sldId id="273" r:id="rId10"/>
    <p:sldId id="274" r:id="rId11"/>
    <p:sldId id="324" r:id="rId12"/>
    <p:sldId id="275" r:id="rId13"/>
    <p:sldId id="325" r:id="rId14"/>
    <p:sldId id="283" r:id="rId15"/>
    <p:sldId id="258" r:id="rId16"/>
    <p:sldId id="331" r:id="rId17"/>
    <p:sldId id="291" r:id="rId18"/>
    <p:sldId id="327" r:id="rId19"/>
    <p:sldId id="330" r:id="rId20"/>
    <p:sldId id="284" r:id="rId21"/>
    <p:sldId id="297" r:id="rId22"/>
    <p:sldId id="332" r:id="rId23"/>
    <p:sldId id="286" r:id="rId24"/>
    <p:sldId id="287" r:id="rId25"/>
    <p:sldId id="288" r:id="rId26"/>
    <p:sldId id="292" r:id="rId27"/>
    <p:sldId id="333" r:id="rId28"/>
    <p:sldId id="295" r:id="rId29"/>
    <p:sldId id="296" r:id="rId30"/>
    <p:sldId id="334" r:id="rId31"/>
    <p:sldId id="328" r:id="rId32"/>
    <p:sldId id="303" r:id="rId33"/>
    <p:sldId id="308" r:id="rId34"/>
    <p:sldId id="313" r:id="rId35"/>
    <p:sldId id="316" r:id="rId36"/>
    <p:sldId id="315" r:id="rId37"/>
    <p:sldId id="335" r:id="rId38"/>
    <p:sldId id="317" r:id="rId39"/>
    <p:sldId id="336" r:id="rId40"/>
    <p:sldId id="318" r:id="rId41"/>
    <p:sldId id="320" r:id="rId42"/>
    <p:sldId id="304" r:id="rId43"/>
    <p:sldId id="307" r:id="rId44"/>
    <p:sldId id="310" r:id="rId45"/>
    <p:sldId id="311" r:id="rId46"/>
    <p:sldId id="312" r:id="rId47"/>
    <p:sldId id="265" r:id="rId48"/>
    <p:sldId id="329" r:id="rId49"/>
    <p:sldId id="302" r:id="rId5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100"/>
    <a:srgbClr val="D9DADA"/>
    <a:srgbClr val="F2F1EF"/>
    <a:srgbClr val="592D89"/>
    <a:srgbClr val="B7178C"/>
    <a:srgbClr val="EC0C8E"/>
    <a:srgbClr val="9898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72970" autoAdjust="0"/>
  </p:normalViewPr>
  <p:slideViewPr>
    <p:cSldViewPr>
      <p:cViewPr varScale="1">
        <p:scale>
          <a:sx n="110" d="100"/>
          <a:sy n="110" d="100"/>
        </p:scale>
        <p:origin x="108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64"/>
    </p:cViewPr>
  </p:sorter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02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3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3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72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baseline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37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35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322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endParaRPr lang="fr-FR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790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90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313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3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latin typeface="+mn-lt"/>
                <a:cs typeface="Segoe UI Semilight" panose="020B0402040204020203" pitchFamily="34" charset="0"/>
              </a:rPr>
              <a:t>Nouveau modèle de pensée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latin typeface="+mn-lt"/>
                <a:cs typeface="Segoe UI Semilight" panose="020B0402040204020203" pitchFamily="34" charset="0"/>
              </a:rPr>
              <a:t>Objectif : apercu api + démontrer puissance exemples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70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01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920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320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45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5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01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73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147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973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09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303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174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318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668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684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FR" sz="12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43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sz="1200" b="0" i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653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59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66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1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8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2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9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3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8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/>
    <p:sndAc>
      <p:stSnd>
        <p:snd r:embed="rId9" name="camera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/>
    <p:sndAc>
      <p:stSnd>
        <p:snd r:embed="rId7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  <p:sndAc>
      <p:stSnd>
        <p:snd r:embed="rId6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63838"/>
            <a:ext cx="7560840" cy="576064"/>
          </a:xfrm>
        </p:spPr>
        <p:txBody>
          <a:bodyPr/>
          <a:lstStyle/>
          <a:p>
            <a:r>
              <a:rPr lang="fr-FR" dirty="0"/>
              <a:t>Introduction à la Programmation Réactive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155926"/>
            <a:ext cx="7560840" cy="576064"/>
          </a:xfrm>
        </p:spPr>
        <p:txBody>
          <a:bodyPr/>
          <a:lstStyle/>
          <a:p>
            <a:r>
              <a:rPr lang="fr-FR" dirty="0"/>
              <a:t>Jérémie Courbis &amp; Luc Murat</a:t>
            </a:r>
          </a:p>
        </p:txBody>
      </p:sp>
    </p:spTree>
    <p:extLst>
      <p:ext uri="{BB962C8B-B14F-4D97-AF65-F5344CB8AC3E}">
        <p14:creationId xmlns:p14="http://schemas.microsoft.com/office/powerpoint/2010/main" val="2756918923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2" y="1131590"/>
            <a:ext cx="8207375" cy="2304256"/>
          </a:xfrm>
        </p:spPr>
        <p:txBody>
          <a:bodyPr anchor="ctr"/>
          <a:lstStyle/>
          <a:p>
            <a:r>
              <a:rPr lang="fr-FR" sz="1800" dirty="0"/>
              <a:t>Les opérateurs retournent toujours un nouvel Observable/Flux.</a:t>
            </a:r>
          </a:p>
          <a:p>
            <a:r>
              <a:rPr lang="fr-FR" sz="1800" dirty="0"/>
              <a:t>Les opérateurs prennent en paramètre une fonction pure.</a:t>
            </a:r>
          </a:p>
          <a:p>
            <a:r>
              <a:rPr lang="fr-FR" sz="1800" dirty="0"/>
              <a:t>Ils peuvent être utilisés les un après les autres, comme une chaine.</a:t>
            </a:r>
          </a:p>
          <a:p>
            <a:r>
              <a:rPr lang="fr-FR" sz="1800" dirty="0"/>
              <a:t>Presque 100 opérateurs différents.</a:t>
            </a:r>
          </a:p>
          <a:p>
            <a:r>
              <a:rPr lang="fr-FR" sz="1800" dirty="0"/>
              <a:t>Il est possible de créer nos propres opérateurs</a:t>
            </a:r>
          </a:p>
          <a:p>
            <a:endParaRPr lang="fr-FR" sz="1800" dirty="0"/>
          </a:p>
          <a:p>
            <a:r>
              <a:rPr lang="fr-FR" sz="1800" dirty="0"/>
              <a:t>Permet de manipuler les flux comme des Itérateurs.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Les opérateurs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5B67D7D-B336-48C6-9F46-B3E385995A0E}"/>
              </a:ext>
            </a:extLst>
          </p:cNvPr>
          <p:cNvSpPr txBox="1">
            <a:spLocks/>
          </p:cNvSpPr>
          <p:nvPr/>
        </p:nvSpPr>
        <p:spPr>
          <a:xfrm>
            <a:off x="4860035" y="3472491"/>
            <a:ext cx="3815655" cy="1368150"/>
          </a:xfrm>
          <a:prstGeom prst="rect">
            <a:avLst/>
          </a:prstGeom>
          <a:solidFill>
            <a:srgbClr val="D9DADA"/>
          </a:solidFill>
          <a:ln>
            <a:solidFill>
              <a:srgbClr val="FFC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Observable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getDataAsObservable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.filter(data =&gt; data &gt; 10)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.map(data =&gt; data + “transformed")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.subscribe(data =&gt; console.log(data))</a:t>
            </a:r>
            <a:endParaRPr lang="fr-FR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BBB54532-C6E5-4EC1-A0BC-4613D06EB0F2}"/>
              </a:ext>
            </a:extLst>
          </p:cNvPr>
          <p:cNvSpPr txBox="1">
            <a:spLocks/>
          </p:cNvSpPr>
          <p:nvPr/>
        </p:nvSpPr>
        <p:spPr>
          <a:xfrm>
            <a:off x="468311" y="3472491"/>
            <a:ext cx="3815655" cy="1368150"/>
          </a:xfrm>
          <a:prstGeom prst="rect">
            <a:avLst/>
          </a:prstGeom>
          <a:solidFill>
            <a:srgbClr val="D9DADA"/>
          </a:solidFill>
          <a:ln>
            <a:solidFill>
              <a:srgbClr val="FAC1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Itérable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getDataAsArray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.filter(data =&gt; data &gt; 10)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.map(data =&gt; data + “transformed")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.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forEach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(data =&gt; console.log(data))</a:t>
            </a:r>
            <a:endParaRPr lang="fr-FR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73212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6">
            <a:extLst>
              <a:ext uri="{FF2B5EF4-FFF2-40B4-BE49-F238E27FC236}">
                <a16:creationId xmlns:a16="http://schemas.microsoft.com/office/drawing/2014/main" id="{854EF31E-09DE-4412-8398-B2890608E2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311" y="2859782"/>
          <a:ext cx="82073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>
                  <a:extLst>
                    <a:ext uri="{9D8B030D-6E8A-4147-A177-3AD203B41FA5}">
                      <a16:colId xmlns:a16="http://schemas.microsoft.com/office/drawing/2014/main" val="4087248873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671829369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96644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Un seul élément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Plusieurs éléments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4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synchrone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Donnée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Itérable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0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asynchrone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Promesse / Futur</a:t>
                      </a:r>
                      <a:endParaRPr lang="fr-F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06506"/>
                  </a:ext>
                </a:extLst>
              </a:tr>
            </a:tbl>
          </a:graphicData>
        </a:graphic>
      </p:graphicFrame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utiliser ReactiveX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02504EC-7F49-4463-A955-127B91190FF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37922304"/>
              </p:ext>
            </p:extLst>
          </p:nvPr>
        </p:nvGraphicFramePr>
        <p:xfrm>
          <a:off x="450548" y="2859782"/>
          <a:ext cx="82073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>
                  <a:extLst>
                    <a:ext uri="{9D8B030D-6E8A-4147-A177-3AD203B41FA5}">
                      <a16:colId xmlns:a16="http://schemas.microsoft.com/office/drawing/2014/main" val="4087248873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671829369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96644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Un seul élément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Plusieurs éléments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4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synchrone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Donnée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Itérable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0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asynchrone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Promesse / Futur</a:t>
                      </a:r>
                      <a:endParaRPr lang="fr-F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AC1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Observable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06506"/>
                  </a:ext>
                </a:extLst>
              </a:tr>
            </a:tbl>
          </a:graphicData>
        </a:graphic>
      </p:graphicFrame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E692C46E-77DE-4F73-B0A6-BDF8DF62B270}"/>
              </a:ext>
            </a:extLst>
          </p:cNvPr>
          <p:cNvSpPr txBox="1">
            <a:spLocks/>
          </p:cNvSpPr>
          <p:nvPr/>
        </p:nvSpPr>
        <p:spPr>
          <a:xfrm>
            <a:off x="468315" y="1276350"/>
            <a:ext cx="8207375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observables comblent un manque dans l’accès à plusieurs éléments asynchrones</a:t>
            </a:r>
          </a:p>
          <a:p>
            <a:r>
              <a:rPr lang="fr-FR" sz="1600" dirty="0"/>
              <a:t>Il peut aussi remplacer les autres types de données</a:t>
            </a:r>
          </a:p>
          <a:p>
            <a:r>
              <a:rPr lang="fr-FR" sz="1600" dirty="0"/>
              <a:t>Il permet d’avoir une API unique, quel que soit le type de donnée manipulé</a:t>
            </a:r>
          </a:p>
          <a:p>
            <a:r>
              <a:rPr lang="fr-FR" sz="1600" dirty="0"/>
              <a:t>Un observable peut-être synchrone ou asynchrone</a:t>
            </a:r>
          </a:p>
        </p:txBody>
      </p:sp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F3D00CFB-E46C-43C1-8F78-5F77DBAF9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035764"/>
              </p:ext>
            </p:extLst>
          </p:nvPr>
        </p:nvGraphicFramePr>
        <p:xfrm>
          <a:off x="438074" y="2859782"/>
          <a:ext cx="82073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>
                  <a:extLst>
                    <a:ext uri="{9D8B030D-6E8A-4147-A177-3AD203B41FA5}">
                      <a16:colId xmlns:a16="http://schemas.microsoft.com/office/drawing/2014/main" val="4087248873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671829369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96644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Un seul élément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Plusieurs éléments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4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synchrone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Observable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Observable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0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asynchrone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Observable</a:t>
                      </a:r>
                      <a:endParaRPr lang="fr-FR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Observable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0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48987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5" y="1131590"/>
            <a:ext cx="8207375" cy="3600400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fr-FR" sz="1600" dirty="0"/>
              <a:t>Rendre le code source : 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fr-FR" sz="1400" dirty="0"/>
              <a:t>Plus concis (API de haut niveau)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fr-FR" sz="1400" dirty="0"/>
              <a:t>Plus lisible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fr-FR" sz="1400" dirty="0"/>
              <a:t>Plus prévisible (moins sujet au bug)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fr-FR" sz="1600" dirty="0"/>
              <a:t>Facilite la gestion des événements asynchrones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fr-FR" sz="1600" dirty="0"/>
              <a:t>Simplifier la gestion des erreurs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fr-FR" sz="1600" dirty="0"/>
              <a:t>Les observables peuvent être modifiés et réutilisés sans craindre de casser l’existant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fr-FR" sz="1600" dirty="0"/>
              <a:t>Permet de s’abstraire de l’implémentation de la concurrence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fr-FR" sz="1400" dirty="0"/>
              <a:t>Un thread-pool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fr-FR" sz="1400" dirty="0"/>
              <a:t>Event Loops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fr-FR" sz="1400" dirty="0"/>
              <a:t>Non-blocking I/O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utiliser ReactiveX</a:t>
            </a:r>
          </a:p>
        </p:txBody>
      </p:sp>
    </p:spTree>
    <p:extLst>
      <p:ext uri="{BB962C8B-B14F-4D97-AF65-F5344CB8AC3E}">
        <p14:creationId xmlns:p14="http://schemas.microsoft.com/office/powerpoint/2010/main" val="3858228676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800" dirty="0"/>
              <a:t>Les opérateurs</a:t>
            </a:r>
            <a:endParaRPr lang="fr-FR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93047C61-897B-41DA-A7E7-2C3338D1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Opérateurs par catégories</a:t>
            </a:r>
          </a:p>
          <a:p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207430"/>
            <a:ext cx="2160240" cy="914400"/>
          </a:xfrm>
          <a:prstGeom prst="roundRect">
            <a:avLst/>
          </a:prstGeom>
          <a:solidFill>
            <a:srgbClr val="FAC1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</a:t>
            </a:r>
          </a:p>
        </p:txBody>
      </p:sp>
    </p:spTree>
    <p:extLst>
      <p:ext uri="{BB962C8B-B14F-4D97-AF65-F5344CB8AC3E}">
        <p14:creationId xmlns:p14="http://schemas.microsoft.com/office/powerpoint/2010/main" val="2319071539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FROM 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Convertir une type de donnée en un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Créer des flux</a:t>
            </a:r>
          </a:p>
        </p:txBody>
      </p:sp>
      <p:pic>
        <p:nvPicPr>
          <p:cNvPr id="9218" name="Picture 2" descr="https://lh3.googleusercontent.com/vY2wZEBZJOkfUUY4FMuTno-vtuRHkIv_hfDO4QSEOsjwZsxIN0sV0vMByeGyyUXq2OT0r1HDcz27tJUksPgIfTYNrHDJb1_yk8w3HPL1dV6djVJ1ZyJDJMMLs0hJ9jmCiTBXRZzBX9o">
            <a:extLst>
              <a:ext uri="{FF2B5EF4-FFF2-40B4-BE49-F238E27FC236}">
                <a16:creationId xmlns:a16="http://schemas.microsoft.com/office/drawing/2014/main" id="{3B84DA96-893B-46D8-B5AA-BDA4D6721851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37" y="2499742"/>
            <a:ext cx="3648926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49791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INTERVAL 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Création d’un flux d’entiers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Créer des flux</a:t>
            </a:r>
          </a:p>
        </p:txBody>
      </p:sp>
      <p:pic>
        <p:nvPicPr>
          <p:cNvPr id="7" name="Picture 4" descr="https://lh6.googleusercontent.com/QMZ-VlpGD9iJWYR-hyQfytobqwGT5xWEuf8V7662-phWUv2ytwFDJfEx1RP3UhSYcZGTUiGrR7qjIbfdowl7LK1-gKVN9VD8_urP2-ZXY-xoUDlnPNbH1GwoShMC8xklNiPntYpYpCg">
            <a:extLst>
              <a:ext uri="{FF2B5EF4-FFF2-40B4-BE49-F238E27FC236}">
                <a16:creationId xmlns:a16="http://schemas.microsoft.com/office/drawing/2014/main" id="{FA9393B4-84BF-44AC-822D-D43E268F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39" y="2427734"/>
            <a:ext cx="5727521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33489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93047C61-897B-41DA-A7E7-2C3338D1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Opérateurs par catégories</a:t>
            </a:r>
          </a:p>
          <a:p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207430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91880" y="1108851"/>
            <a:ext cx="2160240" cy="914400"/>
          </a:xfrm>
          <a:prstGeom prst="roundRect">
            <a:avLst/>
          </a:prstGeom>
          <a:solidFill>
            <a:srgbClr val="FAC1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76134691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0" lvl="1" algn="ctr"/>
            <a:r>
              <a:rPr lang="fr-FR" sz="1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Transformer les valeurs émises</a:t>
            </a:r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Transformer un flux</a:t>
            </a:r>
            <a:br>
              <a:rPr lang="fr-FR" dirty="0"/>
            </a:br>
            <a:endParaRPr lang="fr-FR" dirty="0"/>
          </a:p>
        </p:txBody>
      </p:sp>
      <p:pic>
        <p:nvPicPr>
          <p:cNvPr id="2072" name="Picture 24" descr="https://lh6.googleusercontent.com/wsBdwfKuZV6fQ5JRgwEbCgs04hTy078bN0OIw4DeezOZUnK_Nx86VDW0I6kYpKF5qK2txRp7e013n2J4uTY9UIpxyEASAuiZpwXv6smxDaT7Eu71YqP0--O1dUYaqr5-tdH5F48Vx3A">
            <a:extLst>
              <a:ext uri="{FF2B5EF4-FFF2-40B4-BE49-F238E27FC236}">
                <a16:creationId xmlns:a16="http://schemas.microsoft.com/office/drawing/2014/main" id="{643A4822-5E75-4828-B07C-900D60B7C7C4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38" y="2582656"/>
            <a:ext cx="5375124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11859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FlatMap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Transforme un élément en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Transformer un flux</a:t>
            </a:r>
            <a:br>
              <a:rPr lang="fr-FR" dirty="0"/>
            </a:br>
            <a:endParaRPr lang="fr-FR" dirty="0"/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7302C3B5-DE3F-4756-A7DB-C4CA7FBF2B14}"/>
              </a:ext>
            </a:extLst>
          </p:cNvPr>
          <p:cNvSpPr txBox="1">
            <a:spLocks/>
          </p:cNvSpPr>
          <p:nvPr/>
        </p:nvSpPr>
        <p:spPr>
          <a:xfrm>
            <a:off x="449905" y="1923678"/>
            <a:ext cx="8207375" cy="11521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.</a:t>
            </a:r>
          </a:p>
        </p:txBody>
      </p:sp>
      <p:pic>
        <p:nvPicPr>
          <p:cNvPr id="13314" name="Picture 2" descr="https://lh5.googleusercontent.com/qYVbwTIufNNI1GGK4gZi-mdymmIu_leJcmUWj8RZInY87vMogq1KuUek-kqRIS2p1AbOKdXVTGUS48oQUIpqcr9SqEZi8iFFGzbZqlYBpXkBuGLaEBEElKmVE75Mh0G26vFh3-0nAVY">
            <a:extLst>
              <a:ext uri="{FF2B5EF4-FFF2-40B4-BE49-F238E27FC236}">
                <a16:creationId xmlns:a16="http://schemas.microsoft.com/office/drawing/2014/main" id="{CC7E9EB7-FDE1-45A2-8F5B-AEB298C94C2F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16" y="2283718"/>
            <a:ext cx="5389367" cy="25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40557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1461" y="1275606"/>
            <a:ext cx="8058233" cy="1321162"/>
          </a:xfrm>
          <a:prstGeom prst="rect">
            <a:avLst/>
          </a:prstGeom>
          <a:solidFill>
            <a:schemeClr val="tx1"/>
          </a:solidFill>
          <a:ln w="3175">
            <a:solidFill>
              <a:srgbClr val="FA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AC100"/>
                </a:solidFill>
              </a:rPr>
              <a:t>LA REVOLUTION REACTIVE</a:t>
            </a:r>
          </a:p>
          <a:p>
            <a:pPr algn="ctr"/>
            <a:endParaRPr lang="en-US" dirty="0">
              <a:solidFill>
                <a:srgbClr val="FAC100"/>
              </a:solidFill>
            </a:endParaRPr>
          </a:p>
          <a:p>
            <a:pPr algn="ctr"/>
            <a:r>
              <a:rPr lang="en-US" dirty="0">
                <a:solidFill>
                  <a:srgbClr val="FAC100"/>
                </a:solidFill>
              </a:rPr>
              <a:t> avec l’API </a:t>
            </a:r>
            <a:r>
              <a:rPr lang="en-US" b="1" dirty="0">
                <a:solidFill>
                  <a:srgbClr val="FAC100"/>
                </a:solidFill>
              </a:rPr>
              <a:t>ReactiveX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1461" y="2922786"/>
            <a:ext cx="2276393" cy="1577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solidFill>
                  <a:srgbClr val="EC0C8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FRONTEND</a:t>
            </a:r>
          </a:p>
          <a:p>
            <a:pPr marL="0" lvl="1" algn="ctr"/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Manipuler les évènements de l’IHM et les réponses des API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107E2-F176-4A5E-BA22-619E29FF0045}"/>
              </a:ext>
            </a:extLst>
          </p:cNvPr>
          <p:cNvSpPr/>
          <p:nvPr/>
        </p:nvSpPr>
        <p:spPr>
          <a:xfrm>
            <a:off x="3203848" y="2922786"/>
            <a:ext cx="2592288" cy="1577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solidFill>
                  <a:srgbClr val="B7178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CROSS-PLATFORM</a:t>
            </a:r>
          </a:p>
          <a:p>
            <a:pPr marL="0" lvl="1" algn="ctr"/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Java, Scala, C#, C++, Clojure, JavaScript, Python, Groovy, JRuby,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C2323B-CAB6-49E5-8C9C-098F257537CA}"/>
              </a:ext>
            </a:extLst>
          </p:cNvPr>
          <p:cNvSpPr/>
          <p:nvPr/>
        </p:nvSpPr>
        <p:spPr>
          <a:xfrm>
            <a:off x="6156076" y="2938216"/>
            <a:ext cx="2433617" cy="1577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solidFill>
                  <a:srgbClr val="592D8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BACKEND</a:t>
            </a:r>
            <a:endParaRPr lang="fr-FR" sz="1400" b="1" dirty="0">
              <a:solidFill>
                <a:srgbClr val="592D89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Exploiter la concurrence côté serveur sans se soucier de l’implémentation</a:t>
            </a:r>
          </a:p>
        </p:txBody>
      </p:sp>
    </p:spTree>
    <p:extLst>
      <p:ext uri="{BB962C8B-B14F-4D97-AF65-F5344CB8AC3E}">
        <p14:creationId xmlns:p14="http://schemas.microsoft.com/office/powerpoint/2010/main" val="1382174040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9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93047C61-897B-41DA-A7E7-2C3338D1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Opérateurs par catégories</a:t>
            </a:r>
          </a:p>
          <a:p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207430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91880" y="1108851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Transformation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2681188"/>
            <a:ext cx="2160240" cy="914400"/>
          </a:xfrm>
          <a:prstGeom prst="roundRect">
            <a:avLst/>
          </a:prstGeom>
          <a:solidFill>
            <a:srgbClr val="FAC1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Filtre</a:t>
            </a:r>
          </a:p>
        </p:txBody>
      </p:sp>
    </p:spTree>
    <p:extLst>
      <p:ext uri="{BB962C8B-B14F-4D97-AF65-F5344CB8AC3E}">
        <p14:creationId xmlns:p14="http://schemas.microsoft.com/office/powerpoint/2010/main" val="398530733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Travailler uniquement avec les bonnes valeurs</a:t>
            </a:r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Filtrer un flux</a:t>
            </a:r>
            <a:br>
              <a:rPr lang="fr-FR" dirty="0"/>
            </a:br>
            <a:endParaRPr lang="fr-FR" dirty="0"/>
          </a:p>
        </p:txBody>
      </p:sp>
      <p:pic>
        <p:nvPicPr>
          <p:cNvPr id="3078" name="Picture 6" descr="https://lh5.googleusercontent.com/M3H5qDfE-7R74E0eo-AD5j8tIVJivkarC67gFxAeznfXQjVyr7yJ18e1Tmez-7jhZZ_E_QKijUl_Kvbk232uObL-bKjZiShCog9Z8dFwfGwj54To3fNaZaD9nHyKIiR-QXSRR1KRhoA">
            <a:extLst>
              <a:ext uri="{FF2B5EF4-FFF2-40B4-BE49-F238E27FC236}">
                <a16:creationId xmlns:a16="http://schemas.microsoft.com/office/drawing/2014/main" id="{92F72A5C-EA43-47BA-BECF-CF1F5900D64F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97" y="2588738"/>
            <a:ext cx="5450991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72142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Ignore les valeurs identiques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Filtrer un flux</a:t>
            </a:r>
            <a:br>
              <a:rPr lang="fr-FR" dirty="0"/>
            </a:br>
            <a:endParaRPr lang="fr-FR" dirty="0"/>
          </a:p>
        </p:txBody>
      </p:sp>
      <p:pic>
        <p:nvPicPr>
          <p:cNvPr id="5122" name="Picture 2" descr="https://lh4.googleusercontent.com/z7fPGLhjoxB22CRJa6LInivQe4J_FegYUVYXcoCh6GAboBNqTJmCYqPzq3hRHc7J0yCcIAU-n9KhYVRgoz2nXOQo0TWHbVseaiPJmB-VYhFh67YN8Ncu6QXVhBDkfH30t-1G5DJNALE">
            <a:extLst>
              <a:ext uri="{FF2B5EF4-FFF2-40B4-BE49-F238E27FC236}">
                <a16:creationId xmlns:a16="http://schemas.microsoft.com/office/drawing/2014/main" id="{18A6C773-5102-4059-B378-0E9440AE182A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62" y="2582656"/>
            <a:ext cx="5524661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6817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SKIP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Ignore une partie d’un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Filtrer un flux</a:t>
            </a:r>
            <a:br>
              <a:rPr lang="fr-FR" dirty="0"/>
            </a:br>
            <a:endParaRPr lang="fr-FR" dirty="0"/>
          </a:p>
        </p:txBody>
      </p:sp>
      <p:pic>
        <p:nvPicPr>
          <p:cNvPr id="8194" name="Picture 2" descr="https://lh3.googleusercontent.com/hVZbwGTVjdxvt9p37Bn1poBA7uweUbKB8DkZR5ieMb24nEohe-gKsVeAIFMalWibq1v773qNalbZG4sx7lfMPhfJyAYo_s2dxBL5JYOe9ZvZUahiUp0BVWy8K2ByAk8uiJwtQ4fN_Bg">
            <a:extLst>
              <a:ext uri="{FF2B5EF4-FFF2-40B4-BE49-F238E27FC236}">
                <a16:creationId xmlns:a16="http://schemas.microsoft.com/office/drawing/2014/main" id="{D089D537-9D48-4E9A-8B03-590E63D2CEE4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44" y="2582656"/>
            <a:ext cx="5556312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19904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DEBOUNCE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Gère la surcharge de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Filtrer un flux</a:t>
            </a:r>
            <a:br>
              <a:rPr lang="fr-FR" dirty="0"/>
            </a:br>
            <a:endParaRPr lang="fr-FR" dirty="0"/>
          </a:p>
        </p:txBody>
      </p:sp>
      <p:pic>
        <p:nvPicPr>
          <p:cNvPr id="12290" name="Picture 2" descr="https://lh3.googleusercontent.com/NjG-gg-YfES0Nu47VhN7aJOuXZqpuxcs8z58vkNN9SdI1tO4nsp_LGEeSrHK13SLeOJ0IiHfrHsjMN8DrY37ptx4QUafiXRhER50W409U_8z1ymIvPV3xzKQ3iFqbGjyu_yWO5xsGY4">
            <a:extLst>
              <a:ext uri="{FF2B5EF4-FFF2-40B4-BE49-F238E27FC236}">
                <a16:creationId xmlns:a16="http://schemas.microsoft.com/office/drawing/2014/main" id="{E5EBD4B8-0400-4316-8E2E-00BD56192B45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87" y="2499742"/>
            <a:ext cx="5364626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29108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93047C61-897B-41DA-A7E7-2C3338D1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Opérateurs par catégories</a:t>
            </a:r>
          </a:p>
          <a:p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207430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91880" y="1108851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Transformation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2484030"/>
            <a:ext cx="2160240" cy="914400"/>
          </a:xfrm>
          <a:prstGeom prst="roundRect">
            <a:avLst/>
          </a:prstGeom>
          <a:solidFill>
            <a:srgbClr val="FAC1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Combinaison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2681188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Filtre</a:t>
            </a:r>
          </a:p>
        </p:txBody>
      </p:sp>
    </p:spTree>
    <p:extLst>
      <p:ext uri="{BB962C8B-B14F-4D97-AF65-F5344CB8AC3E}">
        <p14:creationId xmlns:p14="http://schemas.microsoft.com/office/powerpoint/2010/main" val="234483830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MERGE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Fusionne des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Combiner des flux</a:t>
            </a:r>
            <a:br>
              <a:rPr lang="fr-FR" dirty="0"/>
            </a:br>
            <a:endParaRPr lang="fr-FR" dirty="0"/>
          </a:p>
        </p:txBody>
      </p:sp>
      <p:pic>
        <p:nvPicPr>
          <p:cNvPr id="15362" name="Picture 2" descr="https://lh3.googleusercontent.com/yiBnWlRKoIYvAs_vDXABA0llWdsFz-Vb7mMijuOjJdDmiKEvSvunmFZqz_nV7PZI8zxu08HiyFfVvEp0sMBVa_3kXHucsfvha5EaGnOiCjREsCXfP2ZGSCUwvzkN7LuK2bJlFDvo41U">
            <a:extLst>
              <a:ext uri="{FF2B5EF4-FFF2-40B4-BE49-F238E27FC236}">
                <a16:creationId xmlns:a16="http://schemas.microsoft.com/office/drawing/2014/main" id="{699B6AB7-C8B6-4447-8D21-E9E151D37E69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3718"/>
            <a:ext cx="4706851" cy="22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9374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7492" y="1307050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CombineLatest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Combiner des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Combiner des flux</a:t>
            </a:r>
            <a:br>
              <a:rPr lang="fr-FR" dirty="0"/>
            </a:br>
            <a:endParaRPr lang="fr-FR" dirty="0"/>
          </a:p>
        </p:txBody>
      </p:sp>
      <p:pic>
        <p:nvPicPr>
          <p:cNvPr id="14338" name="Picture 2" descr="https://lh4.googleusercontent.com/9gr_smXS2xhcIbsjg3eXQ2KA9detinzMcMIDtHYGDV6NVo7cD8Vztbv4qrLP7pM5y55qzEoYy2vBL78HxPSWQAJzKqf9EpMZNIk1A8qlKVctnV6dS6jQLMy7T5niMuYSADEHwGshvSw">
            <a:extLst>
              <a:ext uri="{FF2B5EF4-FFF2-40B4-BE49-F238E27FC236}">
                <a16:creationId xmlns:a16="http://schemas.microsoft.com/office/drawing/2014/main" id="{F81FB2DE-DBF2-4F85-9391-85ED89D3BE02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74" y="2211710"/>
            <a:ext cx="5662852" cy="25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35150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93047C61-897B-41DA-A7E7-2C3338D1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Opérateurs par catégories</a:t>
            </a:r>
          </a:p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3939902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Gestion des erreurs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207430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Création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91880" y="1108851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Transformation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2484030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Combinaison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2681188"/>
            <a:ext cx="2160240" cy="914400"/>
          </a:xfrm>
          <a:prstGeom prst="round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Filtre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995936" y="4011910"/>
            <a:ext cx="216024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Utilitaire</a:t>
            </a:r>
          </a:p>
        </p:txBody>
      </p:sp>
    </p:spTree>
    <p:extLst>
      <p:ext uri="{BB962C8B-B14F-4D97-AF65-F5344CB8AC3E}">
        <p14:creationId xmlns:p14="http://schemas.microsoft.com/office/powerpoint/2010/main" val="2286147317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33817" y="1955122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SubscribeOn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Définit sur quel Thread s’exécutera le flux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Utilitaire de flux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590DA-AB15-4C74-8D78-10E0BE74A5D9}"/>
              </a:ext>
            </a:extLst>
          </p:cNvPr>
          <p:cNvSpPr/>
          <p:nvPr/>
        </p:nvSpPr>
        <p:spPr>
          <a:xfrm>
            <a:off x="533817" y="3297645"/>
            <a:ext cx="8072202" cy="616628"/>
          </a:xfrm>
          <a:prstGeom prst="rect">
            <a:avLst/>
          </a:prstGeom>
          <a:solidFill>
            <a:srgbClr val="FAC100"/>
          </a:solidFill>
          <a:ln w="3175">
            <a:solidFill>
              <a:srgbClr val="D9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Subscribe</a:t>
            </a: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Permet de recevoir les éléments émis par le flux</a:t>
            </a:r>
          </a:p>
        </p:txBody>
      </p:sp>
    </p:spTree>
    <p:extLst>
      <p:ext uri="{BB962C8B-B14F-4D97-AF65-F5344CB8AC3E}">
        <p14:creationId xmlns:p14="http://schemas.microsoft.com/office/powerpoint/2010/main" val="64809201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800" dirty="0"/>
              <a:t>Présentation de ReactiveX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13180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800" dirty="0"/>
              <a:t>Exemple FRONTEND</a:t>
            </a:r>
            <a:endParaRPr lang="fr-FR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9346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7544" y="1347614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AC100"/>
                </a:solidFill>
              </a:rPr>
              <a:t>Objectif</a:t>
            </a:r>
            <a:r>
              <a:rPr lang="fr-FR" dirty="0"/>
              <a:t> : Utiliser la programmation réactive dans un exemple réaliste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FFC000"/>
                </a:solidFill>
              </a:rPr>
              <a:t>Use Case</a:t>
            </a:r>
            <a:r>
              <a:rPr lang="fr-FR" dirty="0"/>
              <a:t>: Actualiser les données d’un tableau à partir des appels serveurs, des tris sur les colonnes et des filtres dynamiques.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FFC000"/>
                </a:solidFill>
              </a:rPr>
              <a:t>Outils</a:t>
            </a:r>
            <a:r>
              <a:rPr lang="fr-FR" dirty="0"/>
              <a:t> : Utilisation des « marbles diagrams » pour représenter le fonctionnement de l’écran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918933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1250A79-C17E-4793-B93C-A68E68F7585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1230755" y="1491630"/>
            <a:ext cx="6682489" cy="33829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0D1A6-D904-4374-938A-61FEEF35737C}"/>
              </a:ext>
            </a:extLst>
          </p:cNvPr>
          <p:cNvSpPr/>
          <p:nvPr/>
        </p:nvSpPr>
        <p:spPr>
          <a:xfrm>
            <a:off x="107503" y="1562894"/>
            <a:ext cx="1080120" cy="2616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Tri modifiable</a:t>
            </a:r>
            <a:endParaRPr lang="fr-FR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E2DB7A2-7DC9-461B-9A60-4BE57413854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47563" y="1824504"/>
            <a:ext cx="716897" cy="2256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01F1541-6906-4201-B69D-4600FAC5E8DC}"/>
              </a:ext>
            </a:extLst>
          </p:cNvPr>
          <p:cNvSpPr/>
          <p:nvPr/>
        </p:nvSpPr>
        <p:spPr>
          <a:xfrm>
            <a:off x="7452319" y="1046686"/>
            <a:ext cx="1368152" cy="2616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Zone de recherche</a:t>
            </a:r>
            <a:endParaRPr lang="fr-FR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25DDCF9-4524-4DE7-B709-704A9239371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380311" y="1308296"/>
            <a:ext cx="756084" cy="26161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CA0E1-5E08-4845-8B08-47486380047A}"/>
              </a:ext>
            </a:extLst>
          </p:cNvPr>
          <p:cNvSpPr/>
          <p:nvPr/>
        </p:nvSpPr>
        <p:spPr>
          <a:xfrm>
            <a:off x="5070709" y="1046686"/>
            <a:ext cx="1445506" cy="2616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Filtre supplémentaire</a:t>
            </a:r>
            <a:endParaRPr lang="fr-FR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228AAE1-0567-4DBF-9FE1-381E7141912C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002266" y="1308296"/>
            <a:ext cx="791196" cy="39861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6C1E4-7D27-4016-9312-399212A3C907}"/>
              </a:ext>
            </a:extLst>
          </p:cNvPr>
          <p:cNvSpPr/>
          <p:nvPr/>
        </p:nvSpPr>
        <p:spPr>
          <a:xfrm>
            <a:off x="7596335" y="3873350"/>
            <a:ext cx="1528812" cy="2616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Actualiser les données</a:t>
            </a:r>
            <a:endParaRPr lang="fr-FR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DB3E85F-5708-41E2-8F81-2B79B282EA9E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758355" y="4134960"/>
            <a:ext cx="602386" cy="5242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53907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0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AF5D06-10EB-4907-9821-44957E47B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796"/>
            <a:ext cx="9144000" cy="29592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C13A19D-F40B-4F69-959F-6D278A5D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806"/>
            <a:ext cx="9144000" cy="2959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E1DCFEB-1EA7-4270-B2AE-422E3408C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060"/>
            <a:ext cx="9144000" cy="295922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C3D31BD-AC21-41E1-84E6-215CA9A4C3B0}"/>
              </a:ext>
            </a:extLst>
          </p:cNvPr>
          <p:cNvSpPr txBox="1"/>
          <p:nvPr/>
        </p:nvSpPr>
        <p:spPr>
          <a:xfrm>
            <a:off x="1763688" y="1849296"/>
            <a:ext cx="2627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Clic sur le bouton actualiser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E58299C-CABE-48EA-A80D-91FB20F136E8}"/>
              </a:ext>
            </a:extLst>
          </p:cNvPr>
          <p:cNvSpPr txBox="1"/>
          <p:nvPr/>
        </p:nvSpPr>
        <p:spPr>
          <a:xfrm>
            <a:off x="3851920" y="2937306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Demande de tri sur une colonne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C24B9ED-06DD-421F-AE90-9702879968D5}"/>
              </a:ext>
            </a:extLst>
          </p:cNvPr>
          <p:cNvSpPr txBox="1"/>
          <p:nvPr/>
        </p:nvSpPr>
        <p:spPr>
          <a:xfrm>
            <a:off x="634373" y="4225560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Modification du filtre de recherche</a:t>
            </a:r>
          </a:p>
        </p:txBody>
      </p:sp>
    </p:spTree>
    <p:extLst>
      <p:ext uri="{BB962C8B-B14F-4D97-AF65-F5344CB8AC3E}">
        <p14:creationId xmlns:p14="http://schemas.microsoft.com/office/powerpoint/2010/main" val="3978604810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53B212D-08DF-4E14-A24F-8EBD89084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" y="2099460"/>
            <a:ext cx="9144000" cy="74967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A9EFB41-9F26-4071-8E21-A74E3EC29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56"/>
            <a:ext cx="9144000" cy="2959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47362AC-5465-4B39-A91C-492D73B59E8B}"/>
              </a:ext>
            </a:extLst>
          </p:cNvPr>
          <p:cNvSpPr/>
          <p:nvPr/>
        </p:nvSpPr>
        <p:spPr>
          <a:xfrm>
            <a:off x="2972126" y="3003301"/>
            <a:ext cx="1982147" cy="360040"/>
          </a:xfrm>
          <a:prstGeom prst="rect">
            <a:avLst/>
          </a:prstGeom>
          <a:solidFill>
            <a:srgbClr val="FAC1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SwitchMap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3EC677-A611-4473-B590-3784A9D511AE}"/>
              </a:ext>
            </a:extLst>
          </p:cNvPr>
          <p:cNvSpPr txBox="1"/>
          <p:nvPr/>
        </p:nvSpPr>
        <p:spPr>
          <a:xfrm>
            <a:off x="2300479" y="4022943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Données métier à afficher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89CC0F-5330-48E3-8476-188E3716FC03}"/>
              </a:ext>
            </a:extLst>
          </p:cNvPr>
          <p:cNvSpPr txBox="1"/>
          <p:nvPr/>
        </p:nvSpPr>
        <p:spPr>
          <a:xfrm>
            <a:off x="2195736" y="1779662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Clic sur le bouton actualiser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362AC-5465-4B39-A91C-492D73B59E8B}"/>
              </a:ext>
            </a:extLst>
          </p:cNvPr>
          <p:cNvSpPr/>
          <p:nvPr/>
        </p:nvSpPr>
        <p:spPr>
          <a:xfrm>
            <a:off x="2972126" y="3007044"/>
            <a:ext cx="1982147" cy="360040"/>
          </a:xfrm>
          <a:prstGeom prst="rect">
            <a:avLst/>
          </a:prstGeom>
          <a:solidFill>
            <a:srgbClr val="FAC1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FlatMap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474B19-FCC3-45E1-8A21-C80DAD547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340"/>
            <a:ext cx="9144000" cy="3947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FD14BF-C4D5-4F6D-8D44-36BC0EF61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024"/>
            <a:ext cx="9144000" cy="2959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3E786F-F7F7-44AF-A53D-69803C72179A}"/>
              </a:ext>
            </a:extLst>
          </p:cNvPr>
          <p:cNvSpPr/>
          <p:nvPr/>
        </p:nvSpPr>
        <p:spPr>
          <a:xfrm>
            <a:off x="2972126" y="3007044"/>
            <a:ext cx="1982147" cy="360040"/>
          </a:xfrm>
          <a:prstGeom prst="rect">
            <a:avLst/>
          </a:prstGeom>
          <a:solidFill>
            <a:srgbClr val="FAC1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E25775-9BDA-442E-ACED-7227EA2E5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249"/>
            <a:ext cx="9144000" cy="335922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4D6856E-B0B9-42CC-8623-A71581FD2CFF}"/>
              </a:ext>
            </a:extLst>
          </p:cNvPr>
          <p:cNvSpPr/>
          <p:nvPr/>
        </p:nvSpPr>
        <p:spPr>
          <a:xfrm>
            <a:off x="3835552" y="2643758"/>
            <a:ext cx="255297" cy="970129"/>
          </a:xfrm>
          <a:prstGeom prst="downArrow">
            <a:avLst/>
          </a:prstGeom>
          <a:solidFill>
            <a:srgbClr val="FA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009070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8" grpId="0" animBg="1"/>
      <p:bldP spid="8" grpId="1" animBg="1"/>
      <p:bldP spid="12" grpId="0" animBg="1"/>
      <p:bldP spid="12" grpId="1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AF5D06-10EB-4907-9821-44957E47B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796"/>
            <a:ext cx="9144000" cy="29592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C13A19D-F40B-4F69-959F-6D278A5D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806"/>
            <a:ext cx="9144000" cy="2959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E1DCFEB-1EA7-4270-B2AE-422E3408C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060"/>
            <a:ext cx="9144000" cy="295922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C3D31BD-AC21-41E1-84E6-215CA9A4C3B0}"/>
              </a:ext>
            </a:extLst>
          </p:cNvPr>
          <p:cNvSpPr txBox="1"/>
          <p:nvPr/>
        </p:nvSpPr>
        <p:spPr>
          <a:xfrm>
            <a:off x="1763688" y="1849296"/>
            <a:ext cx="2627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Clic sur le bouton actualiser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E58299C-CABE-48EA-A80D-91FB20F136E8}"/>
              </a:ext>
            </a:extLst>
          </p:cNvPr>
          <p:cNvSpPr txBox="1"/>
          <p:nvPr/>
        </p:nvSpPr>
        <p:spPr>
          <a:xfrm>
            <a:off x="3851920" y="2937306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Demande de tri sur une colonne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C24B9ED-06DD-421F-AE90-9702879968D5}"/>
              </a:ext>
            </a:extLst>
          </p:cNvPr>
          <p:cNvSpPr txBox="1"/>
          <p:nvPr/>
        </p:nvSpPr>
        <p:spPr>
          <a:xfrm>
            <a:off x="634373" y="4225560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Modification du filtre de recherche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8BD40E-E776-4AE4-803C-48E617A47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796"/>
            <a:ext cx="9144000" cy="2959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CB851AF-4950-487E-B70C-DFAD5B83BC87}"/>
              </a:ext>
            </a:extLst>
          </p:cNvPr>
          <p:cNvSpPr txBox="1"/>
          <p:nvPr/>
        </p:nvSpPr>
        <p:spPr>
          <a:xfrm>
            <a:off x="3539975" y="1880074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Données métier brut</a:t>
            </a:r>
          </a:p>
        </p:txBody>
      </p:sp>
    </p:spTree>
    <p:extLst>
      <p:ext uri="{BB962C8B-B14F-4D97-AF65-F5344CB8AC3E}">
        <p14:creationId xmlns:p14="http://schemas.microsoft.com/office/powerpoint/2010/main" val="3017414760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7362AC-5465-4B39-A91C-492D73B59E8B}"/>
              </a:ext>
            </a:extLst>
          </p:cNvPr>
          <p:cNvSpPr/>
          <p:nvPr/>
        </p:nvSpPr>
        <p:spPr>
          <a:xfrm>
            <a:off x="1691680" y="2745827"/>
            <a:ext cx="1982147" cy="360040"/>
          </a:xfrm>
          <a:prstGeom prst="rect">
            <a:avLst/>
          </a:prstGeom>
          <a:solidFill>
            <a:srgbClr val="FAC1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Debounce(250)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A73F252-16A9-4DCC-881A-8764CE9E9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699"/>
            <a:ext cx="9144000" cy="2959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CE472DE-7F66-4221-AAF9-E6A3A4655563}"/>
              </a:ext>
            </a:extLst>
          </p:cNvPr>
          <p:cNvSpPr txBox="1"/>
          <p:nvPr/>
        </p:nvSpPr>
        <p:spPr>
          <a:xfrm>
            <a:off x="539552" y="2022220"/>
            <a:ext cx="347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Évènements clavier sur le filtre de recherche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05FC10-B874-440E-A876-C36914650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988"/>
            <a:ext cx="9144000" cy="2959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A4CD51B-264B-42CD-9FAB-A5DE082F60A0}"/>
              </a:ext>
            </a:extLst>
          </p:cNvPr>
          <p:cNvSpPr txBox="1"/>
          <p:nvPr/>
        </p:nvSpPr>
        <p:spPr>
          <a:xfrm>
            <a:off x="1071307" y="3577488"/>
            <a:ext cx="4076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Évènements clavier filtre de recherche après filtrage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16FC277-4624-4A68-94A6-0E0DA81D08DD}"/>
              </a:ext>
            </a:extLst>
          </p:cNvPr>
          <p:cNvCxnSpPr/>
          <p:nvPr/>
        </p:nvCxnSpPr>
        <p:spPr>
          <a:xfrm>
            <a:off x="395536" y="2937331"/>
            <a:ext cx="4320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7BA11FC-DB08-4A69-8720-DAA089992C2D}"/>
              </a:ext>
            </a:extLst>
          </p:cNvPr>
          <p:cNvCxnSpPr/>
          <p:nvPr/>
        </p:nvCxnSpPr>
        <p:spPr>
          <a:xfrm>
            <a:off x="4932040" y="2925847"/>
            <a:ext cx="4320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7CBB0A2C-8FFE-4D0E-BB42-FA66B18FC911}"/>
              </a:ext>
            </a:extLst>
          </p:cNvPr>
          <p:cNvSpPr txBox="1"/>
          <p:nvPr/>
        </p:nvSpPr>
        <p:spPr>
          <a:xfrm>
            <a:off x="352514" y="2685880"/>
            <a:ext cx="518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250 ms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6E31E5-B347-41F6-88E8-5FB994CD8FED}"/>
              </a:ext>
            </a:extLst>
          </p:cNvPr>
          <p:cNvSpPr txBox="1"/>
          <p:nvPr/>
        </p:nvSpPr>
        <p:spPr>
          <a:xfrm>
            <a:off x="4906565" y="2675719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250 ms</a:t>
            </a:r>
          </a:p>
        </p:txBody>
      </p:sp>
    </p:spTree>
    <p:extLst>
      <p:ext uri="{BB962C8B-B14F-4D97-AF65-F5344CB8AC3E}">
        <p14:creationId xmlns:p14="http://schemas.microsoft.com/office/powerpoint/2010/main" val="365421663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C13A19D-F40B-4F69-959F-6D278A5D6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932"/>
            <a:ext cx="9144000" cy="2959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E1DCFEB-1EA7-4270-B2AE-422E3408C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060"/>
            <a:ext cx="9144000" cy="295922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7E58299C-CABE-48EA-A80D-91FB20F136E8}"/>
              </a:ext>
            </a:extLst>
          </p:cNvPr>
          <p:cNvSpPr txBox="1"/>
          <p:nvPr/>
        </p:nvSpPr>
        <p:spPr>
          <a:xfrm>
            <a:off x="3851920" y="3075826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Demande de tri sur une colonne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8BD40E-E776-4AE4-803C-48E617A4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257"/>
            <a:ext cx="9144000" cy="2959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CB851AF-4950-487E-B70C-DFAD5B83BC87}"/>
              </a:ext>
            </a:extLst>
          </p:cNvPr>
          <p:cNvSpPr txBox="1"/>
          <p:nvPr/>
        </p:nvSpPr>
        <p:spPr>
          <a:xfrm>
            <a:off x="3539975" y="1880074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Données métier brut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576760-12F0-44F2-A83A-88038C826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060"/>
            <a:ext cx="9144000" cy="2959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F56A9C-79F6-4202-B853-E084B200FC02}"/>
              </a:ext>
            </a:extLst>
          </p:cNvPr>
          <p:cNvSpPr txBox="1"/>
          <p:nvPr/>
        </p:nvSpPr>
        <p:spPr>
          <a:xfrm>
            <a:off x="5796136" y="4228551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Modification du filtre de recherche</a:t>
            </a:r>
          </a:p>
        </p:txBody>
      </p:sp>
    </p:spTree>
    <p:extLst>
      <p:ext uri="{BB962C8B-B14F-4D97-AF65-F5344CB8AC3E}">
        <p14:creationId xmlns:p14="http://schemas.microsoft.com/office/powerpoint/2010/main" val="1213419728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CD3985-6E93-4918-9B7A-29452D11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430"/>
            <a:ext cx="9144000" cy="2959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79D728-FF9D-4268-AA76-EFB81E517C72}"/>
              </a:ext>
            </a:extLst>
          </p:cNvPr>
          <p:cNvSpPr txBox="1"/>
          <p:nvPr/>
        </p:nvSpPr>
        <p:spPr>
          <a:xfrm>
            <a:off x="3599508" y="1370436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Données métier brut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C556CCC-CB59-408E-B76C-E565CFEE8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7" y="1851868"/>
            <a:ext cx="9144000" cy="29592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9112CBF-86C1-4E75-8E07-B22C6D65AF41}"/>
              </a:ext>
            </a:extLst>
          </p:cNvPr>
          <p:cNvSpPr txBox="1"/>
          <p:nvPr/>
        </p:nvSpPr>
        <p:spPr>
          <a:xfrm>
            <a:off x="3491880" y="1707654"/>
            <a:ext cx="2605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Demande de tri sur une colonne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41201FA-5D22-4B2A-BAC5-CA8C36EBB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932"/>
            <a:ext cx="9144000" cy="29592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65D5796-6C5B-474E-8CB8-9E376E2462AE}"/>
              </a:ext>
            </a:extLst>
          </p:cNvPr>
          <p:cNvSpPr txBox="1"/>
          <p:nvPr/>
        </p:nvSpPr>
        <p:spPr>
          <a:xfrm>
            <a:off x="2411760" y="3071904"/>
            <a:ext cx="159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Filtre de recherche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E1A14E7-C2A5-4FCF-AFAF-D95E95A0F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535"/>
            <a:ext cx="9144000" cy="2959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C17C2B6-6171-40BD-8AC8-F1759C53D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7" y="4220044"/>
            <a:ext cx="9144000" cy="29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E26DE1-E66D-4B7C-B8C4-FBE41825115F}"/>
              </a:ext>
            </a:extLst>
          </p:cNvPr>
          <p:cNvSpPr/>
          <p:nvPr/>
        </p:nvSpPr>
        <p:spPr>
          <a:xfrm>
            <a:off x="3576869" y="2159935"/>
            <a:ext cx="1982147" cy="360040"/>
          </a:xfrm>
          <a:prstGeom prst="rect">
            <a:avLst/>
          </a:prstGeom>
          <a:solidFill>
            <a:srgbClr val="FAC1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CombineLatest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3868E4D-BB79-42F8-9F5C-FD0C882ED9BE}"/>
              </a:ext>
            </a:extLst>
          </p:cNvPr>
          <p:cNvSpPr txBox="1"/>
          <p:nvPr/>
        </p:nvSpPr>
        <p:spPr>
          <a:xfrm>
            <a:off x="3670901" y="2631392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Données métier triées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ECCF07-9EBF-4BE1-8BE0-FAC8D7340ACC}"/>
              </a:ext>
            </a:extLst>
          </p:cNvPr>
          <p:cNvSpPr/>
          <p:nvPr/>
        </p:nvSpPr>
        <p:spPr>
          <a:xfrm>
            <a:off x="3576869" y="3579862"/>
            <a:ext cx="1982147" cy="360040"/>
          </a:xfrm>
          <a:prstGeom prst="rect">
            <a:avLst/>
          </a:prstGeom>
          <a:solidFill>
            <a:srgbClr val="FAC1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CombineLatest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C99CEC9-2FCD-4417-8D5D-37A3D672884D}"/>
              </a:ext>
            </a:extLst>
          </p:cNvPr>
          <p:cNvSpPr txBox="1"/>
          <p:nvPr/>
        </p:nvSpPr>
        <p:spPr>
          <a:xfrm>
            <a:off x="3851920" y="409100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métier          triées et filtrées</a:t>
            </a:r>
          </a:p>
        </p:txBody>
      </p:sp>
    </p:spTree>
    <p:extLst>
      <p:ext uri="{BB962C8B-B14F-4D97-AF65-F5344CB8AC3E}">
        <p14:creationId xmlns:p14="http://schemas.microsoft.com/office/powerpoint/2010/main" val="269520125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 animBg="1"/>
      <p:bldP spid="24" grpId="0"/>
      <p:bldP spid="27" grpId="0" animBg="1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FF4DBD0-3C14-44EC-B62D-CA7162EA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Exemple Frontend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DDDCF26-9D72-44D7-A6BA-822A056ED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098"/>
            <a:ext cx="9144000" cy="2959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33EA684-7AFF-4CA9-B7B5-826A9488D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162"/>
            <a:ext cx="9144000" cy="29592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91BE851-7B96-4771-AD6D-E5F8F7208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234"/>
            <a:ext cx="9144000" cy="29592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58D2551-71B4-49CD-9EC5-218BE20BE4C6}"/>
              </a:ext>
            </a:extLst>
          </p:cNvPr>
          <p:cNvSpPr txBox="1"/>
          <p:nvPr/>
        </p:nvSpPr>
        <p:spPr>
          <a:xfrm>
            <a:off x="1763688" y="1203598"/>
            <a:ext cx="2627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Clic sur le bouton actualiser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0E4E8E5-CB63-4C93-B1AF-0CFBBAB7813D}"/>
              </a:ext>
            </a:extLst>
          </p:cNvPr>
          <p:cNvSpPr txBox="1"/>
          <p:nvPr/>
        </p:nvSpPr>
        <p:spPr>
          <a:xfrm>
            <a:off x="3851920" y="1779662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Demande de tri sur une colonne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4AD101-1DA7-40B7-82E3-E0EC1CC34F49}"/>
              </a:ext>
            </a:extLst>
          </p:cNvPr>
          <p:cNvSpPr txBox="1"/>
          <p:nvPr/>
        </p:nvSpPr>
        <p:spPr>
          <a:xfrm>
            <a:off x="634373" y="2427734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Modification du filtre de recherche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5BC3C1C-D354-42FE-B069-3F9C87737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060"/>
            <a:ext cx="9144000" cy="295922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2CA7121-9B8B-4514-96C0-4C5949CF0152}"/>
              </a:ext>
            </a:extLst>
          </p:cNvPr>
          <p:cNvSpPr txBox="1"/>
          <p:nvPr/>
        </p:nvSpPr>
        <p:spPr>
          <a:xfrm>
            <a:off x="1622653" y="4704355"/>
            <a:ext cx="7164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Nouvel observable qui contient les données métier triées et filtrées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2B05C27-2C12-407B-A5E2-E5A3C139CC6F}"/>
              </a:ext>
            </a:extLst>
          </p:cNvPr>
          <p:cNvSpPr/>
          <p:nvPr/>
        </p:nvSpPr>
        <p:spPr>
          <a:xfrm>
            <a:off x="4463988" y="3219822"/>
            <a:ext cx="216024" cy="792088"/>
          </a:xfrm>
          <a:prstGeom prst="downArrow">
            <a:avLst/>
          </a:prstGeom>
          <a:solidFill>
            <a:srgbClr val="FAC100"/>
          </a:solidFill>
          <a:ln>
            <a:solidFill>
              <a:srgbClr val="FA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319371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2" y="1148373"/>
            <a:ext cx="8207375" cy="2304255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ReactiveX est une API pour la programmation </a:t>
            </a:r>
            <a:r>
              <a:rPr lang="fr-FR" sz="1600" b="1" dirty="0"/>
              <a:t>asynchrone</a:t>
            </a:r>
            <a:r>
              <a:rPr lang="fr-FR" sz="1600" dirty="0"/>
              <a:t> avec des </a:t>
            </a:r>
            <a:r>
              <a:rPr lang="fr-FR" sz="1600" b="1" dirty="0"/>
              <a:t>flux</a:t>
            </a:r>
            <a:r>
              <a:rPr lang="fr-FR" sz="1600" dirty="0"/>
              <a:t> observables</a:t>
            </a:r>
            <a:r>
              <a:rPr lang="fr-FR" sz="1600" b="1" dirty="0"/>
              <a:t> :</a:t>
            </a:r>
            <a:endParaRPr lang="fr-FR" sz="1600" u="sng" dirty="0"/>
          </a:p>
          <a:p>
            <a:r>
              <a:rPr lang="fr-FR" sz="1600" u="sng" dirty="0"/>
              <a:t>Flux</a:t>
            </a:r>
            <a:r>
              <a:rPr lang="fr-FR" sz="1600" dirty="0"/>
              <a:t> : Séquence de </a:t>
            </a:r>
            <a:r>
              <a:rPr lang="fr-FR" sz="1600" b="1" dirty="0"/>
              <a:t>données</a:t>
            </a:r>
            <a:r>
              <a:rPr lang="fr-FR" sz="1600" dirty="0"/>
              <a:t> disponibles au fils du temps.</a:t>
            </a:r>
          </a:p>
          <a:p>
            <a:r>
              <a:rPr lang="fr-FR" sz="1600" u="sng" dirty="0"/>
              <a:t>Données</a:t>
            </a:r>
            <a:r>
              <a:rPr lang="fr-FR" sz="1600" dirty="0"/>
              <a:t> : Données brutes : Number, String, Object, …</a:t>
            </a:r>
          </a:p>
          <a:p>
            <a:r>
              <a:rPr lang="fr-FR" sz="1600" u="sng" dirty="0"/>
              <a:t>Asynchrones</a:t>
            </a:r>
            <a:r>
              <a:rPr lang="fr-FR" sz="1600" dirty="0"/>
              <a:t> : Permet de continuer l'exécution du programme sans attendre la réponse.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Flux</a:t>
            </a:r>
          </a:p>
        </p:txBody>
      </p:sp>
      <p:pic>
        <p:nvPicPr>
          <p:cNvPr id="6" name="Espace réservé du contenu 12">
            <a:extLst>
              <a:ext uri="{FF2B5EF4-FFF2-40B4-BE49-F238E27FC236}">
                <a16:creationId xmlns:a16="http://schemas.microsoft.com/office/drawing/2014/main" id="{E6907446-0C96-48F4-86CE-AEABE7724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5"/>
          <a:stretch/>
        </p:blipFill>
        <p:spPr>
          <a:xfrm>
            <a:off x="1068912" y="3147814"/>
            <a:ext cx="7006174" cy="11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58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800" dirty="0"/>
              <a:t>Exemple BACKEND</a:t>
            </a:r>
            <a:endParaRPr lang="fr-FR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5192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 Backend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283F76C-05DD-499C-8DDE-DDB7241C1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71942"/>
              </p:ext>
            </p:extLst>
          </p:nvPr>
        </p:nvGraphicFramePr>
        <p:xfrm>
          <a:off x="883640" y="3246357"/>
          <a:ext cx="7376717" cy="1893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408">
                  <a:extLst>
                    <a:ext uri="{9D8B030D-6E8A-4147-A177-3AD203B41FA5}">
                      <a16:colId xmlns:a16="http://schemas.microsoft.com/office/drawing/2014/main" val="20272967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576644992"/>
                    </a:ext>
                  </a:extLst>
                </a:gridCol>
                <a:gridCol w="881408">
                  <a:extLst>
                    <a:ext uri="{9D8B030D-6E8A-4147-A177-3AD203B41FA5}">
                      <a16:colId xmlns:a16="http://schemas.microsoft.com/office/drawing/2014/main" val="2226772186"/>
                    </a:ext>
                  </a:extLst>
                </a:gridCol>
                <a:gridCol w="1388224">
                  <a:extLst>
                    <a:ext uri="{9D8B030D-6E8A-4147-A177-3AD203B41FA5}">
                      <a16:colId xmlns:a16="http://schemas.microsoft.com/office/drawing/2014/main" val="1406036436"/>
                    </a:ext>
                  </a:extLst>
                </a:gridCol>
                <a:gridCol w="2831852">
                  <a:extLst>
                    <a:ext uri="{9D8B030D-6E8A-4147-A177-3AD203B41FA5}">
                      <a16:colId xmlns:a16="http://schemas.microsoft.com/office/drawing/2014/main" val="2039998222"/>
                    </a:ext>
                  </a:extLst>
                </a:gridCol>
              </a:tblGrid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Agence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Nom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Prénom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Embauche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email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805633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Paris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AKOPIAN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Maïa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 juillet 2015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maia.akopian@domain.com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747598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Paris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ALLARDI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Jean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23 janvier 2012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jean.allardi@domain.com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774273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Rennes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ALSAC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Nicolas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27 août 2012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nicolas.alsac@domain.com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6956423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Lyon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AMALRIC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Laurence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 juillet 2010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laurence.amalric@domain.com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294568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Lyon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AMBLARD-GROSS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Géraldine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30 décembre 2015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geraldine.amblard-gross@domain.com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0066567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Bordeaux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ANDRE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Sarah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29 août 2015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sarah.andre@domain.com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6887636"/>
                  </a:ext>
                </a:extLst>
              </a:tr>
              <a:tr h="1184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Rennes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ARAMBOUROU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Hélène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 mai 2014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helene.arambourou@domain.com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368809"/>
                  </a:ext>
                </a:extLst>
              </a:tr>
              <a:tr h="1649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Singapour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ARCHAMBAUD-SUARD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Gaït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26 novembre 2011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gait.archambaud-suard@domain.com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973939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Lyon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BALLESTEROS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Céline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19 septembre 2013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celine.ballesteros@domain.com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5052345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Lyon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BARBE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Luc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17 janvier 2015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luc.barbe@domain.com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20574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5080968-8830-411F-9685-B27C1B62B251}"/>
              </a:ext>
            </a:extLst>
          </p:cNvPr>
          <p:cNvSpPr txBox="1"/>
          <p:nvPr/>
        </p:nvSpPr>
        <p:spPr>
          <a:xfrm>
            <a:off x="540320" y="1215032"/>
            <a:ext cx="8063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AC100"/>
                </a:solidFill>
              </a:rPr>
              <a:t>Objectif</a:t>
            </a:r>
            <a:r>
              <a:rPr lang="fr-FR" dirty="0"/>
              <a:t> : Utiliser la programmation réactive pour mettre en évidence la gestion de la concurrence</a:t>
            </a:r>
          </a:p>
          <a:p>
            <a:endParaRPr lang="fr-FR" dirty="0"/>
          </a:p>
          <a:p>
            <a:r>
              <a:rPr lang="fr-FR" b="1" dirty="0">
                <a:solidFill>
                  <a:srgbClr val="FFC000"/>
                </a:solidFill>
              </a:rPr>
              <a:t>Use Case</a:t>
            </a:r>
            <a:r>
              <a:rPr lang="fr-FR" dirty="0"/>
              <a:t>: Manipuler un fichier Excel</a:t>
            </a:r>
          </a:p>
          <a:p>
            <a:endParaRPr lang="fr-FR" dirty="0"/>
          </a:p>
          <a:p>
            <a:r>
              <a:rPr lang="fr-FR" b="1" dirty="0">
                <a:solidFill>
                  <a:srgbClr val="FFC000"/>
                </a:solidFill>
              </a:rPr>
              <a:t>Outils</a:t>
            </a:r>
            <a:r>
              <a:rPr lang="fr-FR" dirty="0"/>
              <a:t> : Utilisation des opérateurs en RxJava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29683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 Backend </a:t>
            </a:r>
            <a:r>
              <a:rPr lang="fr-FR" dirty="0" err="1"/>
              <a:t>RXJava</a:t>
            </a:r>
            <a:endParaRPr lang="fr-FR" dirty="0"/>
          </a:p>
        </p:txBody>
      </p:sp>
      <p:sp>
        <p:nvSpPr>
          <p:cNvPr id="7" name="Sous-titre 1">
            <a:extLst>
              <a:ext uri="{FF2B5EF4-FFF2-40B4-BE49-F238E27FC236}">
                <a16:creationId xmlns:a16="http://schemas.microsoft.com/office/drawing/2014/main" id="{77BD0EA3-79AE-4EF1-B423-C29AB74C993A}"/>
              </a:ext>
            </a:extLst>
          </p:cNvPr>
          <p:cNvSpPr txBox="1">
            <a:spLocks/>
          </p:cNvSpPr>
          <p:nvPr/>
        </p:nvSpPr>
        <p:spPr>
          <a:xfrm>
            <a:off x="179512" y="1112672"/>
            <a:ext cx="5544616" cy="3600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/>
              <a:t> </a:t>
            </a:r>
            <a:r>
              <a:rPr lang="fr-FR" sz="1100" dirty="0" err="1"/>
              <a:t>workbooksObservable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excelPath</a:t>
            </a:r>
            <a:r>
              <a:rPr lang="fr-FR" sz="1100" dirty="0"/>
              <a:t>)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</a:t>
            </a:r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flatMap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workbook</a:t>
            </a:r>
            <a:r>
              <a:rPr lang="fr-FR" sz="1100" dirty="0"/>
              <a:t> -&gt; </a:t>
            </a:r>
            <a:r>
              <a:rPr lang="fr-FR" sz="1100" dirty="0" err="1"/>
              <a:t>Observable.from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workbook</a:t>
            </a:r>
            <a:r>
              <a:rPr lang="fr-FR" sz="1100" dirty="0"/>
              <a:t>::</a:t>
            </a:r>
            <a:r>
              <a:rPr lang="fr-FR" sz="1100" dirty="0" err="1"/>
              <a:t>sheetIterator</a:t>
            </a:r>
            <a:r>
              <a:rPr lang="fr-FR" sz="1100" dirty="0"/>
              <a:t>))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filter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sheet</a:t>
            </a:r>
            <a:r>
              <a:rPr lang="fr-FR" sz="1100" dirty="0"/>
              <a:t> -&gt; 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sheet</a:t>
            </a:r>
            <a:r>
              <a:rPr lang="fr-FR" sz="1100" dirty="0" err="1"/>
              <a:t>.getSheetName</a:t>
            </a:r>
            <a:r>
              <a:rPr lang="fr-FR" sz="1100" dirty="0"/>
              <a:t>().</a:t>
            </a:r>
            <a:r>
              <a:rPr lang="fr-FR" sz="1100" dirty="0" err="1"/>
              <a:t>equalsIgnoreCase</a:t>
            </a:r>
            <a:r>
              <a:rPr lang="fr-FR" sz="1100" dirty="0"/>
              <a:t>(</a:t>
            </a:r>
            <a:r>
              <a:rPr lang="fr-FR" sz="1100" dirty="0">
                <a:solidFill>
                  <a:schemeClr val="accent6">
                    <a:lumMod val="50000"/>
                  </a:schemeClr>
                </a:solidFill>
              </a:rPr>
              <a:t>"Listing"</a:t>
            </a:r>
            <a:r>
              <a:rPr lang="fr-FR" sz="1100" dirty="0"/>
              <a:t>))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flatMap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sheet</a:t>
            </a:r>
            <a:r>
              <a:rPr lang="fr-FR" sz="1100" dirty="0"/>
              <a:t> -&gt; </a:t>
            </a:r>
            <a:r>
              <a:rPr lang="fr-FR" sz="1100" dirty="0" err="1"/>
              <a:t>Observable.from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sheet</a:t>
            </a:r>
            <a:r>
              <a:rPr lang="fr-FR" sz="1100" dirty="0"/>
              <a:t>::</a:t>
            </a:r>
            <a:r>
              <a:rPr lang="fr-FR" sz="1100" dirty="0" err="1"/>
              <a:t>rowIterator</a:t>
            </a:r>
            <a:r>
              <a:rPr lang="fr-FR" sz="1100" dirty="0"/>
              <a:t>))</a:t>
            </a:r>
          </a:p>
          <a:p>
            <a:pPr algn="l"/>
            <a:r>
              <a:rPr lang="fr-FR" sz="1100" dirty="0"/>
              <a:t>         </a:t>
            </a:r>
          </a:p>
          <a:p>
            <a:pPr algn="l"/>
            <a:r>
              <a:rPr lang="fr-FR" sz="1100" dirty="0"/>
              <a:t>                .skip(1) </a:t>
            </a:r>
          </a:p>
          <a:p>
            <a:pPr algn="l"/>
            <a:endParaRPr lang="fr-FR" sz="1100" dirty="0"/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map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row</a:t>
            </a:r>
            <a:r>
              <a:rPr lang="fr-FR" sz="1100" dirty="0"/>
              <a:t> -&gt; </a:t>
            </a:r>
            <a:r>
              <a:rPr lang="fr-FR" sz="1100" dirty="0" err="1"/>
              <a:t>createUser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row</a:t>
            </a:r>
            <a:r>
              <a:rPr lang="fr-FR" sz="1100" dirty="0"/>
              <a:t>)) </a:t>
            </a:r>
          </a:p>
          <a:p>
            <a:pPr algn="l"/>
            <a:endParaRPr lang="fr-FR" sz="1100" dirty="0"/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filter</a:t>
            </a:r>
            <a:r>
              <a:rPr lang="fr-FR" sz="1100" dirty="0"/>
              <a:t>(</a:t>
            </a:r>
            <a:r>
              <a:rPr lang="fr-FR" sz="1100" dirty="0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fr-FR" sz="1100" dirty="0"/>
              <a:t> -&gt; !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fr-FR" sz="1100" dirty="0" err="1"/>
              <a:t>.email.isEmpty</a:t>
            </a:r>
            <a:r>
              <a:rPr lang="fr-FR" sz="1100" dirty="0"/>
              <a:t>())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subscribe</a:t>
            </a:r>
            <a:r>
              <a:rPr lang="fr-FR" sz="1100" dirty="0"/>
              <a:t>(</a:t>
            </a:r>
          </a:p>
          <a:p>
            <a:pPr algn="l"/>
            <a:r>
              <a:rPr lang="fr-FR" sz="1100" dirty="0"/>
              <a:t>                        </a:t>
            </a:r>
            <a:r>
              <a:rPr lang="fr-FR" sz="1100" dirty="0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fr-FR" sz="1100" dirty="0"/>
              <a:t> -&gt; </a:t>
            </a:r>
            <a:r>
              <a:rPr lang="fr-FR" sz="1100" dirty="0" err="1"/>
              <a:t>System.out.println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fr-FR" sz="1100" dirty="0" err="1"/>
              <a:t>.toString</a:t>
            </a:r>
            <a:r>
              <a:rPr lang="fr-FR" sz="1100" dirty="0"/>
              <a:t>()), 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                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error</a:t>
            </a:r>
            <a:r>
              <a:rPr lang="fr-FR" sz="1100" dirty="0"/>
              <a:t> -&gt; </a:t>
            </a:r>
            <a:r>
              <a:rPr lang="fr-FR" sz="1100" dirty="0" err="1"/>
              <a:t>System.err.println</a:t>
            </a:r>
            <a:r>
              <a:rPr lang="fr-FR" sz="1100" dirty="0"/>
              <a:t>(</a:t>
            </a:r>
            <a:r>
              <a:rPr lang="fr-FR" sz="1100" dirty="0" err="1">
                <a:solidFill>
                  <a:schemeClr val="accent6">
                    <a:lumMod val="50000"/>
                  </a:schemeClr>
                </a:solidFill>
              </a:rPr>
              <a:t>error</a:t>
            </a:r>
            <a:r>
              <a:rPr lang="fr-FR" sz="1100" dirty="0" err="1"/>
              <a:t>.getMessage</a:t>
            </a:r>
            <a:r>
              <a:rPr lang="fr-FR" sz="1100" dirty="0"/>
              <a:t>())</a:t>
            </a:r>
          </a:p>
          <a:p>
            <a:pPr algn="l"/>
            <a:r>
              <a:rPr lang="fr-FR" sz="1100" dirty="0"/>
              <a:t>                );</a:t>
            </a:r>
          </a:p>
        </p:txBody>
      </p:sp>
      <p:sp>
        <p:nvSpPr>
          <p:cNvPr id="8" name="Sous-titre 1">
            <a:extLst>
              <a:ext uri="{FF2B5EF4-FFF2-40B4-BE49-F238E27FC236}">
                <a16:creationId xmlns:a16="http://schemas.microsoft.com/office/drawing/2014/main" id="{269BBF83-10A5-4BBB-8213-D75AD36971B8}"/>
              </a:ext>
            </a:extLst>
          </p:cNvPr>
          <p:cNvSpPr txBox="1">
            <a:spLocks/>
          </p:cNvSpPr>
          <p:nvPr/>
        </p:nvSpPr>
        <p:spPr>
          <a:xfrm>
            <a:off x="5724128" y="1112672"/>
            <a:ext cx="3176736" cy="3600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Flux de Fichier </a:t>
            </a:r>
            <a:r>
              <a:rPr lang="fr-FR" sz="1100" dirty="0" err="1">
                <a:solidFill>
                  <a:schemeClr val="accent3">
                    <a:lumMod val="50000"/>
                  </a:schemeClr>
                </a:solidFill>
              </a:rPr>
              <a:t>excel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</a:t>
            </a:r>
          </a:p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Flux de Feuille </a:t>
            </a:r>
            <a:r>
              <a:rPr lang="fr-FR" sz="1100" dirty="0" err="1">
                <a:solidFill>
                  <a:schemeClr val="accent3">
                    <a:lumMod val="50000"/>
                  </a:schemeClr>
                </a:solidFill>
              </a:rPr>
              <a:t>excel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Ignore les feuilles inutiles</a:t>
            </a: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Flux de ligne </a:t>
            </a:r>
            <a:r>
              <a:rPr lang="fr-FR" sz="1100" dirty="0" err="1">
                <a:solidFill>
                  <a:schemeClr val="accent3">
                    <a:lumMod val="50000"/>
                  </a:schemeClr>
                </a:solidFill>
              </a:rPr>
              <a:t>excel</a:t>
            </a:r>
            <a:r>
              <a:rPr lang="fr-FR" sz="1100" dirty="0"/>
              <a:t>       </a:t>
            </a:r>
          </a:p>
          <a:p>
            <a:pPr algn="l"/>
            <a:r>
              <a:rPr lang="fr-FR" sz="1100" dirty="0"/>
              <a:t>         </a:t>
            </a:r>
          </a:p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 Ignore la première ligne 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(Header du fichier)</a:t>
            </a: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On convertit les lignes en User</a:t>
            </a:r>
          </a:p>
          <a:p>
            <a:pPr algn="l"/>
            <a:r>
              <a:rPr lang="fr-FR" sz="1100" dirty="0"/>
              <a:t>                </a:t>
            </a:r>
          </a:p>
          <a:p>
            <a:pPr algn="l"/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On ignore les utilisateurs sans adresse email</a:t>
            </a:r>
          </a:p>
          <a:p>
            <a:pPr algn="l"/>
            <a:r>
              <a:rPr lang="fr-FR" sz="1100" dirty="0"/>
              <a:t>              </a:t>
            </a:r>
          </a:p>
          <a:p>
            <a:pPr algn="l"/>
            <a:r>
              <a:rPr lang="fr-FR" sz="1100" dirty="0"/>
              <a:t>  </a:t>
            </a:r>
          </a:p>
          <a:p>
            <a:pPr marL="171450" indent="-171450" algn="l">
              <a:buFont typeface="Wingdings" panose="05000000000000000000" pitchFamily="2" charset="2"/>
              <a:buChar char="ç"/>
            </a:pPr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on affiche les utilisateurs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ç"/>
            </a:pPr>
            <a:r>
              <a:rPr lang="fr-FR" sz="11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on affiche les erreurs</a:t>
            </a:r>
          </a:p>
          <a:p>
            <a:pPr marL="171450" indent="-171450" algn="l">
              <a:buFont typeface="Wingdings" panose="05000000000000000000" pitchFamily="2" charset="2"/>
              <a:buChar char="ç"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4766242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 Backend </a:t>
            </a:r>
            <a:r>
              <a:rPr lang="fr-FR" dirty="0" err="1"/>
              <a:t>RXJava</a:t>
            </a:r>
            <a:endParaRPr lang="fr-FR" dirty="0"/>
          </a:p>
        </p:txBody>
      </p:sp>
      <p:sp>
        <p:nvSpPr>
          <p:cNvPr id="7" name="Sous-titre 1">
            <a:extLst>
              <a:ext uri="{FF2B5EF4-FFF2-40B4-BE49-F238E27FC236}">
                <a16:creationId xmlns:a16="http://schemas.microsoft.com/office/drawing/2014/main" id="{77BD0EA3-79AE-4EF1-B423-C29AB74C993A}"/>
              </a:ext>
            </a:extLst>
          </p:cNvPr>
          <p:cNvSpPr txBox="1">
            <a:spLocks/>
          </p:cNvSpPr>
          <p:nvPr/>
        </p:nvSpPr>
        <p:spPr>
          <a:xfrm>
            <a:off x="395536" y="1059582"/>
            <a:ext cx="7704856" cy="3600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/>
              <a:t> </a:t>
            </a:r>
            <a:r>
              <a:rPr lang="fr-FR" sz="1100" dirty="0" err="1"/>
              <a:t>workbooksObservable</a:t>
            </a:r>
            <a:r>
              <a:rPr lang="fr-FR" sz="1100" dirty="0"/>
              <a:t>(</a:t>
            </a:r>
            <a:r>
              <a:rPr lang="fr-FR" sz="1100" dirty="0" err="1"/>
              <a:t>excelPath</a:t>
            </a:r>
            <a:r>
              <a:rPr lang="fr-FR" sz="1100" dirty="0"/>
              <a:t>)</a:t>
            </a:r>
          </a:p>
          <a:p>
            <a:pPr algn="l"/>
            <a:endParaRPr lang="fr-FR" sz="1100" dirty="0"/>
          </a:p>
          <a:p>
            <a:pPr algn="l"/>
            <a:r>
              <a:rPr lang="fr-FR" sz="1100" dirty="0"/>
              <a:t>                .</a:t>
            </a:r>
            <a:r>
              <a:rPr lang="fr-FR" sz="1100" b="1" dirty="0" err="1"/>
              <a:t>subscribeOn</a:t>
            </a:r>
            <a:r>
              <a:rPr lang="fr-FR" sz="1100" dirty="0"/>
              <a:t>(Schedulers.io())</a:t>
            </a:r>
          </a:p>
          <a:p>
            <a:pPr algn="l"/>
            <a:endParaRPr lang="fr-FR" sz="1100" dirty="0"/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flatMap</a:t>
            </a:r>
            <a:r>
              <a:rPr lang="fr-FR" sz="1100" dirty="0"/>
              <a:t>(</a:t>
            </a:r>
            <a:r>
              <a:rPr lang="fr-FR" sz="1100" dirty="0" err="1"/>
              <a:t>workbook</a:t>
            </a:r>
            <a:r>
              <a:rPr lang="fr-FR" sz="1100" dirty="0"/>
              <a:t> -&gt; </a:t>
            </a:r>
            <a:r>
              <a:rPr lang="fr-FR" sz="1100" dirty="0" err="1"/>
              <a:t>Observable.from</a:t>
            </a:r>
            <a:r>
              <a:rPr lang="fr-FR" sz="1100" dirty="0"/>
              <a:t>(</a:t>
            </a:r>
            <a:r>
              <a:rPr lang="fr-FR" sz="1100" dirty="0" err="1"/>
              <a:t>workbook</a:t>
            </a:r>
            <a:r>
              <a:rPr lang="fr-FR" sz="1100" dirty="0"/>
              <a:t>::</a:t>
            </a:r>
            <a:r>
              <a:rPr lang="fr-FR" sz="1100" dirty="0" err="1"/>
              <a:t>sheetIterator</a:t>
            </a:r>
            <a:r>
              <a:rPr lang="fr-FR" sz="1100" dirty="0"/>
              <a:t>))</a:t>
            </a:r>
          </a:p>
          <a:p>
            <a:pPr algn="l"/>
            <a:r>
              <a:rPr lang="fr-FR" sz="1100" dirty="0"/>
              <a:t>                                </a:t>
            </a:r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flatMap</a:t>
            </a:r>
            <a:r>
              <a:rPr lang="fr-FR" sz="1100" dirty="0"/>
              <a:t>(</a:t>
            </a:r>
            <a:r>
              <a:rPr lang="fr-FR" sz="1100" dirty="0" err="1"/>
              <a:t>sheet</a:t>
            </a:r>
            <a:r>
              <a:rPr lang="fr-FR" sz="1100" dirty="0"/>
              <a:t> -&gt; </a:t>
            </a:r>
            <a:r>
              <a:rPr lang="fr-FR" sz="1100" dirty="0" err="1"/>
              <a:t>Observable.from</a:t>
            </a:r>
            <a:r>
              <a:rPr lang="fr-FR" sz="1100" dirty="0"/>
              <a:t>(</a:t>
            </a:r>
            <a:r>
              <a:rPr lang="fr-FR" sz="1100" dirty="0" err="1"/>
              <a:t>sheet</a:t>
            </a:r>
            <a:r>
              <a:rPr lang="fr-FR" sz="1100" dirty="0"/>
              <a:t>::</a:t>
            </a:r>
            <a:r>
              <a:rPr lang="fr-FR" sz="1100" dirty="0" err="1"/>
              <a:t>rowIterator</a:t>
            </a:r>
            <a:r>
              <a:rPr lang="fr-FR" sz="1100" dirty="0"/>
              <a:t>))</a:t>
            </a:r>
          </a:p>
          <a:p>
            <a:pPr algn="l"/>
            <a:r>
              <a:rPr lang="fr-FR" sz="1100" dirty="0"/>
              <a:t>         </a:t>
            </a:r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map</a:t>
            </a:r>
            <a:r>
              <a:rPr lang="fr-FR" sz="1100" dirty="0"/>
              <a:t>(</a:t>
            </a:r>
            <a:r>
              <a:rPr lang="fr-FR" sz="1100" dirty="0" err="1"/>
              <a:t>row</a:t>
            </a:r>
            <a:r>
              <a:rPr lang="fr-FR" sz="1100" dirty="0"/>
              <a:t> -&gt; </a:t>
            </a:r>
            <a:r>
              <a:rPr lang="fr-FR" sz="1100" dirty="0" err="1"/>
              <a:t>createUser</a:t>
            </a:r>
            <a:r>
              <a:rPr lang="fr-FR" sz="1100" dirty="0"/>
              <a:t>(</a:t>
            </a:r>
            <a:r>
              <a:rPr lang="fr-FR" sz="1100" dirty="0" err="1"/>
              <a:t>row</a:t>
            </a:r>
            <a:r>
              <a:rPr lang="fr-FR" sz="1100" dirty="0"/>
              <a:t>)) </a:t>
            </a:r>
          </a:p>
          <a:p>
            <a:pPr algn="l"/>
            <a:r>
              <a:rPr lang="fr-FR" sz="1100" dirty="0"/>
              <a:t>                </a:t>
            </a:r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r>
              <a:rPr lang="fr-FR" sz="1100" dirty="0"/>
              <a:t>                .</a:t>
            </a:r>
            <a:r>
              <a:rPr lang="fr-FR" sz="1100" dirty="0" err="1"/>
              <a:t>subscribe</a:t>
            </a:r>
            <a:r>
              <a:rPr lang="fr-FR" sz="1100" dirty="0"/>
              <a:t>(</a:t>
            </a:r>
          </a:p>
          <a:p>
            <a:pPr algn="l"/>
            <a:r>
              <a:rPr lang="fr-FR" sz="1100" dirty="0"/>
              <a:t>                        user -&gt; </a:t>
            </a:r>
            <a:r>
              <a:rPr lang="fr-FR" sz="1100" dirty="0" err="1"/>
              <a:t>System.out.println</a:t>
            </a:r>
            <a:r>
              <a:rPr lang="fr-FR" sz="1100" dirty="0"/>
              <a:t>(</a:t>
            </a:r>
            <a:r>
              <a:rPr lang="fr-FR" sz="1100" dirty="0" err="1"/>
              <a:t>user.toString</a:t>
            </a:r>
            <a:r>
              <a:rPr lang="fr-FR" sz="1100" dirty="0"/>
              <a:t>()), </a:t>
            </a:r>
          </a:p>
          <a:p>
            <a:pPr algn="l"/>
            <a:r>
              <a:rPr lang="fr-FR" sz="1100" dirty="0"/>
              <a:t>                        </a:t>
            </a:r>
            <a:r>
              <a:rPr lang="fr-FR" sz="1100" dirty="0" err="1"/>
              <a:t>error</a:t>
            </a:r>
            <a:r>
              <a:rPr lang="fr-FR" sz="1100" dirty="0"/>
              <a:t> -&gt; </a:t>
            </a:r>
            <a:r>
              <a:rPr lang="fr-FR" sz="1100" dirty="0" err="1"/>
              <a:t>System.err.println</a:t>
            </a:r>
            <a:r>
              <a:rPr lang="fr-FR" sz="1100" dirty="0"/>
              <a:t>(</a:t>
            </a:r>
            <a:r>
              <a:rPr lang="fr-FR" sz="1100" dirty="0" err="1"/>
              <a:t>error.getMessage</a:t>
            </a:r>
            <a:r>
              <a:rPr lang="fr-FR" sz="1100" dirty="0"/>
              <a:t>())</a:t>
            </a:r>
          </a:p>
          <a:p>
            <a:pPr algn="l"/>
            <a:r>
              <a:rPr lang="fr-FR" sz="1100" dirty="0"/>
              <a:t>                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010A0F-FA1B-4501-B67D-05553194DCC8}"/>
              </a:ext>
            </a:extLst>
          </p:cNvPr>
          <p:cNvSpPr/>
          <p:nvPr/>
        </p:nvSpPr>
        <p:spPr>
          <a:xfrm>
            <a:off x="2915816" y="149163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 Exécute l’observable sur un autre thread (le Thread IO)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7E63A-3688-4891-8DF4-5A5FBFA16DA6}"/>
              </a:ext>
            </a:extLst>
          </p:cNvPr>
          <p:cNvSpPr/>
          <p:nvPr/>
        </p:nvSpPr>
        <p:spPr>
          <a:xfrm>
            <a:off x="2627784" y="3705357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 On retourne sur le thread principal pour le </a:t>
            </a:r>
            <a:r>
              <a:rPr lang="fr-FR" sz="11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subscribe</a:t>
            </a:r>
            <a:endParaRPr lang="fr-FR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Sous-titre 1">
            <a:extLst>
              <a:ext uri="{FF2B5EF4-FFF2-40B4-BE49-F238E27FC236}">
                <a16:creationId xmlns:a16="http://schemas.microsoft.com/office/drawing/2014/main" id="{C84511B1-6152-42B2-9D3C-02E0D04EBDF3}"/>
              </a:ext>
            </a:extLst>
          </p:cNvPr>
          <p:cNvSpPr txBox="1">
            <a:spLocks/>
          </p:cNvSpPr>
          <p:nvPr/>
        </p:nvSpPr>
        <p:spPr>
          <a:xfrm>
            <a:off x="395536" y="1059582"/>
            <a:ext cx="7704856" cy="3600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r>
              <a:rPr lang="fr-FR" sz="1100" dirty="0"/>
              <a:t>                </a:t>
            </a:r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    .</a:t>
            </a:r>
            <a:r>
              <a:rPr lang="fr-FR" sz="1100" b="1" dirty="0" err="1">
                <a:solidFill>
                  <a:schemeClr val="accent1">
                    <a:lumMod val="75000"/>
                  </a:schemeClr>
                </a:solidFill>
              </a:rPr>
              <a:t>blockingSubscribe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            user -&gt; 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System.out.println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user.toString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()), </a:t>
            </a:r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-&gt; 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System.err.println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error.getMessage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())</a:t>
            </a:r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    );</a:t>
            </a:r>
          </a:p>
        </p:txBody>
      </p:sp>
      <p:sp>
        <p:nvSpPr>
          <p:cNvPr id="11" name="Sous-titre 1">
            <a:extLst>
              <a:ext uri="{FF2B5EF4-FFF2-40B4-BE49-F238E27FC236}">
                <a16:creationId xmlns:a16="http://schemas.microsoft.com/office/drawing/2014/main" id="{2E561113-3ABE-46FD-90A9-5665FC145D73}"/>
              </a:ext>
            </a:extLst>
          </p:cNvPr>
          <p:cNvSpPr txBox="1">
            <a:spLocks/>
          </p:cNvSpPr>
          <p:nvPr/>
        </p:nvSpPr>
        <p:spPr>
          <a:xfrm>
            <a:off x="395536" y="1065616"/>
            <a:ext cx="7704856" cy="3600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endParaRPr lang="fr-FR" sz="1100" dirty="0"/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    .</a:t>
            </a:r>
            <a:r>
              <a:rPr lang="fr-FR" sz="1100" b="1" dirty="0" err="1">
                <a:solidFill>
                  <a:schemeClr val="accent1">
                    <a:lumMod val="75000"/>
                  </a:schemeClr>
                </a:solidFill>
              </a:rPr>
              <a:t>flatMap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row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-&gt; 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Observable.just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row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	  	         .</a:t>
            </a:r>
            <a:r>
              <a:rPr lang="fr-FR" sz="1100" b="1" dirty="0" err="1">
                <a:solidFill>
                  <a:schemeClr val="accent1">
                    <a:lumMod val="75000"/>
                  </a:schemeClr>
                </a:solidFill>
              </a:rPr>
              <a:t>subscribeOn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Schedulers.computation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()) </a:t>
            </a:r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		         .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map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(r -&gt; </a:t>
            </a:r>
            <a:r>
              <a:rPr lang="fr-FR" sz="1100" dirty="0" err="1">
                <a:solidFill>
                  <a:schemeClr val="accent1">
                    <a:lumMod val="75000"/>
                  </a:schemeClr>
                </a:solidFill>
              </a:rPr>
              <a:t>createUser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(r))</a:t>
            </a:r>
          </a:p>
          <a:p>
            <a:pPr algn="l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                );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E3B38-9894-4B0D-8A8A-FA24F4F36847}"/>
              </a:ext>
            </a:extLst>
          </p:cNvPr>
          <p:cNvSpPr/>
          <p:nvPr/>
        </p:nvSpPr>
        <p:spPr>
          <a:xfrm>
            <a:off x="5148064" y="2906529"/>
            <a:ext cx="302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 Exécute l’observable sur un Pool de thread</a:t>
            </a:r>
            <a:endParaRPr lang="fr-FR" sz="11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56996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6.googleusercontent.com/4_OnYyvtMqehD71-NV2wFF-A2qztHAF0FGfatFsTXPj2zdSb5K15TalnP3ylAhTGbzaj-xBfcnGL1igmGV4IjKNlFkkQ1Qr3TvYDw50nik0D302bNVmDAtS_0tEiNZmHWN5fSbzsBT8">
            <a:extLst>
              <a:ext uri="{FF2B5EF4-FFF2-40B4-BE49-F238E27FC236}">
                <a16:creationId xmlns:a16="http://schemas.microsoft.com/office/drawing/2014/main" id="{5D7E6C6A-2173-4C9D-914F-A92B3DEF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58" y="901496"/>
            <a:ext cx="4214683" cy="389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3">
            <a:extLst>
              <a:ext uri="{FF2B5EF4-FFF2-40B4-BE49-F238E27FC236}">
                <a16:creationId xmlns:a16="http://schemas.microsoft.com/office/drawing/2014/main" id="{BD341C4F-77C8-47AD-BD10-623E5D450B58}"/>
              </a:ext>
            </a:extLst>
          </p:cNvPr>
          <p:cNvSpPr txBox="1">
            <a:spLocks/>
          </p:cNvSpPr>
          <p:nvPr/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820089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Ils utilisent ReactiveX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278757"/>
            <a:ext cx="2219325" cy="885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60" y="1278757"/>
            <a:ext cx="5168660" cy="1797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50" y="3147814"/>
            <a:ext cx="5237678" cy="17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1365"/>
      </p:ext>
    </p:extLst>
  </p:cSld>
  <p:clrMapOvr>
    <a:masterClrMapping/>
  </p:clrMapOvr>
  <p:transition spd="slow">
    <p:wipe/>
    <p:sndAc>
      <p:stSnd>
        <p:snd r:embed="rId3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348796238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0332" y="3028950"/>
            <a:ext cx="8058233" cy="1577750"/>
          </a:xfrm>
          <a:prstGeom prst="rect">
            <a:avLst/>
          </a:prstGeom>
          <a:solidFill>
            <a:srgbClr val="989898"/>
          </a:solidFill>
          <a:ln w="3175">
            <a:solidFill>
              <a:srgbClr val="FA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ReactiveX est la combinaison des meilleures idées de la </a:t>
            </a:r>
            <a:r>
              <a:rPr lang="fr-FR" b="1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Programmation fonctionnelle</a:t>
            </a:r>
            <a:r>
              <a:rPr lang="fr-F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du pattern </a:t>
            </a:r>
            <a:r>
              <a:rPr lang="fr-FR" b="1" dirty="0">
                <a:solidFill>
                  <a:srgbClr val="FAC1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Observer</a:t>
            </a:r>
            <a:r>
              <a:rPr lang="fr-F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et du pattern </a:t>
            </a:r>
            <a:r>
              <a:rPr lang="fr-FR" b="1" dirty="0">
                <a:solidFill>
                  <a:srgbClr val="FAC1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Iterator</a:t>
            </a:r>
            <a:endParaRPr lang="fr-FR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7577" y="1375000"/>
            <a:ext cx="2641353" cy="1577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Créer</a:t>
            </a:r>
            <a:endParaRPr lang="fr-FR" sz="1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Créer facilement des flux de données.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ReactiveX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107E2-F176-4A5E-BA22-619E29FF0045}"/>
              </a:ext>
            </a:extLst>
          </p:cNvPr>
          <p:cNvSpPr/>
          <p:nvPr/>
        </p:nvSpPr>
        <p:spPr>
          <a:xfrm>
            <a:off x="3249191" y="1375000"/>
            <a:ext cx="2641353" cy="1577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Combiner</a:t>
            </a:r>
            <a:endParaRPr lang="fr-FR" sz="1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Transformer et Combiner des flux à l’aide d’opérateur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C2323B-CAB6-49E5-8C9C-098F257537CA}"/>
              </a:ext>
            </a:extLst>
          </p:cNvPr>
          <p:cNvSpPr/>
          <p:nvPr/>
        </p:nvSpPr>
        <p:spPr>
          <a:xfrm>
            <a:off x="5960806" y="1375000"/>
            <a:ext cx="2641353" cy="1577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Souscrire</a:t>
            </a:r>
            <a:endParaRPr lang="fr-FR" sz="1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endParaRPr lang="fr-FR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algn="ctr"/>
            <a:r>
              <a:rPr lang="fr-FR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Souscrire aux flux pour faire des effets de bord.</a:t>
            </a:r>
          </a:p>
        </p:txBody>
      </p:sp>
      <p:sp>
        <p:nvSpPr>
          <p:cNvPr id="3" name="AutoShape 2" descr="Create">
            <a:extLst>
              <a:ext uri="{FF2B5EF4-FFF2-40B4-BE49-F238E27FC236}">
                <a16:creationId xmlns:a16="http://schemas.microsoft.com/office/drawing/2014/main" id="{43C6350F-E11A-4F7B-9732-4891E71F6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Create">
            <a:extLst>
              <a:ext uri="{FF2B5EF4-FFF2-40B4-BE49-F238E27FC236}">
                <a16:creationId xmlns:a16="http://schemas.microsoft.com/office/drawing/2014/main" id="{0E116152-9005-4041-A7EC-A59614C46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246817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 dirty="0"/>
              <a:t>Procédure : </a:t>
            </a:r>
          </a:p>
          <a:p>
            <a:pPr lvl="1"/>
            <a:r>
              <a:rPr lang="fr-FR" sz="1400" dirty="0"/>
              <a:t>L’exécution de la procédure peut avoir des effets de bord</a:t>
            </a:r>
          </a:p>
          <a:p>
            <a:pPr lvl="1"/>
            <a:r>
              <a:rPr lang="fr-FR" sz="1400" dirty="0"/>
              <a:t>Le résultat de sortie (output) n’a pas de lien direct avec les paramètres d’entrées (input)</a:t>
            </a:r>
          </a:p>
          <a:p>
            <a:pPr lvl="1"/>
            <a:r>
              <a:rPr lang="fr-FR" sz="1400" dirty="0"/>
              <a:t>L’ordre d’exécution des procédures à une importance</a:t>
            </a:r>
          </a:p>
          <a:p>
            <a:endParaRPr lang="fr-FR" sz="1600" dirty="0"/>
          </a:p>
          <a:p>
            <a:r>
              <a:rPr lang="fr-FR" sz="1600" dirty="0"/>
              <a:t>Fonction pure :</a:t>
            </a:r>
          </a:p>
          <a:p>
            <a:pPr lvl="1"/>
            <a:r>
              <a:rPr lang="fr-FR" sz="1400" dirty="0"/>
              <a:t>Ne doit pas avoir d’effet de bord</a:t>
            </a:r>
          </a:p>
          <a:p>
            <a:pPr lvl="1"/>
            <a:r>
              <a:rPr lang="fr-FR" sz="1400" dirty="0"/>
              <a:t>Doit dépendre uniquement des paramètres d’entrées de la fonction (input)</a:t>
            </a:r>
          </a:p>
          <a:p>
            <a:pPr lvl="1"/>
            <a:r>
              <a:rPr lang="fr-FR" sz="1400" dirty="0"/>
              <a:t>Retourne toujours le même résultat (output)</a:t>
            </a:r>
          </a:p>
          <a:p>
            <a:pPr lvl="1"/>
            <a:r>
              <a:rPr lang="fr-FR" sz="1400" dirty="0"/>
              <a:t>L’ordre d’évaluation est généralement sans importance</a:t>
            </a:r>
          </a:p>
          <a:p>
            <a:pPr lvl="1"/>
            <a:endParaRPr lang="fr-FR" sz="1400" dirty="0"/>
          </a:p>
          <a:p>
            <a:r>
              <a:rPr lang="fr-FR" sz="1600" dirty="0"/>
              <a:t>La programmation fonctionnelle consiste à utiliser uniquement des fonctions pures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Programmation Fonctionnelle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380432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 dirty="0"/>
              <a:t>Observable : </a:t>
            </a:r>
          </a:p>
          <a:p>
            <a:pPr lvl="1"/>
            <a:r>
              <a:rPr lang="fr-FR" sz="1400" dirty="0"/>
              <a:t>Un flux qui émet des éléments.</a:t>
            </a:r>
          </a:p>
          <a:p>
            <a:pPr lvl="1"/>
            <a:r>
              <a:rPr lang="fr-FR" sz="1400" dirty="0"/>
              <a:t>On peut enregistrer des observers sur ce flux </a:t>
            </a:r>
          </a:p>
          <a:p>
            <a:pPr lvl="1"/>
            <a:r>
              <a:rPr lang="fr-FR" sz="1400" dirty="0"/>
              <a:t>L’observable notifie les observers</a:t>
            </a:r>
          </a:p>
          <a:p>
            <a:endParaRPr lang="fr-FR" sz="1600" dirty="0"/>
          </a:p>
          <a:p>
            <a:r>
              <a:rPr lang="fr-FR" sz="1600" dirty="0"/>
              <a:t>Observer : fournit 3 méthodes de callback qui sont appelées par l’observable.</a:t>
            </a:r>
          </a:p>
          <a:p>
            <a:pPr lvl="1"/>
            <a:r>
              <a:rPr lang="fr-FR" sz="1400" dirty="0"/>
              <a:t>Next(): Appelée lorsqu’un élément est émis</a:t>
            </a:r>
          </a:p>
          <a:p>
            <a:pPr lvl="1"/>
            <a:r>
              <a:rPr lang="fr-FR" sz="1400" dirty="0" err="1"/>
              <a:t>Completed</a:t>
            </a:r>
            <a:r>
              <a:rPr lang="fr-FR" sz="1400" dirty="0"/>
              <a:t>(): Appelée lorsque le flux est terminé</a:t>
            </a:r>
          </a:p>
          <a:p>
            <a:pPr lvl="1"/>
            <a:r>
              <a:rPr lang="fr-FR" sz="1400" dirty="0" err="1"/>
              <a:t>Error</a:t>
            </a:r>
            <a:r>
              <a:rPr lang="fr-FR" sz="1400" dirty="0"/>
              <a:t>(): Appelée lorsqu’une erreur se produit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Observable et Observer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560117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5831877" cy="3383631"/>
          </a:xfrm>
        </p:spPr>
        <p:txBody>
          <a:bodyPr/>
          <a:lstStyle/>
          <a:p>
            <a:r>
              <a:rPr lang="fr-FR" sz="1600" dirty="0"/>
              <a:t>Un observable “Chaud” :</a:t>
            </a:r>
          </a:p>
          <a:p>
            <a:pPr lvl="1"/>
            <a:r>
              <a:rPr lang="fr-FR" sz="1400" dirty="0"/>
              <a:t>N’attend pas qu’un observer se connecte pour émettre</a:t>
            </a:r>
          </a:p>
          <a:p>
            <a:pPr lvl="1"/>
            <a:r>
              <a:rPr lang="fr-FR" sz="1400" dirty="0"/>
              <a:t>A la connexion, l’observer reçoit uniquement les nouveaux événements</a:t>
            </a:r>
          </a:p>
          <a:p>
            <a:pPr lvl="1"/>
            <a:r>
              <a:rPr lang="fr-FR" sz="1400" dirty="0"/>
              <a:t>Les valeurs sont partagées entre tous les observers</a:t>
            </a:r>
          </a:p>
          <a:p>
            <a:pPr lvl="1"/>
            <a:r>
              <a:rPr lang="fr-FR" sz="1400" dirty="0"/>
              <a:t>Exemple: Événements de l’IHM</a:t>
            </a:r>
          </a:p>
          <a:p>
            <a:endParaRPr lang="fr-FR" sz="1800" dirty="0"/>
          </a:p>
          <a:p>
            <a:r>
              <a:rPr lang="fr-FR" sz="1600" dirty="0"/>
              <a:t>Un observable “Froid” :</a:t>
            </a:r>
          </a:p>
          <a:p>
            <a:pPr lvl="1"/>
            <a:r>
              <a:rPr lang="fr-FR" sz="1400" dirty="0"/>
              <a:t>Attend qu’un observer se connecte pour émettre</a:t>
            </a:r>
          </a:p>
          <a:p>
            <a:pPr lvl="1"/>
            <a:r>
              <a:rPr lang="fr-FR" sz="1400" dirty="0"/>
              <a:t>Les valeurs ne sont pas partagées entre les observers</a:t>
            </a:r>
          </a:p>
          <a:p>
            <a:pPr lvl="1"/>
            <a:r>
              <a:rPr lang="fr-FR" sz="1400" dirty="0"/>
              <a:t>Exemple: Une requête HTTP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Observable Chaud ou Froid</a:t>
            </a:r>
          </a:p>
          <a:p>
            <a:endParaRPr lang="fr-FR" dirty="0"/>
          </a:p>
        </p:txBody>
      </p:sp>
      <p:pic>
        <p:nvPicPr>
          <p:cNvPr id="1026" name="Picture 2" descr="https://lh5.googleusercontent.com/FxYHByG3TnBYbjpIKrQ0A8Adoyl-eCsikxS8_f1IJlPYVAqaX3wpCFRTYzB3rj9EOeXXuNOnkE-1ITg-CDlxBisoqFQCU_crlcozWpIR-et1SspH_cIi0Tt4WeSW07uuuSNkHvD8ffk">
            <a:extLst>
              <a:ext uri="{FF2B5EF4-FFF2-40B4-BE49-F238E27FC236}">
                <a16:creationId xmlns:a16="http://schemas.microsoft.com/office/drawing/2014/main" id="{B4FFB69B-364F-47CD-98B5-904F69FD3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6" t="8139" r="5061"/>
          <a:stretch/>
        </p:blipFill>
        <p:spPr bwMode="auto">
          <a:xfrm>
            <a:off x="6827076" y="987946"/>
            <a:ext cx="1304927" cy="20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5.googleusercontent.com/FxYHByG3TnBYbjpIKrQ0A8Adoyl-eCsikxS8_f1IJlPYVAqaX3wpCFRTYzB3rj9EOeXXuNOnkE-1ITg-CDlxBisoqFQCU_crlcozWpIR-et1SspH_cIi0Tt4WeSW07uuuSNkHvD8ffk">
            <a:extLst>
              <a:ext uri="{FF2B5EF4-FFF2-40B4-BE49-F238E27FC236}">
                <a16:creationId xmlns:a16="http://schemas.microsoft.com/office/drawing/2014/main" id="{34C75ED9-4986-4A69-9A74-7B85488FC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0102" r="51287" b="30422"/>
          <a:stretch/>
        </p:blipFill>
        <p:spPr bwMode="auto">
          <a:xfrm>
            <a:off x="6475819" y="3147814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9091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6963635-DE83-4617-A304-7B9BBE547C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282" y="1347614"/>
            <a:ext cx="3815655" cy="1368150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/>
              <a:t>Itérateur </a:t>
            </a:r>
            <a:r>
              <a:rPr lang="fr-FR" sz="1200" dirty="0"/>
              <a:t>(synchrone)</a:t>
            </a:r>
          </a:p>
          <a:p>
            <a:pPr marL="0" indent="0">
              <a:buNone/>
            </a:pPr>
            <a:r>
              <a:rPr lang="fr-FR" sz="1200" dirty="0"/>
              <a:t>- Permet de parcourir une liste de données</a:t>
            </a:r>
            <a:endParaRPr lang="fr-FR" sz="1600" dirty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C49D28-F5A5-4914-A54A-9205A0439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Similarité avec les Itérateurs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988303-56A0-4AE0-B807-9B120A2E06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8996" y="1347614"/>
            <a:ext cx="3815655" cy="1368150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/>
              <a:t>Observable </a:t>
            </a:r>
            <a:r>
              <a:rPr lang="fr-FR" sz="1200" dirty="0"/>
              <a:t>(asynchrone)</a:t>
            </a:r>
          </a:p>
          <a:p>
            <a:pPr marL="0" indent="0">
              <a:buNone/>
            </a:pPr>
            <a:r>
              <a:rPr lang="fr-FR" sz="1200" dirty="0"/>
              <a:t>- Permet de parcourir un flux de données</a:t>
            </a:r>
          </a:p>
          <a:p>
            <a:pPr marL="0" indent="0">
              <a:buNone/>
            </a:pPr>
            <a:endParaRPr lang="fr-FR" sz="1600" b="1" dirty="0"/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0A7EC369-0708-43C6-9E68-FA8F686FEF7B}"/>
              </a:ext>
            </a:extLst>
          </p:cNvPr>
          <p:cNvSpPr txBox="1">
            <a:spLocks/>
          </p:cNvSpPr>
          <p:nvPr/>
        </p:nvSpPr>
        <p:spPr>
          <a:xfrm>
            <a:off x="479282" y="2931790"/>
            <a:ext cx="8207375" cy="2008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b="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400" dirty="0"/>
              <a:t>L’observable permet de faire la même chose qu’un itérateur </a:t>
            </a:r>
          </a:p>
          <a:p>
            <a:pPr lvl="1">
              <a:lnSpc>
                <a:spcPct val="150000"/>
              </a:lnSpc>
            </a:pPr>
            <a:r>
              <a:rPr lang="fr-F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Récupérer l’élément suivant</a:t>
            </a:r>
          </a:p>
          <a:p>
            <a:pPr lvl="1">
              <a:lnSpc>
                <a:spcPct val="150000"/>
              </a:lnSpc>
            </a:pPr>
            <a:r>
              <a:rPr lang="fr-F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Savoir s’il reste des éléments</a:t>
            </a:r>
          </a:p>
          <a:p>
            <a:pPr lvl="1">
              <a:lnSpc>
                <a:spcPct val="150000"/>
              </a:lnSpc>
            </a:pPr>
            <a:r>
              <a:rPr lang="fr-F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Savoir s’il y a des erreurs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En revanche, l’observable manipule des données asynchrones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164CD55-7C38-4682-930A-5E51CCD8420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768943" y="2358579"/>
            <a:ext cx="16460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BEA43AF-4F25-44BC-B182-AA128B9D3702}"/>
              </a:ext>
            </a:extLst>
          </p:cNvPr>
          <p:cNvSpPr txBox="1"/>
          <p:nvPr/>
        </p:nvSpPr>
        <p:spPr>
          <a:xfrm>
            <a:off x="564767" y="2231621"/>
            <a:ext cx="1204176" cy="25391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50" dirty="0"/>
              <a:t>Consommateur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9BD216-240A-48FE-98F9-2C0831D56319}"/>
              </a:ext>
            </a:extLst>
          </p:cNvPr>
          <p:cNvSpPr txBox="1"/>
          <p:nvPr/>
        </p:nvSpPr>
        <p:spPr>
          <a:xfrm>
            <a:off x="3415020" y="2227774"/>
            <a:ext cx="941283" cy="2616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50" dirty="0"/>
              <a:t>Producteur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7C981C-765F-49BB-BA0E-FEF0523271A8}"/>
              </a:ext>
            </a:extLst>
          </p:cNvPr>
          <p:cNvSpPr txBox="1"/>
          <p:nvPr/>
        </p:nvSpPr>
        <p:spPr>
          <a:xfrm>
            <a:off x="1749473" y="2104663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Récupère des valeurs du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A630531-0853-4C45-BA58-BBBC8B718BEB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5810475" y="2354732"/>
            <a:ext cx="1530611" cy="38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37648D9-4971-468D-BFF2-D8A11DCE584C}"/>
              </a:ext>
            </a:extLst>
          </p:cNvPr>
          <p:cNvSpPr txBox="1"/>
          <p:nvPr/>
        </p:nvSpPr>
        <p:spPr>
          <a:xfrm>
            <a:off x="4869192" y="2227774"/>
            <a:ext cx="941283" cy="2616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50" dirty="0"/>
              <a:t>Producteur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4FB2B9-60F9-464C-B077-A8BE19E1DFCB}"/>
              </a:ext>
            </a:extLst>
          </p:cNvPr>
          <p:cNvSpPr txBox="1"/>
          <p:nvPr/>
        </p:nvSpPr>
        <p:spPr>
          <a:xfrm>
            <a:off x="7341086" y="2227774"/>
            <a:ext cx="1204176" cy="25391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50" dirty="0"/>
              <a:t>Consommateur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3BDEE5-00BF-4F0B-834C-8CB0AAE0BF15}"/>
              </a:ext>
            </a:extLst>
          </p:cNvPr>
          <p:cNvSpPr txBox="1"/>
          <p:nvPr/>
        </p:nvSpPr>
        <p:spPr>
          <a:xfrm>
            <a:off x="5817912" y="2101100"/>
            <a:ext cx="15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Envoie des valeurs au</a:t>
            </a:r>
          </a:p>
        </p:txBody>
      </p:sp>
    </p:spTree>
    <p:extLst>
      <p:ext uri="{BB962C8B-B14F-4D97-AF65-F5344CB8AC3E}">
        <p14:creationId xmlns:p14="http://schemas.microsoft.com/office/powerpoint/2010/main" val="1931950838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11" grpId="0" animBg="1"/>
      <p:bldP spid="12" grpId="0" animBg="1"/>
      <p:bldP spid="19" grpId="0"/>
      <p:bldP spid="23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89D8C046-F381-423E-88AB-C539010B48E3}" vid="{DCD3F503-844B-4394-BCAD-1DF324DA05B7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89D8C046-F381-423E-88AB-C539010B48E3}" vid="{C62EBBBC-A53D-4900-AD06-4F0F030E361C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89D8C046-F381-423E-88AB-C539010B48E3}" vid="{6FE19C47-5F43-412C-92B1-2EB311CDD51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InnovativDays2018</Template>
  <TotalTime>3832</TotalTime>
  <Words>1674</Words>
  <Application>Microsoft Office PowerPoint</Application>
  <PresentationFormat>Affichage à l'écran (16:9)</PresentationFormat>
  <Paragraphs>478</Paragraphs>
  <Slides>47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47</vt:i4>
      </vt:variant>
    </vt:vector>
  </HeadingPairs>
  <TitlesOfParts>
    <vt:vector size="60" baseType="lpstr">
      <vt:lpstr>MS Gothic</vt:lpstr>
      <vt:lpstr>MS PGothic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Wingdings</vt:lpstr>
      <vt:lpstr>InnovativDays2018</vt:lpstr>
      <vt:lpstr>InnovativDays2018 - Fond Noir</vt:lpstr>
      <vt:lpstr>BLANK</vt:lpstr>
      <vt:lpstr>Introduction à la Programmation Réactive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Programmation Réactive</dc:title>
  <dc:creator>Jérémie COURBIS</dc:creator>
  <cp:lastModifiedBy>Luc MURAT</cp:lastModifiedBy>
  <cp:revision>177</cp:revision>
  <dcterms:created xsi:type="dcterms:W3CDTF">2018-11-19T15:07:31Z</dcterms:created>
  <dcterms:modified xsi:type="dcterms:W3CDTF">2018-11-27T10:31:35Z</dcterms:modified>
</cp:coreProperties>
</file>