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69" r:id="rId2"/>
    <p:sldId id="266" r:id="rId3"/>
    <p:sldId id="258" r:id="rId4"/>
    <p:sldId id="276" r:id="rId5"/>
    <p:sldId id="270" r:id="rId6"/>
    <p:sldId id="277" r:id="rId7"/>
    <p:sldId id="288" r:id="rId8"/>
    <p:sldId id="278" r:id="rId9"/>
    <p:sldId id="271" r:id="rId10"/>
    <p:sldId id="279" r:id="rId11"/>
    <p:sldId id="294" r:id="rId12"/>
    <p:sldId id="289" r:id="rId13"/>
    <p:sldId id="290" r:id="rId14"/>
    <p:sldId id="295" r:id="rId15"/>
    <p:sldId id="293" r:id="rId16"/>
    <p:sldId id="272" r:id="rId17"/>
    <p:sldId id="280" r:id="rId18"/>
    <p:sldId id="301" r:id="rId19"/>
    <p:sldId id="273" r:id="rId20"/>
    <p:sldId id="300" r:id="rId21"/>
    <p:sldId id="283" r:id="rId22"/>
    <p:sldId id="307" r:id="rId23"/>
    <p:sldId id="308" r:id="rId24"/>
    <p:sldId id="299" r:id="rId25"/>
    <p:sldId id="284" r:id="rId26"/>
    <p:sldId id="304" r:id="rId27"/>
    <p:sldId id="310" r:id="rId28"/>
    <p:sldId id="298" r:id="rId29"/>
    <p:sldId id="285" r:id="rId30"/>
    <p:sldId id="309" r:id="rId31"/>
    <p:sldId id="313" r:id="rId32"/>
    <p:sldId id="314" r:id="rId33"/>
    <p:sldId id="296" r:id="rId34"/>
    <p:sldId id="286" r:id="rId35"/>
    <p:sldId id="306" r:id="rId36"/>
    <p:sldId id="315" r:id="rId37"/>
    <p:sldId id="305" r:id="rId38"/>
    <p:sldId id="297" r:id="rId39"/>
    <p:sldId id="287" r:id="rId40"/>
    <p:sldId id="302" r:id="rId41"/>
    <p:sldId id="311" r:id="rId42"/>
    <p:sldId id="312" r:id="rId43"/>
    <p:sldId id="274" r:id="rId44"/>
    <p:sldId id="282" r:id="rId45"/>
    <p:sldId id="275" r:id="rId4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215"/>
    <a:srgbClr val="EB8621"/>
    <a:srgbClr val="FAC100"/>
    <a:srgbClr val="F79646"/>
    <a:srgbClr val="F2F1EF"/>
    <a:srgbClr val="C57736"/>
    <a:srgbClr val="989898"/>
    <a:srgbClr val="D9DA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5773" autoAdjust="0"/>
  </p:normalViewPr>
  <p:slideViewPr>
    <p:cSldViewPr>
      <p:cViewPr varScale="1">
        <p:scale>
          <a:sx n="150" d="100"/>
          <a:sy n="150" d="100"/>
        </p:scale>
        <p:origin x="56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B4FBA-E080-4891-BE36-90BB9139EA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1E90D442-8DEC-4702-90BD-2AE2E2FA23FA}">
      <dgm:prSet phldrT="[Texte]" custT="1"/>
      <dgm:spPr>
        <a:solidFill>
          <a:srgbClr val="FBC215"/>
        </a:solidFill>
        <a:ln>
          <a:solidFill>
            <a:srgbClr val="FBC215"/>
          </a:solidFill>
        </a:ln>
      </dgm:spPr>
      <dgm:t>
        <a:bodyPr/>
        <a:lstStyle/>
        <a:p>
          <a:r>
            <a: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La rétro, c’est quoi?</a:t>
          </a:r>
        </a:p>
      </dgm:t>
    </dgm:pt>
    <dgm:pt modelId="{0FDD49DB-0127-4529-B806-1CB7857093F9}" type="parTrans" cxnId="{3D13D395-FF11-4CCE-AC05-00ECF8E745B0}">
      <dgm:prSet/>
      <dgm:spPr/>
      <dgm:t>
        <a:bodyPr/>
        <a:lstStyle/>
        <a:p>
          <a:endParaRPr lang="fr-FR"/>
        </a:p>
      </dgm:t>
    </dgm:pt>
    <dgm:pt modelId="{87C75316-C6CC-4ABB-9EF9-5091E0A92570}" type="sibTrans" cxnId="{3D13D395-FF11-4CCE-AC05-00ECF8E745B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310D2BD8-1F3A-4FED-BAFF-6FD737E9136A}">
      <dgm:prSet phldrT="[Texte]" custT="1"/>
      <dgm:spPr>
        <a:solidFill>
          <a:srgbClr val="FBC215"/>
        </a:solidFill>
        <a:ln>
          <a:solidFill>
            <a:srgbClr val="FBC215"/>
          </a:solidFill>
        </a:ln>
      </dgm:spPr>
      <dgm:t>
        <a:bodyPr/>
        <a:lstStyle/>
        <a:p>
          <a:r>
            <a: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La rétro, pourquoi?</a:t>
          </a:r>
        </a:p>
      </dgm:t>
    </dgm:pt>
    <dgm:pt modelId="{6D158A08-3950-47B0-83A8-D530DC783B3F}" type="parTrans" cxnId="{9F1B897C-673C-4D67-8BBC-9D6F078DC05C}">
      <dgm:prSet/>
      <dgm:spPr/>
      <dgm:t>
        <a:bodyPr/>
        <a:lstStyle/>
        <a:p>
          <a:endParaRPr lang="fr-FR"/>
        </a:p>
      </dgm:t>
    </dgm:pt>
    <dgm:pt modelId="{D2F5AA1B-B12D-4D54-835A-439DF9F0ABD8}" type="sibTrans" cxnId="{9F1B897C-673C-4D67-8BBC-9D6F078DC05C}">
      <dgm:prSet/>
      <dgm:spPr/>
      <dgm:t>
        <a:bodyPr/>
        <a:lstStyle/>
        <a:p>
          <a:endParaRPr lang="fr-FR"/>
        </a:p>
      </dgm:t>
    </dgm:pt>
    <dgm:pt modelId="{EC1EDE51-E4B1-4B76-812C-3A2F8A1AAEC8}">
      <dgm:prSet phldrT="[Texte]" custT="1"/>
      <dgm:spPr>
        <a:solidFill>
          <a:srgbClr val="FBC215"/>
        </a:solidFill>
        <a:ln>
          <a:solidFill>
            <a:srgbClr val="FBC215"/>
          </a:solidFill>
        </a:ln>
      </dgm:spPr>
      <dgm:t>
        <a:bodyPr/>
        <a:lstStyle/>
        <a:p>
          <a:r>
            <a: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La rétro, c’était …</a:t>
          </a:r>
        </a:p>
      </dgm:t>
    </dgm:pt>
    <dgm:pt modelId="{FF6DA7AC-8F8E-4393-A850-6F656CDE354A}" type="parTrans" cxnId="{F4336A8D-A8C5-4C3B-9492-96A2221F3D93}">
      <dgm:prSet/>
      <dgm:spPr/>
      <dgm:t>
        <a:bodyPr/>
        <a:lstStyle/>
        <a:p>
          <a:endParaRPr lang="fr-FR"/>
        </a:p>
      </dgm:t>
    </dgm:pt>
    <dgm:pt modelId="{FF0029B0-7A11-456B-84AF-BA78EEE55BCD}" type="sibTrans" cxnId="{F4336A8D-A8C5-4C3B-9492-96A2221F3D93}">
      <dgm:prSet/>
      <dgm:spPr/>
      <dgm:t>
        <a:bodyPr/>
        <a:lstStyle/>
        <a:p>
          <a:endParaRPr lang="fr-FR"/>
        </a:p>
      </dgm:t>
    </dgm:pt>
    <dgm:pt modelId="{D0822D8E-8A31-491E-95B1-6574760A097F}">
      <dgm:prSet phldrT="[Texte]" custT="1"/>
      <dgm:spPr>
        <a:solidFill>
          <a:srgbClr val="FBC215"/>
        </a:solidFill>
        <a:ln>
          <a:solidFill>
            <a:srgbClr val="FBC215"/>
          </a:solidFill>
        </a:ln>
      </dgm:spPr>
      <dgm:t>
        <a:bodyPr/>
        <a:lstStyle/>
        <a:p>
          <a:r>
            <a: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À vous de jouer !</a:t>
          </a:r>
        </a:p>
      </dgm:t>
    </dgm:pt>
    <dgm:pt modelId="{99FD3BCD-2C3B-4FF3-9925-C181882A188E}" type="parTrans" cxnId="{CA9357CC-BFE0-4F24-856E-A5997040D725}">
      <dgm:prSet/>
      <dgm:spPr/>
      <dgm:t>
        <a:bodyPr/>
        <a:lstStyle/>
        <a:p>
          <a:endParaRPr lang="fr-FR"/>
        </a:p>
      </dgm:t>
    </dgm:pt>
    <dgm:pt modelId="{2961C108-2F05-441F-8A6F-20F6CCB842B7}" type="sibTrans" cxnId="{CA9357CC-BFE0-4F24-856E-A5997040D725}">
      <dgm:prSet/>
      <dgm:spPr/>
      <dgm:t>
        <a:bodyPr/>
        <a:lstStyle/>
        <a:p>
          <a:endParaRPr lang="fr-FR"/>
        </a:p>
      </dgm:t>
    </dgm:pt>
    <dgm:pt modelId="{37E464E9-1804-41CE-89BD-F676A5C52F01}" type="pres">
      <dgm:prSet presAssocID="{9F5B4FBA-E080-4891-BE36-90BB9139EAC1}" presName="Name0" presStyleCnt="0">
        <dgm:presLayoutVars>
          <dgm:chMax val="7"/>
          <dgm:chPref val="7"/>
          <dgm:dir/>
        </dgm:presLayoutVars>
      </dgm:prSet>
      <dgm:spPr/>
    </dgm:pt>
    <dgm:pt modelId="{A7CAAA85-7FF6-4A7B-8565-F2DCE804BC4F}" type="pres">
      <dgm:prSet presAssocID="{9F5B4FBA-E080-4891-BE36-90BB9139EAC1}" presName="Name1" presStyleCnt="0"/>
      <dgm:spPr/>
    </dgm:pt>
    <dgm:pt modelId="{E8BEE167-E89A-4B14-8225-23B743E62EF8}" type="pres">
      <dgm:prSet presAssocID="{9F5B4FBA-E080-4891-BE36-90BB9139EAC1}" presName="cycle" presStyleCnt="0"/>
      <dgm:spPr/>
    </dgm:pt>
    <dgm:pt modelId="{A6477432-22CB-4123-B1CA-12681E578043}" type="pres">
      <dgm:prSet presAssocID="{9F5B4FBA-E080-4891-BE36-90BB9139EAC1}" presName="srcNode" presStyleLbl="node1" presStyleIdx="0" presStyleCnt="4"/>
      <dgm:spPr/>
    </dgm:pt>
    <dgm:pt modelId="{83C4C4D8-9253-410C-80F9-BE4E5CE887F3}" type="pres">
      <dgm:prSet presAssocID="{9F5B4FBA-E080-4891-BE36-90BB9139EAC1}" presName="conn" presStyleLbl="parChTrans1D2" presStyleIdx="0" presStyleCnt="1"/>
      <dgm:spPr/>
    </dgm:pt>
    <dgm:pt modelId="{7FE84AE9-F23B-4CD2-9D22-5778E8F4594A}" type="pres">
      <dgm:prSet presAssocID="{9F5B4FBA-E080-4891-BE36-90BB9139EAC1}" presName="extraNode" presStyleLbl="node1" presStyleIdx="0" presStyleCnt="4"/>
      <dgm:spPr/>
    </dgm:pt>
    <dgm:pt modelId="{CF0C149F-CF19-45B3-9282-C2F578098907}" type="pres">
      <dgm:prSet presAssocID="{9F5B4FBA-E080-4891-BE36-90BB9139EAC1}" presName="dstNode" presStyleLbl="node1" presStyleIdx="0" presStyleCnt="4"/>
      <dgm:spPr/>
    </dgm:pt>
    <dgm:pt modelId="{DBD7E16B-4D4F-4580-99DB-51485EABC6DE}" type="pres">
      <dgm:prSet presAssocID="{1E90D442-8DEC-4702-90BD-2AE2E2FA23FA}" presName="text_1" presStyleLbl="node1" presStyleIdx="0" presStyleCnt="4">
        <dgm:presLayoutVars>
          <dgm:bulletEnabled val="1"/>
        </dgm:presLayoutVars>
      </dgm:prSet>
      <dgm:spPr/>
    </dgm:pt>
    <dgm:pt modelId="{44DE5B0F-3949-4FE4-AA1B-D8B2EB3565D8}" type="pres">
      <dgm:prSet presAssocID="{1E90D442-8DEC-4702-90BD-2AE2E2FA23FA}" presName="accent_1" presStyleCnt="0"/>
      <dgm:spPr/>
    </dgm:pt>
    <dgm:pt modelId="{31A56520-6140-4888-8622-00021EA237E7}" type="pres">
      <dgm:prSet presAssocID="{1E90D442-8DEC-4702-90BD-2AE2E2FA23FA}" presName="accentRepeatNode" presStyleLbl="solidFgAcc1" presStyleIdx="0" presStyleCnt="4"/>
      <dgm:spPr>
        <a:solidFill>
          <a:srgbClr val="FBC215"/>
        </a:solidFill>
        <a:ln>
          <a:solidFill>
            <a:schemeClr val="bg1"/>
          </a:solidFill>
        </a:ln>
      </dgm:spPr>
    </dgm:pt>
    <dgm:pt modelId="{8741D044-19F8-4E2F-859A-B8157AA81453}" type="pres">
      <dgm:prSet presAssocID="{310D2BD8-1F3A-4FED-BAFF-6FD737E9136A}" presName="text_2" presStyleLbl="node1" presStyleIdx="1" presStyleCnt="4">
        <dgm:presLayoutVars>
          <dgm:bulletEnabled val="1"/>
        </dgm:presLayoutVars>
      </dgm:prSet>
      <dgm:spPr/>
    </dgm:pt>
    <dgm:pt modelId="{CD1BE270-8E45-4E1F-8E90-D82438F5E8EF}" type="pres">
      <dgm:prSet presAssocID="{310D2BD8-1F3A-4FED-BAFF-6FD737E9136A}" presName="accent_2" presStyleCnt="0"/>
      <dgm:spPr/>
    </dgm:pt>
    <dgm:pt modelId="{CCF82626-3B0A-4BA9-96AE-823DF5E5EFAE}" type="pres">
      <dgm:prSet presAssocID="{310D2BD8-1F3A-4FED-BAFF-6FD737E9136A}" presName="accentRepeatNode" presStyleLbl="solidFgAcc1" presStyleIdx="1" presStyleCnt="4"/>
      <dgm:spPr>
        <a:solidFill>
          <a:srgbClr val="FBC215"/>
        </a:solidFill>
        <a:ln>
          <a:solidFill>
            <a:schemeClr val="bg1"/>
          </a:solidFill>
        </a:ln>
      </dgm:spPr>
    </dgm:pt>
    <dgm:pt modelId="{15751319-5E78-4C1A-B757-43DF093255A1}" type="pres">
      <dgm:prSet presAssocID="{EC1EDE51-E4B1-4B76-812C-3A2F8A1AAEC8}" presName="text_3" presStyleLbl="node1" presStyleIdx="2" presStyleCnt="4">
        <dgm:presLayoutVars>
          <dgm:bulletEnabled val="1"/>
        </dgm:presLayoutVars>
      </dgm:prSet>
      <dgm:spPr/>
    </dgm:pt>
    <dgm:pt modelId="{FA0C4667-E467-4284-B9BB-D1CD2E5B6715}" type="pres">
      <dgm:prSet presAssocID="{EC1EDE51-E4B1-4B76-812C-3A2F8A1AAEC8}" presName="accent_3" presStyleCnt="0"/>
      <dgm:spPr/>
    </dgm:pt>
    <dgm:pt modelId="{35DB36F0-A5C2-4CF7-9F1B-EA7BA4D7E9CE}" type="pres">
      <dgm:prSet presAssocID="{EC1EDE51-E4B1-4B76-812C-3A2F8A1AAEC8}" presName="accentRepeatNode" presStyleLbl="solidFgAcc1" presStyleIdx="2" presStyleCnt="4"/>
      <dgm:spPr>
        <a:solidFill>
          <a:srgbClr val="FBC215"/>
        </a:solidFill>
        <a:ln>
          <a:solidFill>
            <a:schemeClr val="bg1"/>
          </a:solidFill>
        </a:ln>
      </dgm:spPr>
    </dgm:pt>
    <dgm:pt modelId="{06BE0AA9-2587-422C-9037-ADB03D079D93}" type="pres">
      <dgm:prSet presAssocID="{D0822D8E-8A31-491E-95B1-6574760A097F}" presName="text_4" presStyleLbl="node1" presStyleIdx="3" presStyleCnt="4">
        <dgm:presLayoutVars>
          <dgm:bulletEnabled val="1"/>
        </dgm:presLayoutVars>
      </dgm:prSet>
      <dgm:spPr/>
    </dgm:pt>
    <dgm:pt modelId="{3B68D1F5-7A4A-44D5-8A8C-D67E118ECF6E}" type="pres">
      <dgm:prSet presAssocID="{D0822D8E-8A31-491E-95B1-6574760A097F}" presName="accent_4" presStyleCnt="0"/>
      <dgm:spPr/>
    </dgm:pt>
    <dgm:pt modelId="{5B6DB420-F973-4414-AD35-B0170938486B}" type="pres">
      <dgm:prSet presAssocID="{D0822D8E-8A31-491E-95B1-6574760A097F}" presName="accentRepeatNode" presStyleLbl="solidFgAcc1" presStyleIdx="3" presStyleCnt="4"/>
      <dgm:spPr>
        <a:solidFill>
          <a:srgbClr val="FBC215"/>
        </a:solidFill>
        <a:ln>
          <a:solidFill>
            <a:schemeClr val="bg1"/>
          </a:solidFill>
        </a:ln>
      </dgm:spPr>
    </dgm:pt>
  </dgm:ptLst>
  <dgm:cxnLst>
    <dgm:cxn modelId="{03C46B16-7853-4BFB-9397-9F21C88CC318}" type="presOf" srcId="{87C75316-C6CC-4ABB-9EF9-5091E0A92570}" destId="{83C4C4D8-9253-410C-80F9-BE4E5CE887F3}" srcOrd="0" destOrd="0" presId="urn:microsoft.com/office/officeart/2008/layout/VerticalCurvedList"/>
    <dgm:cxn modelId="{79151A2E-3BC5-4149-A197-C9FA61415957}" type="presOf" srcId="{EC1EDE51-E4B1-4B76-812C-3A2F8A1AAEC8}" destId="{15751319-5E78-4C1A-B757-43DF093255A1}" srcOrd="0" destOrd="0" presId="urn:microsoft.com/office/officeart/2008/layout/VerticalCurvedList"/>
    <dgm:cxn modelId="{3C9EE66D-66F8-401F-BC58-C7B8B8A4D06E}" type="presOf" srcId="{D0822D8E-8A31-491E-95B1-6574760A097F}" destId="{06BE0AA9-2587-422C-9037-ADB03D079D93}" srcOrd="0" destOrd="0" presId="urn:microsoft.com/office/officeart/2008/layout/VerticalCurvedList"/>
    <dgm:cxn modelId="{9F1B897C-673C-4D67-8BBC-9D6F078DC05C}" srcId="{9F5B4FBA-E080-4891-BE36-90BB9139EAC1}" destId="{310D2BD8-1F3A-4FED-BAFF-6FD737E9136A}" srcOrd="1" destOrd="0" parTransId="{6D158A08-3950-47B0-83A8-D530DC783B3F}" sibTransId="{D2F5AA1B-B12D-4D54-835A-439DF9F0ABD8}"/>
    <dgm:cxn modelId="{092CB67F-B9B8-4A84-A0B2-E03A0104AD22}" type="presOf" srcId="{9F5B4FBA-E080-4891-BE36-90BB9139EAC1}" destId="{37E464E9-1804-41CE-89BD-F676A5C52F01}" srcOrd="0" destOrd="0" presId="urn:microsoft.com/office/officeart/2008/layout/VerticalCurvedList"/>
    <dgm:cxn modelId="{9CBA9589-7D0A-49EA-98EE-9F50CDAA8B7E}" type="presOf" srcId="{1E90D442-8DEC-4702-90BD-2AE2E2FA23FA}" destId="{DBD7E16B-4D4F-4580-99DB-51485EABC6DE}" srcOrd="0" destOrd="0" presId="urn:microsoft.com/office/officeart/2008/layout/VerticalCurvedList"/>
    <dgm:cxn modelId="{F4336A8D-A8C5-4C3B-9492-96A2221F3D93}" srcId="{9F5B4FBA-E080-4891-BE36-90BB9139EAC1}" destId="{EC1EDE51-E4B1-4B76-812C-3A2F8A1AAEC8}" srcOrd="2" destOrd="0" parTransId="{FF6DA7AC-8F8E-4393-A850-6F656CDE354A}" sibTransId="{FF0029B0-7A11-456B-84AF-BA78EEE55BCD}"/>
    <dgm:cxn modelId="{0F0F378F-6521-4B0B-A14A-C02DC692FFEE}" type="presOf" srcId="{310D2BD8-1F3A-4FED-BAFF-6FD737E9136A}" destId="{8741D044-19F8-4E2F-859A-B8157AA81453}" srcOrd="0" destOrd="0" presId="urn:microsoft.com/office/officeart/2008/layout/VerticalCurvedList"/>
    <dgm:cxn modelId="{3D13D395-FF11-4CCE-AC05-00ECF8E745B0}" srcId="{9F5B4FBA-E080-4891-BE36-90BB9139EAC1}" destId="{1E90D442-8DEC-4702-90BD-2AE2E2FA23FA}" srcOrd="0" destOrd="0" parTransId="{0FDD49DB-0127-4529-B806-1CB7857093F9}" sibTransId="{87C75316-C6CC-4ABB-9EF9-5091E0A92570}"/>
    <dgm:cxn modelId="{CA9357CC-BFE0-4F24-856E-A5997040D725}" srcId="{9F5B4FBA-E080-4891-BE36-90BB9139EAC1}" destId="{D0822D8E-8A31-491E-95B1-6574760A097F}" srcOrd="3" destOrd="0" parTransId="{99FD3BCD-2C3B-4FF3-9925-C181882A188E}" sibTransId="{2961C108-2F05-441F-8A6F-20F6CCB842B7}"/>
    <dgm:cxn modelId="{29CDF717-EA2B-4057-A710-DB4E7227728E}" type="presParOf" srcId="{37E464E9-1804-41CE-89BD-F676A5C52F01}" destId="{A7CAAA85-7FF6-4A7B-8565-F2DCE804BC4F}" srcOrd="0" destOrd="0" presId="urn:microsoft.com/office/officeart/2008/layout/VerticalCurvedList"/>
    <dgm:cxn modelId="{6F5DF86A-3DE9-4991-83B2-9DD4B8D66C5A}" type="presParOf" srcId="{A7CAAA85-7FF6-4A7B-8565-F2DCE804BC4F}" destId="{E8BEE167-E89A-4B14-8225-23B743E62EF8}" srcOrd="0" destOrd="0" presId="urn:microsoft.com/office/officeart/2008/layout/VerticalCurvedList"/>
    <dgm:cxn modelId="{F26479D9-EC45-40CF-BCE9-CD656250CF9A}" type="presParOf" srcId="{E8BEE167-E89A-4B14-8225-23B743E62EF8}" destId="{A6477432-22CB-4123-B1CA-12681E578043}" srcOrd="0" destOrd="0" presId="urn:microsoft.com/office/officeart/2008/layout/VerticalCurvedList"/>
    <dgm:cxn modelId="{FAD8C07A-59D3-4C7A-9CA6-075A6D9D651A}" type="presParOf" srcId="{E8BEE167-E89A-4B14-8225-23B743E62EF8}" destId="{83C4C4D8-9253-410C-80F9-BE4E5CE887F3}" srcOrd="1" destOrd="0" presId="urn:microsoft.com/office/officeart/2008/layout/VerticalCurvedList"/>
    <dgm:cxn modelId="{D1831EC5-5F38-4123-8DAD-9BCDAD71F0CF}" type="presParOf" srcId="{E8BEE167-E89A-4B14-8225-23B743E62EF8}" destId="{7FE84AE9-F23B-4CD2-9D22-5778E8F4594A}" srcOrd="2" destOrd="0" presId="urn:microsoft.com/office/officeart/2008/layout/VerticalCurvedList"/>
    <dgm:cxn modelId="{42B1591B-DCF6-4C97-A030-7BFFB0FA898A}" type="presParOf" srcId="{E8BEE167-E89A-4B14-8225-23B743E62EF8}" destId="{CF0C149F-CF19-45B3-9282-C2F578098907}" srcOrd="3" destOrd="0" presId="urn:microsoft.com/office/officeart/2008/layout/VerticalCurvedList"/>
    <dgm:cxn modelId="{E825F6A3-1933-427B-923D-E5B49BC8F014}" type="presParOf" srcId="{A7CAAA85-7FF6-4A7B-8565-F2DCE804BC4F}" destId="{DBD7E16B-4D4F-4580-99DB-51485EABC6DE}" srcOrd="1" destOrd="0" presId="urn:microsoft.com/office/officeart/2008/layout/VerticalCurvedList"/>
    <dgm:cxn modelId="{B35EC4CD-CF85-4501-8214-BA9DF9B7AA56}" type="presParOf" srcId="{A7CAAA85-7FF6-4A7B-8565-F2DCE804BC4F}" destId="{44DE5B0F-3949-4FE4-AA1B-D8B2EB3565D8}" srcOrd="2" destOrd="0" presId="urn:microsoft.com/office/officeart/2008/layout/VerticalCurvedList"/>
    <dgm:cxn modelId="{D5172F4E-38CA-4184-91FE-3DF5BA1DF990}" type="presParOf" srcId="{44DE5B0F-3949-4FE4-AA1B-D8B2EB3565D8}" destId="{31A56520-6140-4888-8622-00021EA237E7}" srcOrd="0" destOrd="0" presId="urn:microsoft.com/office/officeart/2008/layout/VerticalCurvedList"/>
    <dgm:cxn modelId="{9AC01D1D-B61C-4B60-9760-161A7ECC51D9}" type="presParOf" srcId="{A7CAAA85-7FF6-4A7B-8565-F2DCE804BC4F}" destId="{8741D044-19F8-4E2F-859A-B8157AA81453}" srcOrd="3" destOrd="0" presId="urn:microsoft.com/office/officeart/2008/layout/VerticalCurvedList"/>
    <dgm:cxn modelId="{13B2A589-BB88-43A2-82C6-4EA51F904FA2}" type="presParOf" srcId="{A7CAAA85-7FF6-4A7B-8565-F2DCE804BC4F}" destId="{CD1BE270-8E45-4E1F-8E90-D82438F5E8EF}" srcOrd="4" destOrd="0" presId="urn:microsoft.com/office/officeart/2008/layout/VerticalCurvedList"/>
    <dgm:cxn modelId="{B9C57D16-89CC-4ED0-87D8-F6E5537CC0A1}" type="presParOf" srcId="{CD1BE270-8E45-4E1F-8E90-D82438F5E8EF}" destId="{CCF82626-3B0A-4BA9-96AE-823DF5E5EFAE}" srcOrd="0" destOrd="0" presId="urn:microsoft.com/office/officeart/2008/layout/VerticalCurvedList"/>
    <dgm:cxn modelId="{72638965-658A-405E-ADED-C522F765CC93}" type="presParOf" srcId="{A7CAAA85-7FF6-4A7B-8565-F2DCE804BC4F}" destId="{15751319-5E78-4C1A-B757-43DF093255A1}" srcOrd="5" destOrd="0" presId="urn:microsoft.com/office/officeart/2008/layout/VerticalCurvedList"/>
    <dgm:cxn modelId="{B7A7895A-0907-44BD-83B7-570929EBC52B}" type="presParOf" srcId="{A7CAAA85-7FF6-4A7B-8565-F2DCE804BC4F}" destId="{FA0C4667-E467-4284-B9BB-D1CD2E5B6715}" srcOrd="6" destOrd="0" presId="urn:microsoft.com/office/officeart/2008/layout/VerticalCurvedList"/>
    <dgm:cxn modelId="{8F751D7E-BC21-4981-BA02-15A311CE5EFF}" type="presParOf" srcId="{FA0C4667-E467-4284-B9BB-D1CD2E5B6715}" destId="{35DB36F0-A5C2-4CF7-9F1B-EA7BA4D7E9CE}" srcOrd="0" destOrd="0" presId="urn:microsoft.com/office/officeart/2008/layout/VerticalCurvedList"/>
    <dgm:cxn modelId="{1183449A-63A1-4D27-B8D7-35F82DDB6A01}" type="presParOf" srcId="{A7CAAA85-7FF6-4A7B-8565-F2DCE804BC4F}" destId="{06BE0AA9-2587-422C-9037-ADB03D079D93}" srcOrd="7" destOrd="0" presId="urn:microsoft.com/office/officeart/2008/layout/VerticalCurvedList"/>
    <dgm:cxn modelId="{0C8F2F3A-C915-49DA-A6FF-B135FE724077}" type="presParOf" srcId="{A7CAAA85-7FF6-4A7B-8565-F2DCE804BC4F}" destId="{3B68D1F5-7A4A-44D5-8A8C-D67E118ECF6E}" srcOrd="8" destOrd="0" presId="urn:microsoft.com/office/officeart/2008/layout/VerticalCurvedList"/>
    <dgm:cxn modelId="{0D152577-72BD-4E33-B835-4FB618B03C7C}" type="presParOf" srcId="{3B68D1F5-7A4A-44D5-8A8C-D67E118ECF6E}" destId="{5B6DB420-F973-4414-AD35-B017093848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4C4D8-9253-410C-80F9-BE4E5CE887F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7E16B-4D4F-4580-99DB-51485EABC6DE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rgbClr val="FBC215"/>
        </a:solidFill>
        <a:ln w="25400" cap="flat" cmpd="sng" algn="ctr">
          <a:solidFill>
            <a:srgbClr val="FBC2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La rétro, c’est quoi?</a:t>
          </a:r>
        </a:p>
      </dsp:txBody>
      <dsp:txXfrm>
        <a:off x="460128" y="312440"/>
        <a:ext cx="5580684" cy="625205"/>
      </dsp:txXfrm>
    </dsp:sp>
    <dsp:sp modelId="{31A56520-6140-4888-8622-00021EA237E7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rgbClr val="FBC21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1D044-19F8-4E2F-859A-B8157AA81453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rgbClr val="FBC215"/>
        </a:solidFill>
        <a:ln w="25400" cap="flat" cmpd="sng" algn="ctr">
          <a:solidFill>
            <a:srgbClr val="FBC2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La rétro, pourquoi?</a:t>
          </a:r>
        </a:p>
      </dsp:txBody>
      <dsp:txXfrm>
        <a:off x="818573" y="1250411"/>
        <a:ext cx="5222240" cy="625205"/>
      </dsp:txXfrm>
    </dsp:sp>
    <dsp:sp modelId="{CCF82626-3B0A-4BA9-96AE-823DF5E5EFA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rgbClr val="FBC21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51319-5E78-4C1A-B757-43DF093255A1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rgbClr val="FBC215"/>
        </a:solidFill>
        <a:ln w="25400" cap="flat" cmpd="sng" algn="ctr">
          <a:solidFill>
            <a:srgbClr val="FBC2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La rétro, c’était …</a:t>
          </a:r>
        </a:p>
      </dsp:txBody>
      <dsp:txXfrm>
        <a:off x="818573" y="2188382"/>
        <a:ext cx="5222240" cy="625205"/>
      </dsp:txXfrm>
    </dsp:sp>
    <dsp:sp modelId="{35DB36F0-A5C2-4CF7-9F1B-EA7BA4D7E9CE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rgbClr val="FBC21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E0AA9-2587-422C-9037-ADB03D079D93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rgbClr val="FBC215"/>
        </a:solidFill>
        <a:ln w="25400" cap="flat" cmpd="sng" algn="ctr">
          <a:solidFill>
            <a:srgbClr val="FBC2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À vous de jouer !</a:t>
          </a:r>
        </a:p>
      </dsp:txBody>
      <dsp:txXfrm>
        <a:off x="460128" y="3126353"/>
        <a:ext cx="5580684" cy="625205"/>
      </dsp:txXfrm>
    </dsp:sp>
    <dsp:sp modelId="{5B6DB420-F973-4414-AD35-B0170938486B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rgbClr val="FBC21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2B22-DCBA-42B9-912A-93B7CCD7CF08}" type="datetime1">
              <a:rPr lang="fr-FR" smtClean="0"/>
              <a:t>27/11/2018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2A72-11A3-4661-9200-709874310D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215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FB98-D1D3-4191-BA10-BE1C5216E8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67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91580" y="3219822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Rétrospective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91580" y="4250330"/>
            <a:ext cx="7560840" cy="8416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Olivier </a:t>
            </a:r>
            <a:r>
              <a:rPr lang="fr-FR" dirty="0" err="1"/>
              <a:t>Massol</a:t>
            </a:r>
            <a:endParaRPr lang="fr-FR" dirty="0"/>
          </a:p>
          <a:p>
            <a:r>
              <a:rPr lang="fr-FR" dirty="0"/>
              <a:t>Saber </a:t>
            </a:r>
            <a:r>
              <a:rPr lang="fr-FR" dirty="0" err="1"/>
              <a:t>hamrouni</a:t>
            </a:r>
            <a:endParaRPr lang="fr-FR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Acteurs d’une rétro MSH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4F9976B-BD2C-4BBD-93E3-E4F34996CF2A}"/>
              </a:ext>
            </a:extLst>
          </p:cNvPr>
          <p:cNvSpPr txBox="1"/>
          <p:nvPr userDrawn="1"/>
        </p:nvSpPr>
        <p:spPr>
          <a:xfrm>
            <a:off x="1691680" y="2283718"/>
            <a:ext cx="1701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Équipe</a:t>
            </a:r>
          </a:p>
          <a:p>
            <a:endParaRPr lang="fr-FR" dirty="0"/>
          </a:p>
          <a:p>
            <a:r>
              <a:rPr lang="fr-FR" dirty="0"/>
              <a:t>Scrum master</a:t>
            </a:r>
          </a:p>
        </p:txBody>
      </p:sp>
    </p:spTree>
    <p:extLst>
      <p:ext uri="{BB962C8B-B14F-4D97-AF65-F5344CB8AC3E}">
        <p14:creationId xmlns:p14="http://schemas.microsoft.com/office/powerpoint/2010/main" val="485819021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briser la glace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916489-1841-4E55-BF44-85535D3DE422}"/>
              </a:ext>
            </a:extLst>
          </p:cNvPr>
          <p:cNvSpPr txBox="1"/>
          <p:nvPr userDrawn="1"/>
        </p:nvSpPr>
        <p:spPr>
          <a:xfrm>
            <a:off x="3050589" y="1707654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Axe de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Jargon </a:t>
            </a:r>
            <a:r>
              <a:rPr lang="fr-FR" dirty="0" err="1"/>
              <a:t>bust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Ce que j’ai fait, ce que j’ai vécu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727507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Gather</a:t>
            </a:r>
            <a:r>
              <a:rPr lang="fr-FR" dirty="0"/>
              <a:t> data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1E6BE3-2186-46C5-94DA-5CF4E91153C5}"/>
              </a:ext>
            </a:extLst>
          </p:cNvPr>
          <p:cNvSpPr txBox="1"/>
          <p:nvPr userDrawn="1"/>
        </p:nvSpPr>
        <p:spPr>
          <a:xfrm>
            <a:off x="1907704" y="199568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One </a:t>
            </a:r>
            <a:r>
              <a:rPr lang="fr-FR" dirty="0" err="1"/>
              <a:t>wish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Learning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Stories </a:t>
            </a:r>
            <a:r>
              <a:rPr lang="fr-FR" dirty="0" err="1"/>
              <a:t>awards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332383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Generate</a:t>
            </a:r>
            <a:r>
              <a:rPr lang="fr-FR" dirty="0"/>
              <a:t> insight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D64BB9-ABC7-4B10-A4FB-380D08C281F1}"/>
              </a:ext>
            </a:extLst>
          </p:cNvPr>
          <p:cNvSpPr txBox="1"/>
          <p:nvPr userDrawn="1"/>
        </p:nvSpPr>
        <p:spPr>
          <a:xfrm>
            <a:off x="3779912" y="2067694"/>
            <a:ext cx="2361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Starfish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Perfection </a:t>
            </a:r>
            <a:r>
              <a:rPr lang="fr-FR" dirty="0" err="1"/>
              <a:t>game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Helpful</a:t>
            </a:r>
            <a:r>
              <a:rPr lang="fr-FR" dirty="0"/>
              <a:t> </a:t>
            </a:r>
            <a:r>
              <a:rPr lang="fr-FR" dirty="0" err="1"/>
              <a:t>harmful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288442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Decide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to do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DA44EA-285B-484E-85A0-908998D6EB05}"/>
              </a:ext>
            </a:extLst>
          </p:cNvPr>
          <p:cNvSpPr txBox="1"/>
          <p:nvPr userDrawn="1"/>
        </p:nvSpPr>
        <p:spPr>
          <a:xfrm>
            <a:off x="2699792" y="1707654"/>
            <a:ext cx="3541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winner </a:t>
            </a:r>
            <a:r>
              <a:rPr lang="fr-FR" dirty="0" err="1"/>
              <a:t>is</a:t>
            </a:r>
            <a:r>
              <a:rPr lang="fr-FR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</a:t>
            </a:r>
            <a:r>
              <a:rPr lang="fr-FR" dirty="0" err="1"/>
              <a:t>abre</a:t>
            </a:r>
            <a:r>
              <a:rPr lang="fr-FR" dirty="0"/>
              <a:t> </a:t>
            </a:r>
            <a:r>
              <a:rPr lang="fr-FR" dirty="0" err="1"/>
              <a:t>fruitié</a:t>
            </a:r>
            <a:r>
              <a:rPr lang="fr-FR" dirty="0"/>
              <a:t> dans la brume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97306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feedbacks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CFABD0-1043-4AAC-A241-6E668D523D13}"/>
              </a:ext>
            </a:extLst>
          </p:cNvPr>
          <p:cNvSpPr txBox="1"/>
          <p:nvPr userDrawn="1"/>
        </p:nvSpPr>
        <p:spPr>
          <a:xfrm>
            <a:off x="2123728" y="1563638"/>
            <a:ext cx="184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Retro Dart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Retro mimes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roti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908210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Rex format 3</a:t>
            </a:r>
          </a:p>
        </p:txBody>
      </p:sp>
    </p:spTree>
    <p:extLst>
      <p:ext uri="{BB962C8B-B14F-4D97-AF65-F5344CB8AC3E}">
        <p14:creationId xmlns:p14="http://schemas.microsoft.com/office/powerpoint/2010/main" val="3355253203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Liens + </a:t>
            </a:r>
            <a:r>
              <a:rPr lang="fr-FR" dirty="0" err="1"/>
              <a:t>realtiemboard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75132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Set the stage</a:t>
            </a:r>
          </a:p>
          <a:p>
            <a:pPr lvl="0"/>
            <a:r>
              <a:rPr lang="fr-FR" dirty="0" err="1"/>
              <a:t>Gather</a:t>
            </a:r>
            <a:r>
              <a:rPr lang="fr-FR" dirty="0"/>
              <a:t> data</a:t>
            </a:r>
          </a:p>
          <a:p>
            <a:pPr lvl="0"/>
            <a:r>
              <a:rPr lang="fr-FR" dirty="0" err="1"/>
              <a:t>Generate</a:t>
            </a:r>
            <a:r>
              <a:rPr lang="fr-FR" dirty="0"/>
              <a:t> insight</a:t>
            </a:r>
          </a:p>
          <a:p>
            <a:pPr lvl="0"/>
            <a:r>
              <a:rPr lang="fr-FR" dirty="0" err="1"/>
              <a:t>Decide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to do</a:t>
            </a:r>
          </a:p>
          <a:p>
            <a:pPr lvl="0"/>
            <a:r>
              <a:rPr lang="fr-FR" dirty="0"/>
              <a:t>Feedbacks &amp; close the retro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514737248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552219310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Hello OMS</a:t>
            </a:r>
          </a:p>
          <a:p>
            <a:r>
              <a:rPr lang="fr-FR" dirty="0"/>
              <a:t>La rétro, pourquoi ?</a:t>
            </a:r>
          </a:p>
          <a:p>
            <a:r>
              <a:rPr lang="fr-FR" dirty="0"/>
              <a:t>La rétro, comment ?</a:t>
            </a:r>
          </a:p>
          <a:p>
            <a:r>
              <a:rPr lang="fr-FR" dirty="0"/>
              <a:t>La rétro, c’était quoi ?</a:t>
            </a:r>
          </a:p>
          <a:p>
            <a:r>
              <a:rPr lang="fr-FR" dirty="0"/>
              <a:t>La rétro, à vous de jouer !</a:t>
            </a:r>
          </a:p>
        </p:txBody>
      </p:sp>
    </p:spTree>
    <p:extLst>
      <p:ext uri="{BB962C8B-B14F-4D97-AF65-F5344CB8AC3E}">
        <p14:creationId xmlns:p14="http://schemas.microsoft.com/office/powerpoint/2010/main" val="239764038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Hello OMS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SCRUM et la rétro MSH</a:t>
            </a:r>
          </a:p>
        </p:txBody>
      </p:sp>
    </p:spTree>
    <p:extLst>
      <p:ext uri="{BB962C8B-B14F-4D97-AF65-F5344CB8AC3E}">
        <p14:creationId xmlns:p14="http://schemas.microsoft.com/office/powerpoint/2010/main" val="2491579555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Pourquoi la retro humour </a:t>
            </a:r>
            <a:r>
              <a:rPr lang="fr-FR" dirty="0" err="1"/>
              <a:t>OMs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557945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Pourquoi la retro MSH</a:t>
            </a:r>
          </a:p>
        </p:txBody>
      </p:sp>
    </p:spTree>
    <p:extLst>
      <p:ext uri="{BB962C8B-B14F-4D97-AF65-F5344CB8AC3E}">
        <p14:creationId xmlns:p14="http://schemas.microsoft.com/office/powerpoint/2010/main" val="3795058561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Structure d’une rétro Oms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C1DE4D-78EC-48AB-AFA2-26E76682E852}"/>
              </a:ext>
            </a:extLst>
          </p:cNvPr>
          <p:cNvSpPr txBox="1"/>
          <p:nvPr userDrawn="1"/>
        </p:nvSpPr>
        <p:spPr>
          <a:xfrm>
            <a:off x="1835696" y="1923678"/>
            <a:ext cx="487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Partir de la cible pour expliquer les étapes</a:t>
            </a:r>
          </a:p>
        </p:txBody>
      </p:sp>
    </p:spTree>
    <p:extLst>
      <p:ext uri="{BB962C8B-B14F-4D97-AF65-F5344CB8AC3E}">
        <p14:creationId xmlns:p14="http://schemas.microsoft.com/office/powerpoint/2010/main" val="1306737733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2" r:id="rId3"/>
    <p:sldLayoutId id="2147483683" r:id="rId4"/>
    <p:sldLayoutId id="2147483674" r:id="rId5"/>
    <p:sldLayoutId id="2147483702" r:id="rId6"/>
    <p:sldLayoutId id="2147483703" r:id="rId7"/>
    <p:sldLayoutId id="2147483704" r:id="rId8"/>
    <p:sldLayoutId id="2147483701" r:id="rId9"/>
    <p:sldLayoutId id="2147483705" r:id="rId10"/>
    <p:sldLayoutId id="2147483708" r:id="rId11"/>
    <p:sldLayoutId id="2147483707" r:id="rId12"/>
    <p:sldLayoutId id="2147483706" r:id="rId13"/>
    <p:sldLayoutId id="2147483711" r:id="rId14"/>
    <p:sldLayoutId id="2147483712" r:id="rId15"/>
    <p:sldLayoutId id="2147483713" r:id="rId16"/>
    <p:sldLayoutId id="2147483710" r:id="rId17"/>
    <p:sldLayoutId id="2147483675" r:id="rId18"/>
    <p:sldLayoutId id="2147483662" r:id="rId19"/>
  </p:sldLayoutIdLst>
  <p:transition spd="slow">
    <p:wipe/>
    <p:sndAc>
      <p:stSnd>
        <p:snd r:embed="rId21" name="camera.wav"/>
      </p:stSnd>
    </p:sndAc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timeboard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jpeg"/><Relationship Id="rId5" Type="http://schemas.openxmlformats.org/officeDocument/2006/relationships/hyperlink" Target="http://tastycupcakes.org/" TargetMode="External"/><Relationship Id="rId4" Type="http://schemas.openxmlformats.org/officeDocument/2006/relationships/hyperlink" Target="https://retromat.org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50 </a:t>
            </a:r>
            <a:r>
              <a:rPr lang="fr-FR" dirty="0" err="1"/>
              <a:t>Shades</a:t>
            </a:r>
            <a:r>
              <a:rPr lang="fr-FR" dirty="0"/>
              <a:t> of retrospective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Olivier MASSOL</a:t>
            </a:r>
          </a:p>
          <a:p>
            <a:r>
              <a:rPr lang="fr-FR" dirty="0"/>
              <a:t>Saber HAMROUNI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42389"/>
            <a:ext cx="25527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18923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Structure d’une rétrospective</a:t>
            </a:r>
          </a:p>
        </p:txBody>
      </p:sp>
      <p:pic>
        <p:nvPicPr>
          <p:cNvPr id="3074" name="Picture 2" descr="RÃ©sultat de recherche d'images pour &quot;Targe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55726"/>
            <a:ext cx="1697831" cy="16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743908" y="143239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S’améliorer de façon continue</a:t>
            </a:r>
          </a:p>
        </p:txBody>
      </p:sp>
    </p:spTree>
    <p:extLst>
      <p:ext uri="{BB962C8B-B14F-4D97-AF65-F5344CB8AC3E}">
        <p14:creationId xmlns:p14="http://schemas.microsoft.com/office/powerpoint/2010/main" val="2812933397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Structure d’une rétrospective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0072" y="2139702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Décider des actions</a:t>
            </a:r>
          </a:p>
        </p:txBody>
      </p:sp>
      <p:pic>
        <p:nvPicPr>
          <p:cNvPr id="3074" name="Picture 2" descr="RÃ©sultat de recherche d'images pour &quot;Targe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65" y="1848044"/>
            <a:ext cx="1697831" cy="16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724128" y="323202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(et les faire)</a:t>
            </a:r>
          </a:p>
        </p:txBody>
      </p:sp>
      <p:cxnSp>
        <p:nvCxnSpPr>
          <p:cNvPr id="5" name="Connecteur droit avec flèche 4"/>
          <p:cNvCxnSpPr>
            <a:stCxn id="3" idx="3"/>
          </p:cNvCxnSpPr>
          <p:nvPr/>
        </p:nvCxnSpPr>
        <p:spPr>
          <a:xfrm>
            <a:off x="6804248" y="2679762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487816" y="95663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S’améliorer de façon continue</a:t>
            </a:r>
          </a:p>
        </p:txBody>
      </p:sp>
    </p:spTree>
    <p:extLst>
      <p:ext uri="{BB962C8B-B14F-4D97-AF65-F5344CB8AC3E}">
        <p14:creationId xmlns:p14="http://schemas.microsoft.com/office/powerpoint/2010/main" val="2450374163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Structure d’une rétrospective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7930" y="2139702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Décider des 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9738" y="2139702"/>
            <a:ext cx="1584176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Générer des idées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982671" y="271576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84336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Structure d’une rétrospective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7930" y="2139702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Décider des 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9738" y="2139702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Générer des idées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8350" y="2139702"/>
            <a:ext cx="1584176" cy="10801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Recueillir des données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9738" y="2139702"/>
            <a:ext cx="1584176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Générer des idées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982671" y="271576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248490" y="271576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745653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Structure d’une rétrospective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7930" y="2139702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Décider des 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9738" y="2139702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Générer des idées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8350" y="2139702"/>
            <a:ext cx="1584176" cy="10801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Recueillir des données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9738" y="2139702"/>
            <a:ext cx="1584176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Générer des idées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982671" y="271576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248490" y="271576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1520" y="2139702"/>
            <a:ext cx="1584176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Briser la glace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543381" y="271576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916415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Structure d’une rétrospective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0312" y="3651870"/>
            <a:ext cx="1584176" cy="1080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Terminer la rétro</a:t>
            </a:r>
          </a:p>
        </p:txBody>
      </p:sp>
      <p:pic>
        <p:nvPicPr>
          <p:cNvPr id="10" name="Picture 2" descr="RÃ©sultat de recherche d'images pour &quot;Targe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41" y="1832968"/>
            <a:ext cx="1697831" cy="16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487225" y="90963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S’améliorer de façon continue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27930" y="2139702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Décider des actions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8350" y="2139702"/>
            <a:ext cx="1584176" cy="10801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Recueillir des données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99738" y="2139702"/>
            <a:ext cx="1584176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Générer des idées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2139702"/>
            <a:ext cx="1584176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Briser la glace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982671" y="271576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248490" y="271576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543381" y="271576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732240" y="2715766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8172400" y="2787774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92280" y="2310429"/>
            <a:ext cx="96051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r-FR" dirty="0"/>
              <a:t>Equipe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3210530"/>
            <a:ext cx="169629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r-FR" dirty="0" err="1"/>
              <a:t>Scrum</a:t>
            </a:r>
            <a:r>
              <a:rPr lang="fr-FR" dirty="0"/>
              <a:t> Master</a:t>
            </a:r>
          </a:p>
        </p:txBody>
      </p:sp>
      <p:sp>
        <p:nvSpPr>
          <p:cNvPr id="21" name="Étoile : 5 branches 20">
            <a:extLst>
              <a:ext uri="{FF2B5EF4-FFF2-40B4-BE49-F238E27FC236}">
                <a16:creationId xmlns:a16="http://schemas.microsoft.com/office/drawing/2014/main" id="{E292AFBF-FEB3-4579-B17F-E85B42418A22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979761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Les acteurs d’une rétro</a:t>
            </a:r>
          </a:p>
        </p:txBody>
      </p:sp>
    </p:spTree>
    <p:extLst>
      <p:ext uri="{BB962C8B-B14F-4D97-AF65-F5344CB8AC3E}">
        <p14:creationId xmlns:p14="http://schemas.microsoft.com/office/powerpoint/2010/main" val="198324423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3">
            <a:extLst>
              <a:ext uri="{FF2B5EF4-FFF2-40B4-BE49-F238E27FC236}">
                <a16:creationId xmlns:a16="http://schemas.microsoft.com/office/drawing/2014/main" id="{6C0CD765-4B4E-47A5-8308-AB0B3630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Les acteurs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A89320-C142-40E1-B52F-3510FB9BD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4" y="1137453"/>
            <a:ext cx="7848872" cy="28685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A94227D-A64E-4A90-AD46-26A4D5DF440A}"/>
              </a:ext>
            </a:extLst>
          </p:cNvPr>
          <p:cNvSpPr txBox="1"/>
          <p:nvPr/>
        </p:nvSpPr>
        <p:spPr>
          <a:xfrm>
            <a:off x="971600" y="2715766"/>
            <a:ext cx="1701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Scrum master</a:t>
            </a:r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8BE321FE-7628-44D2-B13F-9E778462DCCD}"/>
              </a:ext>
            </a:extLst>
          </p:cNvPr>
          <p:cNvSpPr/>
          <p:nvPr/>
        </p:nvSpPr>
        <p:spPr>
          <a:xfrm>
            <a:off x="1475656" y="2643758"/>
            <a:ext cx="72008" cy="12496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D7A520-DD76-42D1-AA29-220F6AFB35E7}"/>
              </a:ext>
            </a:extLst>
          </p:cNvPr>
          <p:cNvSpPr txBox="1"/>
          <p:nvPr/>
        </p:nvSpPr>
        <p:spPr>
          <a:xfrm>
            <a:off x="4211961" y="199568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boss</a:t>
            </a:r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F218AD60-1D74-408D-9212-CD8113D90893}"/>
              </a:ext>
            </a:extLst>
          </p:cNvPr>
          <p:cNvSpPr/>
          <p:nvPr/>
        </p:nvSpPr>
        <p:spPr>
          <a:xfrm>
            <a:off x="4427984" y="1941680"/>
            <a:ext cx="88478" cy="10801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A048EC-C7A8-4A12-BBB3-7AA43CF9B088}"/>
              </a:ext>
            </a:extLst>
          </p:cNvPr>
          <p:cNvSpPr txBox="1"/>
          <p:nvPr/>
        </p:nvSpPr>
        <p:spPr>
          <a:xfrm>
            <a:off x="6948264" y="2505258"/>
            <a:ext cx="855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Designer</a:t>
            </a:r>
          </a:p>
        </p:txBody>
      </p:sp>
      <p:sp>
        <p:nvSpPr>
          <p:cNvPr id="14" name="Flèche : haut 13">
            <a:extLst>
              <a:ext uri="{FF2B5EF4-FFF2-40B4-BE49-F238E27FC236}">
                <a16:creationId xmlns:a16="http://schemas.microsoft.com/office/drawing/2014/main" id="{5612E6D7-A778-48D9-9138-B5FBB372609F}"/>
              </a:ext>
            </a:extLst>
          </p:cNvPr>
          <p:cNvSpPr/>
          <p:nvPr/>
        </p:nvSpPr>
        <p:spPr>
          <a:xfrm>
            <a:off x="7344524" y="2396107"/>
            <a:ext cx="72008" cy="12496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85928B-E0BA-4084-9087-514CFC82D162}"/>
              </a:ext>
            </a:extLst>
          </p:cNvPr>
          <p:cNvSpPr txBox="1"/>
          <p:nvPr/>
        </p:nvSpPr>
        <p:spPr>
          <a:xfrm>
            <a:off x="1979929" y="220467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Product </a:t>
            </a:r>
            <a:r>
              <a:rPr lang="fr-FR" sz="1050" b="1" dirty="0" err="1">
                <a:solidFill>
                  <a:schemeClr val="bg1"/>
                </a:solidFill>
              </a:rPr>
              <a:t>owner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DE258B5E-6C14-412C-9BA0-B79959B034A1}"/>
              </a:ext>
            </a:extLst>
          </p:cNvPr>
          <p:cNvSpPr/>
          <p:nvPr/>
        </p:nvSpPr>
        <p:spPr>
          <a:xfrm>
            <a:off x="2519989" y="2115652"/>
            <a:ext cx="72008" cy="12496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9842B82-3E2A-499D-9DF4-DBDB5A4E4D62}"/>
              </a:ext>
            </a:extLst>
          </p:cNvPr>
          <p:cNvSpPr txBox="1"/>
          <p:nvPr/>
        </p:nvSpPr>
        <p:spPr>
          <a:xfrm>
            <a:off x="5584356" y="2102118"/>
            <a:ext cx="855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Dev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4B12EBA-DB57-4948-8CA6-017CDD1E3C68}"/>
              </a:ext>
            </a:extLst>
          </p:cNvPr>
          <p:cNvSpPr txBox="1"/>
          <p:nvPr/>
        </p:nvSpPr>
        <p:spPr>
          <a:xfrm>
            <a:off x="6011944" y="2391202"/>
            <a:ext cx="855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Dev</a:t>
            </a:r>
          </a:p>
        </p:txBody>
      </p:sp>
      <p:sp>
        <p:nvSpPr>
          <p:cNvPr id="19" name="Flèche : haut 18">
            <a:extLst>
              <a:ext uri="{FF2B5EF4-FFF2-40B4-BE49-F238E27FC236}">
                <a16:creationId xmlns:a16="http://schemas.microsoft.com/office/drawing/2014/main" id="{3511489A-9239-4699-A763-0AB924C3CB27}"/>
              </a:ext>
            </a:extLst>
          </p:cNvPr>
          <p:cNvSpPr/>
          <p:nvPr/>
        </p:nvSpPr>
        <p:spPr>
          <a:xfrm>
            <a:off x="6228616" y="2316634"/>
            <a:ext cx="72008" cy="12496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haut 19">
            <a:extLst>
              <a:ext uri="{FF2B5EF4-FFF2-40B4-BE49-F238E27FC236}">
                <a16:creationId xmlns:a16="http://schemas.microsoft.com/office/drawing/2014/main" id="{C29564D4-1C79-4624-8C3A-48AD8FCAB783}"/>
              </a:ext>
            </a:extLst>
          </p:cNvPr>
          <p:cNvSpPr/>
          <p:nvPr/>
        </p:nvSpPr>
        <p:spPr>
          <a:xfrm>
            <a:off x="5831925" y="2039635"/>
            <a:ext cx="72008" cy="12496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819863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F5E46D-23A9-4A46-8840-6B770AC26A6B}"/>
              </a:ext>
            </a:extLst>
          </p:cNvPr>
          <p:cNvSpPr/>
          <p:nvPr/>
        </p:nvSpPr>
        <p:spPr>
          <a:xfrm>
            <a:off x="755576" y="987574"/>
            <a:ext cx="7704856" cy="30963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Ã©sultat de recherche d'images pour &quot;facilitator meme&quot;">
            <a:extLst>
              <a:ext uri="{FF2B5EF4-FFF2-40B4-BE49-F238E27FC236}">
                <a16:creationId xmlns:a16="http://schemas.microsoft.com/office/drawing/2014/main" id="{0949301A-627D-4626-A87D-4DADE4459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5646"/>
            <a:ext cx="3240360" cy="21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53E30D-2EA8-4F36-BC02-7BE989FA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635646"/>
            <a:ext cx="3097239" cy="2180456"/>
          </a:xfrm>
          <a:prstGeom prst="rect">
            <a:avLst/>
          </a:prstGeom>
        </p:spPr>
      </p:pic>
      <p:sp>
        <p:nvSpPr>
          <p:cNvPr id="9" name="Sous-titre 3">
            <a:extLst>
              <a:ext uri="{FF2B5EF4-FFF2-40B4-BE49-F238E27FC236}">
                <a16:creationId xmlns:a16="http://schemas.microsoft.com/office/drawing/2014/main" id="{6C0CD765-4B4E-47A5-8308-AB0B3630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08522"/>
            <a:ext cx="9144000" cy="34457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Les vrais acteurs</a:t>
            </a:r>
          </a:p>
        </p:txBody>
      </p:sp>
      <p:pic>
        <p:nvPicPr>
          <p:cNvPr id="2050" name="Picture 2" descr="Image associÃ©e">
            <a:extLst>
              <a:ext uri="{FF2B5EF4-FFF2-40B4-BE49-F238E27FC236}">
                <a16:creationId xmlns:a16="http://schemas.microsoft.com/office/drawing/2014/main" id="{6711EDF8-0F0F-4817-9C01-F77B85BE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7574"/>
            <a:ext cx="77048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987C0A60-2DF6-4BF7-919C-4CBBF1D9F3E3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22256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Formats de rétro</a:t>
            </a:r>
          </a:p>
        </p:txBody>
      </p:sp>
    </p:spTree>
    <p:extLst>
      <p:ext uri="{BB962C8B-B14F-4D97-AF65-F5344CB8AC3E}">
        <p14:creationId xmlns:p14="http://schemas.microsoft.com/office/powerpoint/2010/main" val="3800438798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851DD90A-0DF7-418E-8787-DCEA1F2F0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196453"/>
              </p:ext>
            </p:extLst>
          </p:nvPr>
        </p:nvGraphicFramePr>
        <p:xfrm>
          <a:off x="-36512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7E80F78E-0625-4E70-90DA-D3F92CFC6D13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96293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851670"/>
            <a:ext cx="9144000" cy="344574"/>
          </a:xfrm>
        </p:spPr>
        <p:txBody>
          <a:bodyPr/>
          <a:lstStyle/>
          <a:p>
            <a:r>
              <a:rPr lang="fr-FR" dirty="0"/>
              <a:t>Briser la glace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104" y="2715766"/>
            <a:ext cx="1584176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Décider des 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912" y="2715766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Générer des idées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8524" y="2715766"/>
            <a:ext cx="1584176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Recueillir des données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9912" y="2715766"/>
            <a:ext cx="1584176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Générer des idées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694" y="2715766"/>
            <a:ext cx="1584176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Briser la glace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6296" y="2715766"/>
            <a:ext cx="1584176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Terminer la rétro</a:t>
            </a:r>
          </a:p>
        </p:txBody>
      </p:sp>
    </p:spTree>
    <p:extLst>
      <p:ext uri="{BB962C8B-B14F-4D97-AF65-F5344CB8AC3E}">
        <p14:creationId xmlns:p14="http://schemas.microsoft.com/office/powerpoint/2010/main" val="337035479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468315" y="1708398"/>
            <a:ext cx="8207375" cy="2951584"/>
          </a:xfrm>
        </p:spPr>
        <p:txBody>
          <a:bodyPr/>
          <a:lstStyle/>
          <a:p>
            <a:r>
              <a:rPr lang="fr-FR" dirty="0"/>
              <a:t>Axes de satisfaction</a:t>
            </a:r>
          </a:p>
          <a:p>
            <a:r>
              <a:rPr lang="fr-FR" dirty="0"/>
              <a:t>Chasse au jargon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0" y="915566"/>
            <a:ext cx="9144000" cy="344574"/>
          </a:xfrm>
        </p:spPr>
        <p:txBody>
          <a:bodyPr/>
          <a:lstStyle/>
          <a:p>
            <a:r>
              <a:rPr lang="fr-FR" dirty="0"/>
              <a:t>Briser la glace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923927" y="72008"/>
            <a:ext cx="1071943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Briser la glace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96436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04A3C72A-4306-4EBA-A9CD-A5BA95AB6811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294451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5008"/>
            <a:ext cx="9144000" cy="344574"/>
          </a:xfrm>
        </p:spPr>
        <p:txBody>
          <a:bodyPr/>
          <a:lstStyle/>
          <a:p>
            <a:r>
              <a:rPr lang="fr-FR" dirty="0"/>
              <a:t>Axes de satisfaction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76032" y="1423401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Permet de donner son ressenti et sa satisfaction par rapport au sprint.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Prendre connaissance de l’état de l’autre.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C100"/>
              </a:solidFill>
            </a:endParaRPr>
          </a:p>
          <a:p>
            <a:endParaRPr lang="fr-FR" sz="2000" dirty="0">
              <a:solidFill>
                <a:srgbClr val="FAC100"/>
              </a:solidFill>
            </a:endParaRPr>
          </a:p>
          <a:p>
            <a:r>
              <a:rPr lang="fr-FR" sz="2000" dirty="0">
                <a:solidFill>
                  <a:srgbClr val="FAC100"/>
                </a:solidFill>
              </a:rPr>
              <a:t> 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923927" y="72008"/>
            <a:ext cx="1071943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Briser la glace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6436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" y="1419622"/>
            <a:ext cx="5274762" cy="2702368"/>
          </a:xfrm>
          <a:prstGeom prst="rect">
            <a:avLst/>
          </a:prstGeom>
        </p:spPr>
      </p:pic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4D9A9A8C-B273-4B23-A4D1-E1B156B933E3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222202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5008"/>
            <a:ext cx="9144000" cy="344574"/>
          </a:xfrm>
        </p:spPr>
        <p:txBody>
          <a:bodyPr/>
          <a:lstStyle/>
          <a:p>
            <a:r>
              <a:rPr lang="fr-FR" dirty="0"/>
              <a:t>Chasse au jargon (Jargon </a:t>
            </a:r>
            <a:r>
              <a:rPr lang="fr-FR" dirty="0" err="1"/>
              <a:t>Bust</a:t>
            </a:r>
            <a:r>
              <a:rPr lang="fr-FR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139952" y="1491630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Poser des questions sans être jugé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Découvrir son équipe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Etre sur de se comprendre</a:t>
            </a:r>
          </a:p>
          <a:p>
            <a:endParaRPr lang="fr-FR" sz="2000" dirty="0">
              <a:solidFill>
                <a:srgbClr val="FAC100"/>
              </a:solidFill>
            </a:endParaRPr>
          </a:p>
          <a:p>
            <a:r>
              <a:rPr lang="fr-FR" sz="2000" dirty="0">
                <a:solidFill>
                  <a:srgbClr val="FAC100"/>
                </a:solidFill>
              </a:rPr>
              <a:t> 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6" y="1391047"/>
            <a:ext cx="2880320" cy="14737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864786"/>
            <a:ext cx="2972316" cy="22547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3927" y="72008"/>
            <a:ext cx="1071943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Briser la glace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6436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Étoile : 5 branches 12">
            <a:extLst>
              <a:ext uri="{FF2B5EF4-FFF2-40B4-BE49-F238E27FC236}">
                <a16:creationId xmlns:a16="http://schemas.microsoft.com/office/drawing/2014/main" id="{7014FC9C-F322-480A-8380-DA99DAD2065D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436312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851670"/>
            <a:ext cx="9144000" cy="344574"/>
          </a:xfrm>
        </p:spPr>
        <p:txBody>
          <a:bodyPr/>
          <a:lstStyle/>
          <a:p>
            <a:r>
              <a:rPr lang="fr-FR" dirty="0"/>
              <a:t>Recueillir des données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104" y="2715766"/>
            <a:ext cx="1584176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Décider des 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2715766"/>
            <a:ext cx="1584176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Générer des idées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6296" y="2715766"/>
            <a:ext cx="1584176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Terminer la rétro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332" y="2715766"/>
            <a:ext cx="1584176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Briser la glace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0122" y="2713484"/>
            <a:ext cx="1584176" cy="10801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Recueillir des données</a:t>
            </a:r>
          </a:p>
        </p:txBody>
      </p:sp>
    </p:spTree>
    <p:extLst>
      <p:ext uri="{BB962C8B-B14F-4D97-AF65-F5344CB8AC3E}">
        <p14:creationId xmlns:p14="http://schemas.microsoft.com/office/powerpoint/2010/main" val="3045462576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468315" y="1492375"/>
            <a:ext cx="8207375" cy="3383631"/>
          </a:xfrm>
        </p:spPr>
        <p:txBody>
          <a:bodyPr/>
          <a:lstStyle/>
          <a:p>
            <a:r>
              <a:rPr lang="fr-FR" dirty="0"/>
              <a:t>Story oscars</a:t>
            </a:r>
          </a:p>
          <a:p>
            <a:r>
              <a:rPr lang="fr-FR" dirty="0"/>
              <a:t>Ce que j’ai fait, ce que vous avez vécu</a:t>
            </a:r>
          </a:p>
          <a:p>
            <a:endParaRPr lang="fr-FR" dirty="0">
              <a:solidFill>
                <a:srgbClr val="FAC100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0" y="859024"/>
            <a:ext cx="9144000" cy="344574"/>
          </a:xfrm>
        </p:spPr>
        <p:txBody>
          <a:bodyPr/>
          <a:lstStyle/>
          <a:p>
            <a:r>
              <a:rPr lang="fr-FR" dirty="0"/>
              <a:t>Collecte des données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067654" y="72008"/>
            <a:ext cx="964852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Recueillir des données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3673212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5008"/>
            <a:ext cx="9144000" cy="344574"/>
          </a:xfrm>
        </p:spPr>
        <p:txBody>
          <a:bodyPr/>
          <a:lstStyle/>
          <a:p>
            <a:r>
              <a:rPr lang="fr-FR" dirty="0"/>
              <a:t>Story Oscars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580112" y="1419622"/>
            <a:ext cx="33123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Traite un seul sujet.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Flashback sur les stories du sprint.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Se rappeler des difficultés rencontrées.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Comparer les stories au niveau de la forme et du contenu.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Définir un standard pour des meilleurs stories.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C100"/>
              </a:solidFill>
            </a:endParaRPr>
          </a:p>
          <a:p>
            <a:endParaRPr lang="fr-FR" sz="2000" dirty="0">
              <a:solidFill>
                <a:srgbClr val="FAC100"/>
              </a:solidFill>
            </a:endParaRPr>
          </a:p>
          <a:p>
            <a:r>
              <a:rPr lang="fr-FR" sz="2000" dirty="0">
                <a:solidFill>
                  <a:srgbClr val="FAC100"/>
                </a:solidFill>
              </a:rPr>
              <a:t> 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5067654" y="72008"/>
            <a:ext cx="964852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Recueillir des données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91630"/>
            <a:ext cx="5449674" cy="2842577"/>
          </a:xfrm>
          <a:prstGeom prst="rect">
            <a:avLst/>
          </a:prstGeom>
        </p:spPr>
      </p:pic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42B3EF37-29A2-460D-B419-05261FDCE449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299257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5008"/>
            <a:ext cx="9144000" cy="344574"/>
          </a:xfrm>
        </p:spPr>
        <p:txBody>
          <a:bodyPr/>
          <a:lstStyle/>
          <a:p>
            <a:r>
              <a:rPr lang="fr-FR" dirty="0"/>
              <a:t>Ce que j’ai fait, ce que vous avez vécu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580112" y="1419622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Déculpabiliser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Positiver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Détection de ce qui a pu faire mal sur un plan affectif</a:t>
            </a:r>
          </a:p>
          <a:p>
            <a:endParaRPr lang="fr-FR" sz="2000" dirty="0">
              <a:solidFill>
                <a:srgbClr val="FAC100"/>
              </a:solidFill>
            </a:endParaRPr>
          </a:p>
          <a:p>
            <a:r>
              <a:rPr lang="fr-FR" sz="2000" dirty="0">
                <a:solidFill>
                  <a:srgbClr val="FAC100"/>
                </a:solidFill>
              </a:rPr>
              <a:t> 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838"/>
            <a:ext cx="5252808" cy="39126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67654" y="72008"/>
            <a:ext cx="964852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Recueillir des données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965519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851670"/>
            <a:ext cx="9144000" cy="344574"/>
          </a:xfrm>
        </p:spPr>
        <p:txBody>
          <a:bodyPr/>
          <a:lstStyle/>
          <a:p>
            <a:r>
              <a:rPr lang="fr-FR" dirty="0"/>
              <a:t>Générer des idées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104" y="2715766"/>
            <a:ext cx="1584176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Décider des 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8524" y="2715766"/>
            <a:ext cx="1584176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Recueillir des données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6296" y="2715766"/>
            <a:ext cx="1584176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Terminer la rétro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332" y="2715766"/>
            <a:ext cx="1584176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Briser la glace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02426" y="2715766"/>
            <a:ext cx="1584176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Générer des idées</a:t>
            </a:r>
          </a:p>
        </p:txBody>
      </p:sp>
    </p:spTree>
    <p:extLst>
      <p:ext uri="{BB962C8B-B14F-4D97-AF65-F5344CB8AC3E}">
        <p14:creationId xmlns:p14="http://schemas.microsoft.com/office/powerpoint/2010/main" val="3493360991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467544" y="1851670"/>
            <a:ext cx="8207375" cy="2808312"/>
          </a:xfrm>
        </p:spPr>
        <p:txBody>
          <a:bodyPr/>
          <a:lstStyle/>
          <a:p>
            <a:r>
              <a:rPr lang="fr-FR" sz="1700" dirty="0" err="1"/>
              <a:t>Starfish</a:t>
            </a:r>
            <a:endParaRPr lang="fr-FR" sz="1700" dirty="0"/>
          </a:p>
          <a:p>
            <a:r>
              <a:rPr lang="fr-FR" sz="1700" dirty="0"/>
              <a:t>Perfection </a:t>
            </a:r>
            <a:r>
              <a:rPr lang="fr-FR" sz="1700" dirty="0" err="1"/>
              <a:t>game</a:t>
            </a:r>
            <a:endParaRPr lang="fr-FR" sz="1700" dirty="0"/>
          </a:p>
          <a:p>
            <a:r>
              <a:rPr lang="fr-FR" sz="1700" dirty="0" err="1"/>
              <a:t>Helpful</a:t>
            </a:r>
            <a:r>
              <a:rPr lang="fr-FR" sz="1700" dirty="0"/>
              <a:t> </a:t>
            </a:r>
            <a:r>
              <a:rPr lang="fr-FR" sz="1700" dirty="0" err="1"/>
              <a:t>Harmful</a:t>
            </a:r>
            <a:endParaRPr lang="fr-FR" sz="1700" dirty="0"/>
          </a:p>
          <a:p>
            <a:pPr lvl="1"/>
            <a:endParaRPr lang="fr-FR" dirty="0"/>
          </a:p>
          <a:p>
            <a:pPr lvl="2"/>
            <a:endParaRPr lang="fr-FR" sz="1400" dirty="0"/>
          </a:p>
          <a:p>
            <a:endParaRPr lang="fr-FR" sz="1400" dirty="0"/>
          </a:p>
          <a:p>
            <a:pPr lvl="1"/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0" y="1077584"/>
            <a:ext cx="9144000" cy="344574"/>
          </a:xfrm>
        </p:spPr>
        <p:txBody>
          <a:bodyPr/>
          <a:lstStyle/>
          <a:p>
            <a:r>
              <a:rPr lang="fr-FR" dirty="0"/>
              <a:t>Générer des idées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072224" y="72008"/>
            <a:ext cx="1020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Générer des idées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7720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79D7D4FE-E407-43D6-8F45-C204F3EBEE28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347962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Scrum et la rétro</a:t>
            </a:r>
          </a:p>
        </p:txBody>
      </p:sp>
    </p:spTree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5008"/>
            <a:ext cx="9144000" cy="344574"/>
          </a:xfrm>
        </p:spPr>
        <p:txBody>
          <a:bodyPr/>
          <a:lstStyle/>
          <a:p>
            <a:r>
              <a:rPr lang="fr-FR" dirty="0" err="1"/>
              <a:t>Starfish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072224" y="72008"/>
            <a:ext cx="1020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Générer des idées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97720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1275606"/>
            <a:ext cx="3923928" cy="3743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41188" y="1419622"/>
            <a:ext cx="3312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le jeu qui a eu le plus de succès et qui génère beaucoup plus d’idée que d’autres jeux.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Aide l’équipe à s’exprimer sur 5 questions différentes.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Facile de faire des variantes (matrix)</a:t>
            </a:r>
          </a:p>
          <a:p>
            <a:r>
              <a:rPr lang="fr-FR" sz="2000" dirty="0">
                <a:solidFill>
                  <a:srgbClr val="FAC100"/>
                </a:solidFill>
              </a:rPr>
              <a:t> 	</a:t>
            </a:r>
          </a:p>
        </p:txBody>
      </p: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8AB9C1EA-8184-4C8C-A0D3-A0B2147B1100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505221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5008"/>
            <a:ext cx="9144000" cy="344574"/>
          </a:xfrm>
        </p:spPr>
        <p:txBody>
          <a:bodyPr/>
          <a:lstStyle/>
          <a:p>
            <a:r>
              <a:rPr lang="fr-FR" dirty="0"/>
              <a:t>Perfection Game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072224" y="72008"/>
            <a:ext cx="1020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Générer des idées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97720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91630"/>
            <a:ext cx="4671754" cy="29516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09537" y="1491630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Facile de donner son ressenti avec la 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Permet de se concentrer sur le long terme ou juste sur la prochaine marche</a:t>
            </a:r>
          </a:p>
          <a:p>
            <a:endParaRPr lang="fr-FR" sz="2000" dirty="0">
              <a:solidFill>
                <a:srgbClr val="FAC100"/>
              </a:solidFill>
            </a:endParaRPr>
          </a:p>
          <a:p>
            <a:r>
              <a:rPr lang="fr-FR" sz="2000" dirty="0">
                <a:solidFill>
                  <a:srgbClr val="FAC100"/>
                </a:solidFill>
              </a:rPr>
              <a:t> 	</a:t>
            </a:r>
          </a:p>
        </p:txBody>
      </p: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EBF5EE06-BB8E-439C-A58A-CA620A5B2F89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55907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5008"/>
            <a:ext cx="9144000" cy="344574"/>
          </a:xfrm>
        </p:spPr>
        <p:txBody>
          <a:bodyPr/>
          <a:lstStyle/>
          <a:p>
            <a:r>
              <a:rPr lang="fr-FR" dirty="0" err="1"/>
              <a:t>Helpful</a:t>
            </a:r>
            <a:r>
              <a:rPr lang="fr-FR" dirty="0"/>
              <a:t> </a:t>
            </a:r>
            <a:r>
              <a:rPr lang="fr-FR" dirty="0" err="1"/>
              <a:t>Harmful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072224" y="72008"/>
            <a:ext cx="1020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Générer des idées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97720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91630"/>
            <a:ext cx="5167297" cy="30373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36096" y="1491630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Fonctionne très bien si c’est axé sur un sujet bien précis.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Détecter les différences dans les idées sur un sujet.	</a:t>
            </a:r>
          </a:p>
        </p:txBody>
      </p:sp>
    </p:spTree>
    <p:extLst>
      <p:ext uri="{BB962C8B-B14F-4D97-AF65-F5344CB8AC3E}">
        <p14:creationId xmlns:p14="http://schemas.microsoft.com/office/powerpoint/2010/main" val="363748852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851670"/>
            <a:ext cx="9144000" cy="344574"/>
          </a:xfrm>
        </p:spPr>
        <p:txBody>
          <a:bodyPr/>
          <a:lstStyle/>
          <a:p>
            <a:r>
              <a:rPr lang="fr-FR" dirty="0"/>
              <a:t>Décider des 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8524" y="2715766"/>
            <a:ext cx="1584176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Recueillir des données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2715766"/>
            <a:ext cx="1584176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Générer des idées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6296" y="2715766"/>
            <a:ext cx="1584176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Terminer la rétro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332" y="2715766"/>
            <a:ext cx="1584176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Briser la glace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8104" y="2715766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Décider des actions</a:t>
            </a:r>
          </a:p>
        </p:txBody>
      </p:sp>
    </p:spTree>
    <p:extLst>
      <p:ext uri="{BB962C8B-B14F-4D97-AF65-F5344CB8AC3E}">
        <p14:creationId xmlns:p14="http://schemas.microsoft.com/office/powerpoint/2010/main" val="2357254486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468312" y="1491630"/>
            <a:ext cx="8207375" cy="3383631"/>
          </a:xfrm>
        </p:spPr>
        <p:txBody>
          <a:bodyPr/>
          <a:lstStyle/>
          <a:p>
            <a:r>
              <a:rPr lang="fr-FR" dirty="0"/>
              <a:t>Simple vote</a:t>
            </a:r>
          </a:p>
          <a:p>
            <a:r>
              <a:rPr lang="fr-FR" dirty="0"/>
              <a:t>The winner </a:t>
            </a:r>
            <a:r>
              <a:rPr lang="fr-FR" dirty="0" err="1"/>
              <a:t>is</a:t>
            </a:r>
            <a:r>
              <a:rPr lang="fr-FR" dirty="0"/>
              <a:t>…</a:t>
            </a:r>
          </a:p>
          <a:p>
            <a:r>
              <a:rPr lang="fr-FR" dirty="0"/>
              <a:t>Arbre fruiter dans la brume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0" y="826939"/>
            <a:ext cx="9144000" cy="344574"/>
          </a:xfrm>
        </p:spPr>
        <p:txBody>
          <a:bodyPr/>
          <a:lstStyle/>
          <a:p>
            <a:r>
              <a:rPr lang="fr-FR" dirty="0"/>
              <a:t>Décider des 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2860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117486" y="76647"/>
            <a:ext cx="957700" cy="556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Décider des actions</a:t>
            </a:r>
          </a:p>
        </p:txBody>
      </p: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601D7224-D091-4120-9B2A-C91E7C0B8413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207557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868951"/>
            <a:ext cx="9144000" cy="344574"/>
          </a:xfrm>
        </p:spPr>
        <p:txBody>
          <a:bodyPr/>
          <a:lstStyle/>
          <a:p>
            <a:r>
              <a:rPr lang="fr-FR" dirty="0"/>
              <a:t>Simple vote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2860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580112" y="1419622"/>
            <a:ext cx="3312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Très facile à mettre en place</a:t>
            </a:r>
          </a:p>
          <a:p>
            <a:endParaRPr lang="fr-FR" sz="2000" dirty="0">
              <a:solidFill>
                <a:srgbClr val="FAC100"/>
              </a:solidFill>
            </a:endParaRPr>
          </a:p>
          <a:p>
            <a:r>
              <a:rPr lang="fr-FR" sz="2000" dirty="0">
                <a:solidFill>
                  <a:srgbClr val="FAC100"/>
                </a:solidFill>
              </a:rPr>
              <a:t> 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117486" y="76647"/>
            <a:ext cx="957700" cy="556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Décider des actions</a:t>
            </a:r>
          </a:p>
        </p:txBody>
      </p:sp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5FBC45C0-CECF-496C-B9B9-26CC80952039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691821D-1063-418E-AF3E-DB9804936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07" y="1419622"/>
            <a:ext cx="385676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65692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5008"/>
            <a:ext cx="9144000" cy="344574"/>
          </a:xfrm>
        </p:spPr>
        <p:txBody>
          <a:bodyPr/>
          <a:lstStyle/>
          <a:p>
            <a:r>
              <a:rPr lang="fr-FR" dirty="0"/>
              <a:t>The winner </a:t>
            </a:r>
            <a:r>
              <a:rPr lang="fr-FR" dirty="0" err="1"/>
              <a:t>is</a:t>
            </a:r>
            <a:r>
              <a:rPr lang="fr-FR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2860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580112" y="1419622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Permet de confronter les actions 2 par 2 et ne pas être influencé par les autres actions.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demande un peu plus de temps (plusieurs votes)</a:t>
            </a:r>
          </a:p>
          <a:p>
            <a:endParaRPr lang="fr-FR" sz="2000" dirty="0">
              <a:solidFill>
                <a:srgbClr val="FAC100"/>
              </a:solidFill>
            </a:endParaRPr>
          </a:p>
          <a:p>
            <a:r>
              <a:rPr lang="fr-FR" sz="2000" dirty="0">
                <a:solidFill>
                  <a:srgbClr val="FAC100"/>
                </a:solidFill>
              </a:rPr>
              <a:t> 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117486" y="76647"/>
            <a:ext cx="957700" cy="556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Décider des actions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3" y="1419622"/>
            <a:ext cx="5312436" cy="2808312"/>
          </a:xfrm>
          <a:prstGeom prst="rect">
            <a:avLst/>
          </a:prstGeom>
        </p:spPr>
      </p:pic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CE39DAE7-2A53-4936-B858-0063E6834C7E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937802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5008"/>
            <a:ext cx="9144000" cy="344574"/>
          </a:xfrm>
        </p:spPr>
        <p:txBody>
          <a:bodyPr/>
          <a:lstStyle/>
          <a:p>
            <a:r>
              <a:rPr lang="fr-FR" dirty="0"/>
              <a:t>Arbre fruitier dans la brume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2860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580112" y="1419622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Requiert que l’équipe soit à l’aise pour jauger les actions selon les 2 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Très facile de trancher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117486" y="76647"/>
            <a:ext cx="957700" cy="556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Décider des actions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1301394"/>
            <a:ext cx="5072435" cy="3752953"/>
          </a:xfrm>
          <a:prstGeom prst="rect">
            <a:avLst/>
          </a:prstGeom>
        </p:spPr>
      </p:pic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9781F4FF-2172-427A-8483-44A861D2708F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283729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851670"/>
            <a:ext cx="9144000" cy="344574"/>
          </a:xfrm>
        </p:spPr>
        <p:txBody>
          <a:bodyPr/>
          <a:lstStyle/>
          <a:p>
            <a:r>
              <a:rPr lang="fr-FR" dirty="0"/>
              <a:t>Terminer la rétro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104" y="2715766"/>
            <a:ext cx="1584176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Décider des 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8524" y="2715766"/>
            <a:ext cx="1584176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Recueillir des données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2715766"/>
            <a:ext cx="1584176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Générer des idées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332" y="2715766"/>
            <a:ext cx="1584176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Briser la glace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257960" y="2715766"/>
            <a:ext cx="1584176" cy="1080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Terminer la rétro</a:t>
            </a:r>
          </a:p>
        </p:txBody>
      </p:sp>
    </p:spTree>
    <p:extLst>
      <p:ext uri="{BB962C8B-B14F-4D97-AF65-F5344CB8AC3E}">
        <p14:creationId xmlns:p14="http://schemas.microsoft.com/office/powerpoint/2010/main" val="2862724421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B1304D-D2FF-48FD-96B3-8AE0E71AF376}"/>
              </a:ext>
            </a:extLst>
          </p:cNvPr>
          <p:cNvSpPr/>
          <p:nvPr/>
        </p:nvSpPr>
        <p:spPr>
          <a:xfrm>
            <a:off x="755576" y="1419622"/>
            <a:ext cx="7632848" cy="2304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755576" y="1600014"/>
            <a:ext cx="8207375" cy="2231504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Rétro </a:t>
            </a:r>
            <a:r>
              <a:rPr lang="fr-FR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meme</a:t>
            </a:r>
            <a:endParaRPr lang="fr-FR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r-FR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Rétro Dart</a:t>
            </a: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r-FR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ROTI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Feedbacks</a:t>
            </a:r>
          </a:p>
        </p:txBody>
      </p:sp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ACC6754D-0B2D-48F5-B8D6-470566EA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63" y="1455998"/>
            <a:ext cx="3469682" cy="22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7718F149-DCC5-44A2-B042-9CF6019EDE7F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726329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Scrum</a:t>
            </a:r>
            <a:r>
              <a:rPr lang="fr-FR" dirty="0"/>
              <a:t> et la rétrospective</a:t>
            </a:r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4" y="1059582"/>
            <a:ext cx="4246914" cy="37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7434" y="465069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Planning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36596" y="3147814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Itération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386" y="2633627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Scrum</a:t>
            </a:r>
            <a:r>
              <a:rPr lang="fr-FR" dirty="0"/>
              <a:t> </a:t>
            </a:r>
          </a:p>
          <a:p>
            <a:r>
              <a:rPr lang="fr-FR" dirty="0"/>
              <a:t>quotidien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1144508" y="2715766"/>
            <a:ext cx="218358" cy="2410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122244" y="174616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Jour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877238" y="465808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Revue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000579" y="340848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Rétrospective</a:t>
            </a: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568444" y="4155926"/>
            <a:ext cx="2" cy="55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767607" y="4155926"/>
            <a:ext cx="0" cy="6794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20938" y="3517146"/>
            <a:ext cx="1" cy="10917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90" y="1048325"/>
            <a:ext cx="4246914" cy="37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Étoile : 5 branches 18">
            <a:extLst>
              <a:ext uri="{FF2B5EF4-FFF2-40B4-BE49-F238E27FC236}">
                <a16:creationId xmlns:a16="http://schemas.microsoft.com/office/drawing/2014/main" id="{77B457F5-41C3-4E16-B55F-9560D0E74E56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488692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5008"/>
            <a:ext cx="9144000" cy="344574"/>
          </a:xfrm>
        </p:spPr>
        <p:txBody>
          <a:bodyPr/>
          <a:lstStyle/>
          <a:p>
            <a:r>
              <a:rPr lang="fr-FR" dirty="0"/>
              <a:t>Retro-</a:t>
            </a:r>
            <a:r>
              <a:rPr lang="fr-FR" dirty="0" err="1"/>
              <a:t>meme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092860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Terminer la rétro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91630"/>
            <a:ext cx="5436096" cy="3528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80112" y="1419622"/>
            <a:ext cx="3312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Fun, soupape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Retours pas facile à exploiter, sans le ‘parce que’	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3498708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Parce que…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59832" y="4731990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Parce que…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271403" y="3642578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Parce que…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93498" y="3566026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Parce que…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953100" y="2235200"/>
            <a:ext cx="15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Parce que…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85177" y="4835064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Parce que…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1600" y="2490888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Parce que…</a:t>
            </a:r>
          </a:p>
        </p:txBody>
      </p:sp>
      <p:sp>
        <p:nvSpPr>
          <p:cNvPr id="17" name="Étoile : 5 branches 16">
            <a:extLst>
              <a:ext uri="{FF2B5EF4-FFF2-40B4-BE49-F238E27FC236}">
                <a16:creationId xmlns:a16="http://schemas.microsoft.com/office/drawing/2014/main" id="{756D4158-96AC-4A2B-B5B6-494ABD2FA635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45676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5008"/>
            <a:ext cx="9144000" cy="344574"/>
          </a:xfrm>
        </p:spPr>
        <p:txBody>
          <a:bodyPr/>
          <a:lstStyle/>
          <a:p>
            <a:r>
              <a:rPr lang="fr-FR" dirty="0"/>
              <a:t>Retro-</a:t>
            </a:r>
            <a:r>
              <a:rPr lang="fr-FR" dirty="0" err="1"/>
              <a:t>dart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092860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Terminer la rétro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0112" y="1419622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N’hésitez pas à poser des questions si vous obtenez 0% ou 50%.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Test sur la pertinence et sur l’environnement de la rétro.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7C29177-5CA9-4C00-8D45-0D485F6C0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19622"/>
            <a:ext cx="5330874" cy="2798463"/>
          </a:xfrm>
          <a:prstGeom prst="rect">
            <a:avLst/>
          </a:prstGeom>
        </p:spPr>
      </p:pic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DBAAFFC7-DEFC-42ED-BE76-2ADBD8D42AC1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213716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5008"/>
            <a:ext cx="9144000" cy="344574"/>
          </a:xfrm>
        </p:spPr>
        <p:txBody>
          <a:bodyPr/>
          <a:lstStyle/>
          <a:p>
            <a:r>
              <a:rPr lang="fr-FR" dirty="0"/>
              <a:t>ROTI (return on time </a:t>
            </a:r>
            <a:r>
              <a:rPr lang="fr-FR" dirty="0" err="1"/>
              <a:t>invested</a:t>
            </a:r>
            <a:r>
              <a:rPr lang="fr-FR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7139116" y="72008"/>
            <a:ext cx="914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092860" y="72008"/>
            <a:ext cx="9144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17776" y="72008"/>
            <a:ext cx="914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67944" y="72008"/>
            <a:ext cx="9144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160456" y="72008"/>
            <a:ext cx="9144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Terminer la rétro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0112" y="1419622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AC100"/>
                </a:solidFill>
              </a:rPr>
              <a:t>REX</a:t>
            </a:r>
            <a:endParaRPr lang="fr-FR" dirty="0">
              <a:solidFill>
                <a:srgbClr val="FAC1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Très rapide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N’hésitez pas à interroger ceux qui ont mis 1 ou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C100"/>
                </a:solidFill>
              </a:rPr>
              <a:t>Synthétise tout en un seul curseur.	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CF98E7F-0627-41A5-9E65-E2BF3544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9622"/>
            <a:ext cx="511459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48366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Liens &amp; outils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A61CF091-080D-4B61-9AEA-AFB178290B4B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974726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</a:rPr>
              <a:t>Outils</a:t>
            </a:r>
            <a:r>
              <a:rPr lang="fr-FR" dirty="0"/>
              <a:t> : </a:t>
            </a:r>
          </a:p>
          <a:p>
            <a:pPr marL="0" indent="0">
              <a:buNone/>
            </a:pPr>
            <a:r>
              <a:rPr lang="fr-FR" dirty="0" err="1"/>
              <a:t>Realtimeboard</a:t>
            </a:r>
            <a:r>
              <a:rPr lang="fr-FR" dirty="0"/>
              <a:t>: </a:t>
            </a:r>
            <a:r>
              <a:rPr lang="fr-FR" dirty="0">
                <a:hlinkClick r:id="rId3"/>
              </a:rPr>
              <a:t>realtimeboard.com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Contenu</a:t>
            </a:r>
            <a:r>
              <a:rPr lang="fr-FR" dirty="0"/>
              <a:t> : </a:t>
            </a:r>
          </a:p>
          <a:p>
            <a:pPr marL="0" indent="0">
              <a:buNone/>
            </a:pPr>
            <a:r>
              <a:rPr lang="fr-FR" dirty="0"/>
              <a:t>Docs de la guilde </a:t>
            </a:r>
            <a:r>
              <a:rPr lang="fr-FR" dirty="0" err="1"/>
              <a:t>scrum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Retromat</a:t>
            </a:r>
            <a:r>
              <a:rPr lang="fr-FR" dirty="0"/>
              <a:t> : </a:t>
            </a:r>
            <a:r>
              <a:rPr lang="fr-FR" dirty="0">
                <a:hlinkClick r:id="rId4"/>
              </a:rPr>
              <a:t>retromat.org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Tastycupcakes</a:t>
            </a:r>
            <a:r>
              <a:rPr lang="fr-FR" dirty="0"/>
              <a:t> : </a:t>
            </a:r>
            <a:r>
              <a:rPr lang="fr-FR" dirty="0">
                <a:hlinkClick r:id="rId5"/>
              </a:rPr>
              <a:t>tastycupcakes.org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Realtimeboard</a:t>
            </a:r>
            <a:r>
              <a:rPr lang="fr-FR" dirty="0"/>
              <a:t> (projets existants)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Liens &amp; outils</a:t>
            </a:r>
          </a:p>
        </p:txBody>
      </p:sp>
      <p:pic>
        <p:nvPicPr>
          <p:cNvPr id="1026" name="Picture 2" descr="http://blog.xebia.fr/wp-content/uploads/2017/11/illu-retro.jpg">
            <a:extLst>
              <a:ext uri="{FF2B5EF4-FFF2-40B4-BE49-F238E27FC236}">
                <a16:creationId xmlns:a16="http://schemas.microsoft.com/office/drawing/2014/main" id="{62845E67-D2CA-41BB-AE25-7CAF77D7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7614"/>
            <a:ext cx="2125203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40646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3">
            <a:extLst>
              <a:ext uri="{FF2B5EF4-FFF2-40B4-BE49-F238E27FC236}">
                <a16:creationId xmlns:a16="http://schemas.microsoft.com/office/drawing/2014/main" id="{CDE40032-9E70-4BC7-B6E8-5EA4F4753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987574"/>
            <a:ext cx="7560840" cy="3600400"/>
          </a:xfrm>
        </p:spPr>
        <p:txBody>
          <a:bodyPr/>
          <a:lstStyle/>
          <a:p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Merci de votre attention!</a:t>
            </a:r>
          </a:p>
        </p:txBody>
      </p:sp>
    </p:spTree>
    <p:extLst>
      <p:ext uri="{BB962C8B-B14F-4D97-AF65-F5344CB8AC3E}">
        <p14:creationId xmlns:p14="http://schemas.microsoft.com/office/powerpoint/2010/main" val="2479832291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Pourquoi la rétro?</a:t>
            </a:r>
          </a:p>
        </p:txBody>
      </p:sp>
    </p:spTree>
    <p:extLst>
      <p:ext uri="{BB962C8B-B14F-4D97-AF65-F5344CB8AC3E}">
        <p14:creationId xmlns:p14="http://schemas.microsoft.com/office/powerpoint/2010/main" val="298802695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1979713" y="1347614"/>
            <a:ext cx="5616624" cy="338363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Pour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passer un moment tranquille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changer le monde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faire une liste au Père Noël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trouver des coupables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la faire sauter si on a pas le temps de finir l’objectif de l’itération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Pourquoi la rétrospective ?</a:t>
            </a:r>
          </a:p>
        </p:txBody>
      </p:sp>
      <p:pic>
        <p:nvPicPr>
          <p:cNvPr id="1032" name="Picture 8" descr="RÃ©sultat de recherche d'images pour &quot;island coc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97843"/>
            <a:ext cx="1800200" cy="119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Ã©sultat de recherche d'images pour &quot;traitÃ© de yalta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2" y="1347614"/>
            <a:ext cx="1538322" cy="124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Ã©sultat de recherche d'images pour &quot;sant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8" name="Picture 14" descr="RÃ©sultat de recherche d'images pour &quot;santa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4"/>
          <a:stretch/>
        </p:blipFill>
        <p:spPr bwMode="auto">
          <a:xfrm>
            <a:off x="5720448" y="2542947"/>
            <a:ext cx="1512009" cy="110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Ã©sultat de recherche d'images pour &quot;witch hunt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6" y="350785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Ã©sultat de recherche d'images pour &quot;smart guy mem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59" y="3962296"/>
            <a:ext cx="1181204" cy="11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2C901047-4B00-4574-99E4-B8060413E8B5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7930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passer un moment tranquille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changer le monde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faire une liste au Père Noël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trouver des coupables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la faire sauter et avoir un peu de gras si on a pas le temps de finir l’objectif de l’itération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Pourquoi la rétrospective ?</a:t>
            </a:r>
          </a:p>
        </p:txBody>
      </p:sp>
      <p:pic>
        <p:nvPicPr>
          <p:cNvPr id="6" name="Picture 2" descr="RÃ©sultat de recherche d'images pour &quot;norman fau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7" y="3132751"/>
            <a:ext cx="1758104" cy="17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norman fau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1" y="872764"/>
            <a:ext cx="1758104" cy="17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Ã©sultat de recherche d'images pour &quot;norman fau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80" y="2879319"/>
            <a:ext cx="1758104" cy="17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Ã©sultat de recherche d'images pour &quot;norman fau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87" y="1163494"/>
            <a:ext cx="1758104" cy="17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Ã©sultat de recherche d'images pour &quot;norman fau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84" y="1021717"/>
            <a:ext cx="1758104" cy="17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Ã©sultat de recherche d'images pour &quot;norman fau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3" y="3259496"/>
            <a:ext cx="1758104" cy="17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Ã©sultat de recherche d'images pour &quot;norman fau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11" y="3199990"/>
            <a:ext cx="1758104" cy="17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24381" y="151227"/>
            <a:ext cx="194476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FAUX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2525" y="4150427"/>
            <a:ext cx="194476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FAUX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10232" y="2469191"/>
            <a:ext cx="194476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FAUX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4985" y="33966"/>
            <a:ext cx="194476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FAUX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93668" y="4233071"/>
            <a:ext cx="194476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07159288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Pourquoi la rétrospective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EC4E8F1-744C-4656-BD3F-6EBF72A01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88" y="874490"/>
            <a:ext cx="5326619" cy="22013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B2FD17-7749-408A-8AF7-F54CD7375682}"/>
              </a:ext>
            </a:extLst>
          </p:cNvPr>
          <p:cNvSpPr/>
          <p:nvPr/>
        </p:nvSpPr>
        <p:spPr>
          <a:xfrm>
            <a:off x="1908687" y="4515966"/>
            <a:ext cx="5326619" cy="540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Amélioration continue rendant une équipe auto-apprenante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E619FF-EB57-43AB-804D-410154FA582D}"/>
              </a:ext>
            </a:extLst>
          </p:cNvPr>
          <p:cNvSpPr txBox="1"/>
          <p:nvPr/>
        </p:nvSpPr>
        <p:spPr>
          <a:xfrm>
            <a:off x="1908686" y="3080494"/>
            <a:ext cx="5326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Bilan sur le sprint écoulé.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Fêter les victoires et les points positifs.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Chercher des solutions pour s’améliorer.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tout dans un environnement sain et bienveillant.</a:t>
            </a:r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FD26ACDB-6348-4AA1-A794-B7E381A6E72C}"/>
              </a:ext>
            </a:extLst>
          </p:cNvPr>
          <p:cNvSpPr/>
          <p:nvPr/>
        </p:nvSpPr>
        <p:spPr>
          <a:xfrm>
            <a:off x="8964488" y="487600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358546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Structure d’une rétro</a:t>
            </a:r>
          </a:p>
        </p:txBody>
      </p:sp>
    </p:spTree>
    <p:extLst>
      <p:ext uri="{BB962C8B-B14F-4D97-AF65-F5344CB8AC3E}">
        <p14:creationId xmlns:p14="http://schemas.microsoft.com/office/powerpoint/2010/main" val="709820840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InnovativDays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" id="{BE16C70B-CE10-4443-B88B-5148A225F0FD}" vid="{E798E23E-AC4E-4508-A5D6-A229EC4084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rétrospective - InnovativDays2018</Template>
  <TotalTime>593</TotalTime>
  <Words>884</Words>
  <Application>Microsoft Office PowerPoint</Application>
  <PresentationFormat>Affichage à l'écran (16:9)</PresentationFormat>
  <Paragraphs>245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5" baseType="lpstr">
      <vt:lpstr>MS PGothic</vt:lpstr>
      <vt:lpstr>Aharoni</vt:lpstr>
      <vt:lpstr>Arial</vt:lpstr>
      <vt:lpstr>Calibri</vt:lpstr>
      <vt:lpstr>Century Gothic</vt:lpstr>
      <vt:lpstr>Segoe UI</vt:lpstr>
      <vt:lpstr>Segoe UI Light</vt:lpstr>
      <vt:lpstr>Segoe UI Semibold</vt:lpstr>
      <vt:lpstr>Segoe UI Semilight</vt:lpstr>
      <vt:lpstr>InnovativDays2018</vt:lpstr>
      <vt:lpstr>50 Shades of retrospective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VDOC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Taste of retrospective</dc:title>
  <dc:creator>Olivier MASSOL</dc:creator>
  <cp:lastModifiedBy>Mohamed Saber HAMROUNI</cp:lastModifiedBy>
  <cp:revision>81</cp:revision>
  <dcterms:created xsi:type="dcterms:W3CDTF">2018-11-15T12:55:49Z</dcterms:created>
  <dcterms:modified xsi:type="dcterms:W3CDTF">2018-11-27T08:49:08Z</dcterms:modified>
</cp:coreProperties>
</file>