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9" r:id="rId2"/>
    <p:sldMasterId id="2147483696" r:id="rId3"/>
  </p:sldMasterIdLst>
  <p:notesMasterIdLst>
    <p:notesMasterId r:id="rId33"/>
  </p:notesMasterIdLst>
  <p:handoutMasterIdLst>
    <p:handoutMasterId r:id="rId34"/>
  </p:handoutMasterIdLst>
  <p:sldIdLst>
    <p:sldId id="269" r:id="rId4"/>
    <p:sldId id="262" r:id="rId5"/>
    <p:sldId id="277" r:id="rId6"/>
    <p:sldId id="278" r:id="rId7"/>
    <p:sldId id="276" r:id="rId8"/>
    <p:sldId id="260" r:id="rId9"/>
    <p:sldId id="268" r:id="rId10"/>
    <p:sldId id="279" r:id="rId11"/>
    <p:sldId id="280" r:id="rId12"/>
    <p:sldId id="281" r:id="rId13"/>
    <p:sldId id="282" r:id="rId14"/>
    <p:sldId id="271" r:id="rId15"/>
    <p:sldId id="283" r:id="rId16"/>
    <p:sldId id="272" r:id="rId17"/>
    <p:sldId id="284" r:id="rId18"/>
    <p:sldId id="285" r:id="rId19"/>
    <p:sldId id="286" r:id="rId20"/>
    <p:sldId id="273" r:id="rId21"/>
    <p:sldId id="287" r:id="rId22"/>
    <p:sldId id="290" r:id="rId23"/>
    <p:sldId id="289" r:id="rId24"/>
    <p:sldId id="274" r:id="rId25"/>
    <p:sldId id="288" r:id="rId26"/>
    <p:sldId id="275" r:id="rId27"/>
    <p:sldId id="291" r:id="rId28"/>
    <p:sldId id="270" r:id="rId29"/>
    <p:sldId id="264" r:id="rId30"/>
    <p:sldId id="292" r:id="rId31"/>
    <p:sldId id="265" r:id="rId3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100"/>
    <a:srgbClr val="989898"/>
    <a:srgbClr val="D9DADA"/>
    <a:srgbClr val="F2F1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5773" autoAdjust="0"/>
  </p:normalViewPr>
  <p:slideViewPr>
    <p:cSldViewPr>
      <p:cViewPr varScale="1">
        <p:scale>
          <a:sx n="114" d="100"/>
          <a:sy n="114" d="100"/>
        </p:scale>
        <p:origin x="451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466" y="-32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F2B22-DCBA-42B9-912A-93B7CCD7CF08}" type="datetime1">
              <a:rPr lang="fr-FR" smtClean="0"/>
              <a:t>25/11/2018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2A72-11A3-4661-9200-709874310DD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7215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C64C3-56C6-40E6-8EE6-4E5CB7D1E3A4}" type="datetime1">
              <a:rPr lang="fr-FR" smtClean="0"/>
              <a:t>25/11/2018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FB98-D1D3-4191-BA10-BE1C5216E8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672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Espace réservé des notes 6">
            <a:extLst>
              <a:ext uri="{FF2B5EF4-FFF2-40B4-BE49-F238E27FC236}">
                <a16:creationId xmlns:a16="http://schemas.microsoft.com/office/drawing/2014/main" id="{07A05546-6209-400F-8A54-77C6DA529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6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Conditions : Déplacement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25/11/2018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4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557465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87974"/>
            <a:ext cx="756084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  <a:noFill/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14893682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PGothic" panose="020B0600070205080204" pitchFamily="34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PGothic" panose="020B0600070205080204" pitchFamily="34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</p:spTree>
    <p:extLst>
      <p:ext uri="{BB962C8B-B14F-4D97-AF65-F5344CB8AC3E}">
        <p14:creationId xmlns:p14="http://schemas.microsoft.com/office/powerpoint/2010/main" val="152319246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Gothic" panose="020B0609070205080204" pitchFamily="49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Liste à puce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369922499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38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2996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274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7491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151473724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5522193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39764038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  <a:noFill/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Liste à puce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557465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87974"/>
            <a:ext cx="756084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7" y="423702"/>
            <a:ext cx="5305963" cy="20162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502838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10994166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2" r:id="rId3"/>
    <p:sldLayoutId id="2147483683" r:id="rId4"/>
    <p:sldLayoutId id="2147483674" r:id="rId5"/>
    <p:sldLayoutId id="2147483675" r:id="rId6"/>
    <p:sldLayoutId id="2147483662" r:id="rId7"/>
  </p:sldLayoutIdLst>
  <p:transition spd="slow">
    <p:wipe/>
    <p:sndAc>
      <p:stSnd>
        <p:snd r:embed="rId9" name="camera.wav"/>
      </p:stSnd>
    </p:sndAc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-994"/>
            <a:ext cx="9141968" cy="514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4" y="167547"/>
            <a:ext cx="1469378" cy="55835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9774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 spd="slow">
    <p:wipe/>
    <p:sndAc>
      <p:stSnd>
        <p:snd r:embed="rId7" name="camera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05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ransition spd="slow">
    <p:wipe/>
    <p:sndAc>
      <p:stSnd>
        <p:snd r:embed="rId6" name="camera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 connaitre pour progresser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Roch Auburtin </a:t>
            </a:r>
          </a:p>
        </p:txBody>
      </p:sp>
    </p:spTree>
    <p:extLst>
      <p:ext uri="{BB962C8B-B14F-4D97-AF65-F5344CB8AC3E}">
        <p14:creationId xmlns:p14="http://schemas.microsoft.com/office/powerpoint/2010/main" val="275691892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D4D177A-B933-42C3-9AB9-511984E65D1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/>
              <a:t>Travailler (Encore) sur la gestion de la colère 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B050"/>
                </a:solidFill>
              </a:rPr>
              <a:t>=&gt; SLA « Calme » de 99,95%</a:t>
            </a:r>
          </a:p>
          <a:p>
            <a:pPr>
              <a:buFontTx/>
              <a:buChar char="-"/>
            </a:pPr>
            <a:r>
              <a:rPr lang="fr-FR" dirty="0"/>
              <a:t>Prendre plus de temps pour soi, sa famille et ses amis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>
                <a:solidFill>
                  <a:srgbClr val="00B050"/>
                </a:solidFill>
              </a:rPr>
              <a:t>Gestion du stress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>
                <a:solidFill>
                  <a:srgbClr val="00B050"/>
                </a:solidFill>
              </a:rPr>
              <a:t>Amélioration de la créativité</a:t>
            </a:r>
          </a:p>
          <a:p>
            <a:pPr>
              <a:buFontTx/>
              <a:buChar char="-"/>
            </a:pPr>
            <a:r>
              <a:rPr lang="fr-FR" dirty="0"/>
              <a:t>Se forcer à être plus attentif dans les discussions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B050"/>
                </a:solidFill>
              </a:rPr>
              <a:t>=&gt; Amélioration de l’empathie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6D159B-BBB9-4341-9FD8-93601746F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Synthèse Forces/Faiblesses</a:t>
            </a:r>
          </a:p>
        </p:txBody>
      </p:sp>
    </p:spTree>
    <p:extLst>
      <p:ext uri="{BB962C8B-B14F-4D97-AF65-F5344CB8AC3E}">
        <p14:creationId xmlns:p14="http://schemas.microsoft.com/office/powerpoint/2010/main" val="367685667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EE0ADF5-1A63-4244-9514-1848E670F0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Gestion de la colère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918900-70EC-480C-B742-74D5D07C6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9582"/>
            <a:ext cx="5496082" cy="19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2D89EB9-D35B-4FC7-9928-E0BC581FB82C}"/>
              </a:ext>
            </a:extLst>
          </p:cNvPr>
          <p:cNvSpPr txBox="1"/>
          <p:nvPr/>
        </p:nvSpPr>
        <p:spPr>
          <a:xfrm>
            <a:off x="220805" y="1347614"/>
            <a:ext cx="278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Suivre un SLA « Calme</a:t>
            </a:r>
            <a:r>
              <a:rPr lang="fr-FR"/>
              <a:t> »</a:t>
            </a:r>
            <a:endParaRPr lang="fr-FR" dirty="0"/>
          </a:p>
        </p:txBody>
      </p:sp>
      <p:pic>
        <p:nvPicPr>
          <p:cNvPr id="3076" name="Picture 4" descr="Image result for technique de relaxation">
            <a:extLst>
              <a:ext uri="{FF2B5EF4-FFF2-40B4-BE49-F238E27FC236}">
                <a16:creationId xmlns:a16="http://schemas.microsoft.com/office/drawing/2014/main" id="{3CF4B418-E0A1-43CD-B6F4-77591E7A6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1"/>
          <a:stretch/>
        </p:blipFill>
        <p:spPr bwMode="auto">
          <a:xfrm>
            <a:off x="3275579" y="3030732"/>
            <a:ext cx="1827954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D72A497-F657-410A-871D-FB69C6E3ADBC}"/>
              </a:ext>
            </a:extLst>
          </p:cNvPr>
          <p:cNvSpPr txBox="1"/>
          <p:nvPr/>
        </p:nvSpPr>
        <p:spPr>
          <a:xfrm>
            <a:off x="220804" y="3088201"/>
            <a:ext cx="3055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Techniques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Relaxation (Méditation, Respiration)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Sport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Eviter / Gérer les situations stressantes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Prendre du recul « Instantanément 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pic>
        <p:nvPicPr>
          <p:cNvPr id="3078" name="Picture 6" descr="Image result for wrestling fat">
            <a:extLst>
              <a:ext uri="{FF2B5EF4-FFF2-40B4-BE49-F238E27FC236}">
                <a16:creationId xmlns:a16="http://schemas.microsoft.com/office/drawing/2014/main" id="{FF8B6363-8EBF-4640-AED4-77E6A8695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9" r="14402"/>
          <a:stretch/>
        </p:blipFill>
        <p:spPr bwMode="auto">
          <a:xfrm>
            <a:off x="5220072" y="3017517"/>
            <a:ext cx="1656184" cy="147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prendre du recul">
            <a:extLst>
              <a:ext uri="{FF2B5EF4-FFF2-40B4-BE49-F238E27FC236}">
                <a16:creationId xmlns:a16="http://schemas.microsoft.com/office/drawing/2014/main" id="{6839BC4E-B8DB-4338-A2F5-0CF85B7C81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2" name="Picture 10" descr="Image result for prendre du recul">
            <a:extLst>
              <a:ext uri="{FF2B5EF4-FFF2-40B4-BE49-F238E27FC236}">
                <a16:creationId xmlns:a16="http://schemas.microsoft.com/office/drawing/2014/main" id="{F6192C5A-B915-4291-B0A7-C2A23C107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r="14125" b="11237"/>
          <a:stretch/>
        </p:blipFill>
        <p:spPr bwMode="auto">
          <a:xfrm>
            <a:off x="6938224" y="3020890"/>
            <a:ext cx="1984972" cy="153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5267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Quelles sont mes limites ?</a:t>
            </a:r>
          </a:p>
          <a:p>
            <a:r>
              <a:rPr lang="fr-FR" sz="2400" i="1" dirty="0"/>
              <a:t>Vraiment ?</a:t>
            </a:r>
          </a:p>
        </p:txBody>
      </p:sp>
    </p:spTree>
    <p:extLst>
      <p:ext uri="{BB962C8B-B14F-4D97-AF65-F5344CB8AC3E}">
        <p14:creationId xmlns:p14="http://schemas.microsoft.com/office/powerpoint/2010/main" val="234899090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7557603-5736-4141-9825-7B46BBE0B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Etude de ses capacités</a:t>
            </a:r>
          </a:p>
          <a:p>
            <a:r>
              <a:rPr lang="fr-FR" sz="1400" dirty="0"/>
              <a:t>Où j’en suis, ce que je suis capable de faire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028D10-9E94-4BCC-A4E2-CF0F8CB91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90"/>
          <a:stretch/>
        </p:blipFill>
        <p:spPr>
          <a:xfrm>
            <a:off x="467544" y="1275606"/>
            <a:ext cx="4302224" cy="332950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76B3107-831C-438F-BB77-B4AC32781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920" y="1638824"/>
            <a:ext cx="3794299" cy="29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1993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Qu’est-ce que j’ai envie de faire comme boulot ?</a:t>
            </a:r>
          </a:p>
          <a:p>
            <a:r>
              <a:rPr lang="fr-FR" sz="2800" i="1" dirty="0"/>
              <a:t>Réfléchissez « nature du travail », pas uniquement argent ou reconnaissance.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7181022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AD5346-8947-43E1-8C0B-DBA42BE2806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386D29-E030-4B2B-BE1F-5A88DE9FA3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Compléter avec « Là où je veux aller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005FB6-B3C0-43A7-8035-34B729D9E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76351"/>
            <a:ext cx="8940931" cy="32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1478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B8F58C04-15D3-4E31-B2E0-5D592FB5B8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Synthèse Capacité / Envie</a:t>
            </a:r>
          </a:p>
        </p:txBody>
      </p:sp>
    </p:spTree>
    <p:extLst>
      <p:ext uri="{BB962C8B-B14F-4D97-AF65-F5344CB8AC3E}">
        <p14:creationId xmlns:p14="http://schemas.microsoft.com/office/powerpoint/2010/main" val="298092920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C386D29-E030-4B2B-BE1F-5A88DE9FA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742" y="39719"/>
            <a:ext cx="9144000" cy="344574"/>
          </a:xfrm>
        </p:spPr>
        <p:txBody>
          <a:bodyPr/>
          <a:lstStyle/>
          <a:p>
            <a:r>
              <a:rPr lang="fr-FR" dirty="0"/>
              <a:t>Carte « Capacité » / « Envie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2E1A52A-C0AE-43DB-B805-84E144CA7517}"/>
              </a:ext>
            </a:extLst>
          </p:cNvPr>
          <p:cNvSpPr txBox="1"/>
          <p:nvPr/>
        </p:nvSpPr>
        <p:spPr>
          <a:xfrm>
            <a:off x="3428096" y="75315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Envie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9060513-8D18-4D41-AF5B-32BF75E98D0F}"/>
              </a:ext>
            </a:extLst>
          </p:cNvPr>
          <p:cNvSpPr txBox="1"/>
          <p:nvPr/>
        </p:nvSpPr>
        <p:spPr>
          <a:xfrm>
            <a:off x="7661959" y="2685483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Capacité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0F0D2BF-14F5-42B1-A422-922E2246DDDC}"/>
              </a:ext>
            </a:extLst>
          </p:cNvPr>
          <p:cNvCxnSpPr>
            <a:cxnSpLocks/>
          </p:cNvCxnSpPr>
          <p:nvPr/>
        </p:nvCxnSpPr>
        <p:spPr>
          <a:xfrm>
            <a:off x="1619672" y="2859782"/>
            <a:ext cx="59766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C7C469B-0D27-41E6-9447-D7C44109CC9F}"/>
              </a:ext>
            </a:extLst>
          </p:cNvPr>
          <p:cNvCxnSpPr/>
          <p:nvPr/>
        </p:nvCxnSpPr>
        <p:spPr>
          <a:xfrm>
            <a:off x="1776125" y="264375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6B0470F8-7266-4673-856D-BB1E77EDB820}"/>
              </a:ext>
            </a:extLst>
          </p:cNvPr>
          <p:cNvSpPr txBox="1"/>
          <p:nvPr/>
        </p:nvSpPr>
        <p:spPr>
          <a:xfrm>
            <a:off x="1807596" y="28363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D2FFEC0-EBDF-41DD-90D3-31D3F2BFF6A6}"/>
              </a:ext>
            </a:extLst>
          </p:cNvPr>
          <p:cNvCxnSpPr/>
          <p:nvPr/>
        </p:nvCxnSpPr>
        <p:spPr>
          <a:xfrm>
            <a:off x="2824954" y="264375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CA556DF6-EC67-47BD-8D84-1D8755D6253D}"/>
              </a:ext>
            </a:extLst>
          </p:cNvPr>
          <p:cNvSpPr txBox="1"/>
          <p:nvPr/>
        </p:nvSpPr>
        <p:spPr>
          <a:xfrm>
            <a:off x="2861106" y="2840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04588A5-C2C4-40D4-B81C-93CC7AD6A649}"/>
              </a:ext>
            </a:extLst>
          </p:cNvPr>
          <p:cNvCxnSpPr/>
          <p:nvPr/>
        </p:nvCxnSpPr>
        <p:spPr>
          <a:xfrm>
            <a:off x="3873783" y="264375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56F2472D-71CA-4020-9E13-FA552C37B065}"/>
              </a:ext>
            </a:extLst>
          </p:cNvPr>
          <p:cNvSpPr txBox="1"/>
          <p:nvPr/>
        </p:nvSpPr>
        <p:spPr>
          <a:xfrm>
            <a:off x="3855990" y="28820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336F623-3805-4804-A5EF-A1FD31C41373}"/>
              </a:ext>
            </a:extLst>
          </p:cNvPr>
          <p:cNvCxnSpPr/>
          <p:nvPr/>
        </p:nvCxnSpPr>
        <p:spPr>
          <a:xfrm>
            <a:off x="4922612" y="264375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FA27158-027C-47E0-B946-E329BB65137D}"/>
              </a:ext>
            </a:extLst>
          </p:cNvPr>
          <p:cNvSpPr txBox="1"/>
          <p:nvPr/>
        </p:nvSpPr>
        <p:spPr>
          <a:xfrm>
            <a:off x="4958171" y="28701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7FDE278-DE57-4FFC-8BEA-729404E8F0C5}"/>
              </a:ext>
            </a:extLst>
          </p:cNvPr>
          <p:cNvCxnSpPr/>
          <p:nvPr/>
        </p:nvCxnSpPr>
        <p:spPr>
          <a:xfrm>
            <a:off x="5971441" y="264375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2DF3B151-65CC-478A-81D9-E7DAC6AE1D85}"/>
              </a:ext>
            </a:extLst>
          </p:cNvPr>
          <p:cNvSpPr txBox="1"/>
          <p:nvPr/>
        </p:nvSpPr>
        <p:spPr>
          <a:xfrm>
            <a:off x="5955217" y="28619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4EA0FDB-1E9A-4796-BF50-1B365A2F5995}"/>
              </a:ext>
            </a:extLst>
          </p:cNvPr>
          <p:cNvCxnSpPr/>
          <p:nvPr/>
        </p:nvCxnSpPr>
        <p:spPr>
          <a:xfrm>
            <a:off x="7020272" y="264375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1FF23203-E022-47D1-9B68-38A2F2C19A5F}"/>
              </a:ext>
            </a:extLst>
          </p:cNvPr>
          <p:cNvSpPr txBox="1"/>
          <p:nvPr/>
        </p:nvSpPr>
        <p:spPr>
          <a:xfrm>
            <a:off x="7020270" y="28619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346CD27-3A6D-406B-B719-81167DBFA2C4}"/>
              </a:ext>
            </a:extLst>
          </p:cNvPr>
          <p:cNvCxnSpPr>
            <a:cxnSpLocks/>
          </p:cNvCxnSpPr>
          <p:nvPr/>
        </p:nvCxnSpPr>
        <p:spPr>
          <a:xfrm flipH="1" flipV="1">
            <a:off x="4526123" y="784580"/>
            <a:ext cx="45877" cy="434272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6512C06E-0774-4D42-A259-94BE6CAA6D04}"/>
              </a:ext>
            </a:extLst>
          </p:cNvPr>
          <p:cNvSpPr txBox="1"/>
          <p:nvPr/>
        </p:nvSpPr>
        <p:spPr>
          <a:xfrm rot="16200000">
            <a:off x="4540089" y="43225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98AB1C0-6364-4E0E-A05E-89F64E7802F6}"/>
              </a:ext>
            </a:extLst>
          </p:cNvPr>
          <p:cNvSpPr txBox="1"/>
          <p:nvPr/>
        </p:nvSpPr>
        <p:spPr>
          <a:xfrm rot="16200000">
            <a:off x="4540089" y="36028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4F82390-5738-4D61-888F-07FC8CDB30A7}"/>
              </a:ext>
            </a:extLst>
          </p:cNvPr>
          <p:cNvSpPr txBox="1"/>
          <p:nvPr/>
        </p:nvSpPr>
        <p:spPr>
          <a:xfrm rot="16200000">
            <a:off x="4512101" y="29071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53BCCE4-9C76-4D38-B8CE-872972AE5468}"/>
              </a:ext>
            </a:extLst>
          </p:cNvPr>
          <p:cNvSpPr txBox="1"/>
          <p:nvPr/>
        </p:nvSpPr>
        <p:spPr>
          <a:xfrm rot="16200000">
            <a:off x="4510547" y="2125820"/>
            <a:ext cx="40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C96826C-3B05-412D-9531-37C72F08480C}"/>
              </a:ext>
            </a:extLst>
          </p:cNvPr>
          <p:cNvSpPr txBox="1"/>
          <p:nvPr/>
        </p:nvSpPr>
        <p:spPr>
          <a:xfrm rot="16200000">
            <a:off x="4517470" y="1448381"/>
            <a:ext cx="30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4</a:t>
            </a: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F6BCBBAE-EAF9-41ED-AAF5-C86815B8DF28}"/>
              </a:ext>
            </a:extLst>
          </p:cNvPr>
          <p:cNvGrpSpPr/>
          <p:nvPr/>
        </p:nvGrpSpPr>
        <p:grpSpPr>
          <a:xfrm>
            <a:off x="4302076" y="1059582"/>
            <a:ext cx="491472" cy="3579958"/>
            <a:chOff x="4332556" y="1275606"/>
            <a:chExt cx="491472" cy="3579958"/>
          </a:xfrm>
        </p:grpSpPr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1E1E9D74-D1A5-422E-92B7-B5F05C06C846}"/>
                </a:ext>
              </a:extLst>
            </p:cNvPr>
            <p:cNvCxnSpPr/>
            <p:nvPr/>
          </p:nvCxnSpPr>
          <p:spPr>
            <a:xfrm rot="16200000">
              <a:off x="4548580" y="4639540"/>
              <a:ext cx="0" cy="43204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7409A014-CAF7-4093-A684-7BD28E81CF3B}"/>
                </a:ext>
              </a:extLst>
            </p:cNvPr>
            <p:cNvCxnSpPr/>
            <p:nvPr/>
          </p:nvCxnSpPr>
          <p:spPr>
            <a:xfrm rot="16200000">
              <a:off x="4548580" y="3923550"/>
              <a:ext cx="0" cy="43204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AF1EE53A-52A3-4B9D-A517-30493104E048}"/>
                </a:ext>
              </a:extLst>
            </p:cNvPr>
            <p:cNvCxnSpPr/>
            <p:nvPr/>
          </p:nvCxnSpPr>
          <p:spPr>
            <a:xfrm rot="16200000">
              <a:off x="4608004" y="3207558"/>
              <a:ext cx="0" cy="43204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2F4A8D8E-31FC-4F72-99F5-D093C60B420D}"/>
                </a:ext>
              </a:extLst>
            </p:cNvPr>
            <p:cNvCxnSpPr/>
            <p:nvPr/>
          </p:nvCxnSpPr>
          <p:spPr>
            <a:xfrm rot="16200000">
              <a:off x="4575738" y="2491566"/>
              <a:ext cx="0" cy="43204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C8797C7A-A1EB-4786-A1A7-B535D702025E}"/>
                </a:ext>
              </a:extLst>
            </p:cNvPr>
            <p:cNvCxnSpPr/>
            <p:nvPr/>
          </p:nvCxnSpPr>
          <p:spPr>
            <a:xfrm rot="16200000">
              <a:off x="4575738" y="1775574"/>
              <a:ext cx="0" cy="43204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93152248-C158-41EF-B0EF-9561D49D3BF2}"/>
                </a:ext>
              </a:extLst>
            </p:cNvPr>
            <p:cNvCxnSpPr/>
            <p:nvPr/>
          </p:nvCxnSpPr>
          <p:spPr>
            <a:xfrm rot="16200000">
              <a:off x="4575738" y="1059582"/>
              <a:ext cx="0" cy="43204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15BC625D-5744-4AF1-BDDA-85B4661C21DF}"/>
              </a:ext>
            </a:extLst>
          </p:cNvPr>
          <p:cNvSpPr txBox="1"/>
          <p:nvPr/>
        </p:nvSpPr>
        <p:spPr>
          <a:xfrm rot="16200000">
            <a:off x="4560773" y="7521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54E3DA7-8D24-4DF8-92F7-E41EEED4E074}"/>
              </a:ext>
            </a:extLst>
          </p:cNvPr>
          <p:cNvSpPr txBox="1"/>
          <p:nvPr/>
        </p:nvSpPr>
        <p:spPr>
          <a:xfrm>
            <a:off x="4605885" y="2398906"/>
            <a:ext cx="1032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Networking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8F6AEFD-861F-40F7-9353-DD0DBE2D4A77}"/>
              </a:ext>
            </a:extLst>
          </p:cNvPr>
          <p:cNvSpPr txBox="1"/>
          <p:nvPr/>
        </p:nvSpPr>
        <p:spPr>
          <a:xfrm>
            <a:off x="6290230" y="805613"/>
            <a:ext cx="159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Encadrement plus large  équipe technique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38C6868-09B8-4B97-BFE2-37A1B4F1C196}"/>
              </a:ext>
            </a:extLst>
          </p:cNvPr>
          <p:cNvSpPr txBox="1"/>
          <p:nvPr/>
        </p:nvSpPr>
        <p:spPr>
          <a:xfrm>
            <a:off x="6593913" y="2222743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Budget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84D75CC-2673-4272-A916-0D17C83160C5}"/>
              </a:ext>
            </a:extLst>
          </p:cNvPr>
          <p:cNvSpPr txBox="1"/>
          <p:nvPr/>
        </p:nvSpPr>
        <p:spPr>
          <a:xfrm>
            <a:off x="7097656" y="1260950"/>
            <a:ext cx="113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Stratégie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76A8881-7F26-46B0-A215-C6A135EB7DE0}"/>
              </a:ext>
            </a:extLst>
          </p:cNvPr>
          <p:cNvSpPr txBox="1"/>
          <p:nvPr/>
        </p:nvSpPr>
        <p:spPr>
          <a:xfrm>
            <a:off x="6554388" y="1454318"/>
            <a:ext cx="1132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MKG Prod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8FE3D1F1-AE2A-4A81-B670-130BF9D722B1}"/>
              </a:ext>
            </a:extLst>
          </p:cNvPr>
          <p:cNvSpPr txBox="1"/>
          <p:nvPr/>
        </p:nvSpPr>
        <p:spPr>
          <a:xfrm>
            <a:off x="5440031" y="1569611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Relation</a:t>
            </a:r>
          </a:p>
          <a:p>
            <a:r>
              <a:rPr lang="fr-FR" sz="1200" b="1" dirty="0"/>
              <a:t>fournisseurs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8FC4183-F184-44D5-AC6E-B03287C385F8}"/>
              </a:ext>
            </a:extLst>
          </p:cNvPr>
          <p:cNvSpPr txBox="1"/>
          <p:nvPr/>
        </p:nvSpPr>
        <p:spPr>
          <a:xfrm>
            <a:off x="6672849" y="1995444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Dev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0D911874-3725-4B9F-BCAB-0E76E37E1342}"/>
              </a:ext>
            </a:extLst>
          </p:cNvPr>
          <p:cNvSpPr txBox="1"/>
          <p:nvPr/>
        </p:nvSpPr>
        <p:spPr>
          <a:xfrm>
            <a:off x="5491234" y="2303136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Sécurité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C190421-ADC0-47AD-9F39-7CA689304591}"/>
              </a:ext>
            </a:extLst>
          </p:cNvPr>
          <p:cNvSpPr txBox="1"/>
          <p:nvPr/>
        </p:nvSpPr>
        <p:spPr>
          <a:xfrm>
            <a:off x="5262187" y="3075664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</a:rPr>
              <a:t>Gérer des clients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FAC7F0F4-37DD-42B2-8BE0-6D1AE8C6C3E8}"/>
              </a:ext>
            </a:extLst>
          </p:cNvPr>
          <p:cNvSpPr txBox="1"/>
          <p:nvPr/>
        </p:nvSpPr>
        <p:spPr>
          <a:xfrm>
            <a:off x="5217536" y="4399315"/>
            <a:ext cx="1999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Gérer des commerciaux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103C4EC-7D95-4117-BD9B-98C748E4FE3A}"/>
              </a:ext>
            </a:extLst>
          </p:cNvPr>
          <p:cNvSpPr txBox="1"/>
          <p:nvPr/>
        </p:nvSpPr>
        <p:spPr>
          <a:xfrm>
            <a:off x="5384888" y="2578108"/>
            <a:ext cx="1253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Gérer des </a:t>
            </a:r>
            <a:r>
              <a:rPr lang="fr-FR" sz="1200" dirty="0" err="1"/>
              <a:t>PMs</a:t>
            </a:r>
            <a:endParaRPr lang="fr-FR" sz="1200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FA2FC692-D995-4919-8C8B-B03BFCCD83A6}"/>
              </a:ext>
            </a:extLst>
          </p:cNvPr>
          <p:cNvSpPr txBox="1"/>
          <p:nvPr/>
        </p:nvSpPr>
        <p:spPr>
          <a:xfrm>
            <a:off x="5327947" y="3728877"/>
            <a:ext cx="1691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Gérer des </a:t>
            </a:r>
            <a:r>
              <a:rPr lang="fr-FR" sz="1200" dirty="0" err="1">
                <a:solidFill>
                  <a:schemeClr val="accent6">
                    <a:lumMod val="75000"/>
                  </a:schemeClr>
                </a:solidFill>
              </a:rPr>
              <a:t>Mkgs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 opé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4714706-0324-4816-9040-B64CE185A307}"/>
              </a:ext>
            </a:extLst>
          </p:cNvPr>
          <p:cNvSpPr txBox="1"/>
          <p:nvPr/>
        </p:nvSpPr>
        <p:spPr>
          <a:xfrm>
            <a:off x="5295581" y="3961897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Vendre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AD8C67F3-D5B7-43A9-B505-49182B16FD80}"/>
              </a:ext>
            </a:extLst>
          </p:cNvPr>
          <p:cNvSpPr txBox="1"/>
          <p:nvPr/>
        </p:nvSpPr>
        <p:spPr>
          <a:xfrm>
            <a:off x="6681252" y="4013438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Avant Vente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F8D440AF-B4E3-4488-8959-D0C1C4A7CB5D}"/>
              </a:ext>
            </a:extLst>
          </p:cNvPr>
          <p:cNvSpPr txBox="1"/>
          <p:nvPr/>
        </p:nvSpPr>
        <p:spPr>
          <a:xfrm>
            <a:off x="5371423" y="4632335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Faire du </a:t>
            </a:r>
            <a:r>
              <a:rPr lang="fr-FR" sz="1200" dirty="0" err="1">
                <a:solidFill>
                  <a:srgbClr val="FF0000"/>
                </a:solidFill>
              </a:rPr>
              <a:t>Mkg</a:t>
            </a:r>
            <a:r>
              <a:rPr lang="fr-FR" sz="1200" dirty="0">
                <a:solidFill>
                  <a:srgbClr val="FF0000"/>
                </a:solidFill>
              </a:rPr>
              <a:t> opé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D0FD14FC-BDF6-4A31-B757-0A3CD7BEFAA8}"/>
              </a:ext>
            </a:extLst>
          </p:cNvPr>
          <p:cNvSpPr txBox="1"/>
          <p:nvPr/>
        </p:nvSpPr>
        <p:spPr>
          <a:xfrm>
            <a:off x="4694197" y="3645433"/>
            <a:ext cx="82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Gestion de projet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929B9EB-9545-4561-9E99-B22BE32E4635}"/>
              </a:ext>
            </a:extLst>
          </p:cNvPr>
          <p:cNvSpPr txBox="1"/>
          <p:nvPr/>
        </p:nvSpPr>
        <p:spPr>
          <a:xfrm>
            <a:off x="6632282" y="3088109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accent6"/>
                </a:solidFill>
              </a:rPr>
              <a:t>Def</a:t>
            </a:r>
            <a:r>
              <a:rPr lang="fr-FR" sz="1200" dirty="0">
                <a:solidFill>
                  <a:schemeClr val="accent6"/>
                </a:solidFill>
              </a:rPr>
              <a:t> Fct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13A76B20-6E70-44BE-A4C5-2435F66930AE}"/>
              </a:ext>
            </a:extLst>
          </p:cNvPr>
          <p:cNvSpPr txBox="1"/>
          <p:nvPr/>
        </p:nvSpPr>
        <p:spPr>
          <a:xfrm>
            <a:off x="5491234" y="4157415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</a:rPr>
              <a:t>Service / Support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43314B34-0DBC-4603-AE5A-BAC0DDFF5533}"/>
              </a:ext>
            </a:extLst>
          </p:cNvPr>
          <p:cNvSpPr txBox="1"/>
          <p:nvPr/>
        </p:nvSpPr>
        <p:spPr>
          <a:xfrm>
            <a:off x="1025004" y="4434414"/>
            <a:ext cx="2258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Négo « Argent » avec client</a:t>
            </a:r>
          </a:p>
        </p:txBody>
      </p:sp>
    </p:spTree>
    <p:extLst>
      <p:ext uri="{BB962C8B-B14F-4D97-AF65-F5344CB8AC3E}">
        <p14:creationId xmlns:p14="http://schemas.microsoft.com/office/powerpoint/2010/main" val="367312115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Qu’est-ce qui me motive ?</a:t>
            </a:r>
          </a:p>
          <a:p>
            <a:r>
              <a:rPr lang="fr-FR" sz="2000" i="1" dirty="0"/>
              <a:t>L’argent ne fait pas le bonheur ? Vraiment ?</a:t>
            </a:r>
          </a:p>
        </p:txBody>
      </p:sp>
    </p:spTree>
    <p:extLst>
      <p:ext uri="{BB962C8B-B14F-4D97-AF65-F5344CB8AC3E}">
        <p14:creationId xmlns:p14="http://schemas.microsoft.com/office/powerpoint/2010/main" val="424128997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071D05C-5FBB-40CE-99F5-E1DEDF40A2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FDADD67D-45ED-434C-B864-685E5B17A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0"/>
            <a:ext cx="68246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2678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98302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Quel poste correspond le mieux à mes forces/faiblesses et ce que je veux faire ?</a:t>
            </a:r>
          </a:p>
        </p:txBody>
      </p:sp>
    </p:spTree>
    <p:extLst>
      <p:ext uri="{BB962C8B-B14F-4D97-AF65-F5344CB8AC3E}">
        <p14:creationId xmlns:p14="http://schemas.microsoft.com/office/powerpoint/2010/main" val="283620507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8458DE8-49F0-4F92-ADC6-85FAE131D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9502"/>
            <a:ext cx="9144000" cy="344574"/>
          </a:xfrm>
        </p:spPr>
        <p:txBody>
          <a:bodyPr/>
          <a:lstStyle/>
          <a:p>
            <a:r>
              <a:rPr lang="fr-FR" sz="1600" dirty="0"/>
              <a:t>Quel « Poste » correspond le mieux à mes capacités / attentes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15DA2E-F51D-423B-947B-4A7306DEF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590"/>
            <a:ext cx="9144000" cy="27275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5FF900-300E-4796-A925-4F85735CBEF7}"/>
              </a:ext>
            </a:extLst>
          </p:cNvPr>
          <p:cNvSpPr/>
          <p:nvPr/>
        </p:nvSpPr>
        <p:spPr>
          <a:xfrm>
            <a:off x="5436096" y="1203598"/>
            <a:ext cx="648072" cy="2736304"/>
          </a:xfrm>
          <a:prstGeom prst="rect">
            <a:avLst/>
          </a:prstGeom>
          <a:noFill/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67F8EE3-B68A-4EA2-A6D1-F8FAE58DE736}"/>
              </a:ext>
            </a:extLst>
          </p:cNvPr>
          <p:cNvSpPr txBox="1"/>
          <p:nvPr/>
        </p:nvSpPr>
        <p:spPr>
          <a:xfrm>
            <a:off x="22536" y="4011910"/>
            <a:ext cx="8077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Poste idéal « Directeur BU Technique » mais plus de </a:t>
            </a:r>
            <a:r>
              <a:rPr lang="fr-FR" sz="1200" dirty="0">
                <a:solidFill>
                  <a:srgbClr val="FF0000"/>
                </a:solidFill>
              </a:rPr>
              <a:t>définition fct (*)</a:t>
            </a:r>
            <a:r>
              <a:rPr lang="fr-FR" sz="1200" dirty="0"/>
              <a:t>, de budget, de gestion clients, et de gestion de projet que j’aimerais</a:t>
            </a:r>
          </a:p>
          <a:p>
            <a:r>
              <a:rPr lang="fr-FR" sz="1200" dirty="0"/>
              <a:t>(*) Cependant, ce n’est pas au Directeur BU Tech de « faire » la </a:t>
            </a:r>
            <a:r>
              <a:rPr lang="fr-FR" sz="1200" dirty="0" err="1"/>
              <a:t>def</a:t>
            </a:r>
            <a:r>
              <a:rPr lang="fr-FR" sz="1200" dirty="0"/>
              <a:t> fct</a:t>
            </a:r>
          </a:p>
          <a:p>
            <a:r>
              <a:rPr lang="fr-FR" sz="1200" dirty="0"/>
              <a:t>Le pire, c’est la gestion de projet =&gt; est-ce que je peux déléguer ? </a:t>
            </a:r>
          </a:p>
        </p:txBody>
      </p:sp>
    </p:spTree>
    <p:extLst>
      <p:ext uri="{BB962C8B-B14F-4D97-AF65-F5344CB8AC3E}">
        <p14:creationId xmlns:p14="http://schemas.microsoft.com/office/powerpoint/2010/main" val="60344791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Au final, est-ce que l’ai adéquation entre le poste et ma motivation ?</a:t>
            </a:r>
          </a:p>
        </p:txBody>
      </p:sp>
    </p:spTree>
    <p:extLst>
      <p:ext uri="{BB962C8B-B14F-4D97-AF65-F5344CB8AC3E}">
        <p14:creationId xmlns:p14="http://schemas.microsoft.com/office/powerpoint/2010/main" val="163216065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23A107-F953-423F-A61D-7DB35C1E11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D4FB94-8DD3-4108-B525-DECAA48E78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3FE612C-2D04-46C4-AD9F-E7D9AD77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0"/>
            <a:ext cx="68246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42209B7-1F0E-46AD-AF1F-CA3ECD801142}"/>
              </a:ext>
            </a:extLst>
          </p:cNvPr>
          <p:cNvSpPr txBox="1"/>
          <p:nvPr/>
        </p:nvSpPr>
        <p:spPr>
          <a:xfrm>
            <a:off x="6516216" y="792831"/>
            <a:ext cx="2501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Directeur de BU Technique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DB589C3-CC5C-4175-ADDD-CD42CF1B3E9C}"/>
              </a:ext>
            </a:extLst>
          </p:cNvPr>
          <p:cNvSpPr/>
          <p:nvPr/>
        </p:nvSpPr>
        <p:spPr>
          <a:xfrm>
            <a:off x="4008722" y="143906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F6846F5-218E-4671-978F-25353B11562F}"/>
              </a:ext>
            </a:extLst>
          </p:cNvPr>
          <p:cNvSpPr/>
          <p:nvPr/>
        </p:nvSpPr>
        <p:spPr>
          <a:xfrm>
            <a:off x="3563888" y="134761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538DEF9-3643-45C6-B38F-EEC3D229B29E}"/>
              </a:ext>
            </a:extLst>
          </p:cNvPr>
          <p:cNvSpPr/>
          <p:nvPr/>
        </p:nvSpPr>
        <p:spPr>
          <a:xfrm>
            <a:off x="2961448" y="141962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8598E4E-0B1A-435D-960C-2E57EEF15ED8}"/>
              </a:ext>
            </a:extLst>
          </p:cNvPr>
          <p:cNvSpPr/>
          <p:nvPr/>
        </p:nvSpPr>
        <p:spPr>
          <a:xfrm>
            <a:off x="3061288" y="2107865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0B538F6-C4B1-4C34-A716-F79155DEF936}"/>
              </a:ext>
            </a:extLst>
          </p:cNvPr>
          <p:cNvSpPr/>
          <p:nvPr/>
        </p:nvSpPr>
        <p:spPr>
          <a:xfrm>
            <a:off x="2699792" y="242773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74982F0-3525-4683-8785-2DD8CDC6E0BE}"/>
              </a:ext>
            </a:extLst>
          </p:cNvPr>
          <p:cNvSpPr/>
          <p:nvPr/>
        </p:nvSpPr>
        <p:spPr>
          <a:xfrm>
            <a:off x="3047576" y="2834435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480D9C5-7F33-48AD-8BC5-8B338620F1A4}"/>
              </a:ext>
            </a:extLst>
          </p:cNvPr>
          <p:cNvSpPr/>
          <p:nvPr/>
        </p:nvSpPr>
        <p:spPr>
          <a:xfrm>
            <a:off x="3169512" y="3122467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FED614A-31BA-45B7-8960-ADD1AF184B2B}"/>
              </a:ext>
            </a:extLst>
          </p:cNvPr>
          <p:cNvSpPr/>
          <p:nvPr/>
        </p:nvSpPr>
        <p:spPr>
          <a:xfrm>
            <a:off x="3258256" y="357986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BBFE36A-C131-4D31-84CB-88701BA8884B}"/>
              </a:ext>
            </a:extLst>
          </p:cNvPr>
          <p:cNvSpPr/>
          <p:nvPr/>
        </p:nvSpPr>
        <p:spPr>
          <a:xfrm>
            <a:off x="3596624" y="401191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087C752-221A-4292-B959-6DB7C3ED0308}"/>
              </a:ext>
            </a:extLst>
          </p:cNvPr>
          <p:cNvSpPr/>
          <p:nvPr/>
        </p:nvSpPr>
        <p:spPr>
          <a:xfrm>
            <a:off x="4028514" y="393915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8B54EC8-FF97-45E9-8484-E803224CA32B}"/>
              </a:ext>
            </a:extLst>
          </p:cNvPr>
          <p:cNvSpPr/>
          <p:nvPr/>
        </p:nvSpPr>
        <p:spPr>
          <a:xfrm>
            <a:off x="4460404" y="386715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0808BA0-B3D0-40BF-925A-98A54CDF000F}"/>
              </a:ext>
            </a:extLst>
          </p:cNvPr>
          <p:cNvSpPr/>
          <p:nvPr/>
        </p:nvSpPr>
        <p:spPr>
          <a:xfrm>
            <a:off x="4860032" y="365187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A48D33B-8192-482E-A75D-8CFEB9C2181C}"/>
              </a:ext>
            </a:extLst>
          </p:cNvPr>
          <p:cNvSpPr/>
          <p:nvPr/>
        </p:nvSpPr>
        <p:spPr>
          <a:xfrm>
            <a:off x="5148064" y="329183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579DE73-20F5-468E-A963-24CA285F091D}"/>
              </a:ext>
            </a:extLst>
          </p:cNvPr>
          <p:cNvSpPr/>
          <p:nvPr/>
        </p:nvSpPr>
        <p:spPr>
          <a:xfrm>
            <a:off x="5292080" y="2872521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0302C48-D5A3-485E-A787-414D8D803B97}"/>
              </a:ext>
            </a:extLst>
          </p:cNvPr>
          <p:cNvSpPr/>
          <p:nvPr/>
        </p:nvSpPr>
        <p:spPr>
          <a:xfrm>
            <a:off x="5341665" y="242773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6AFAD05-D6AE-4ABC-A38C-263BF2213AE3}"/>
              </a:ext>
            </a:extLst>
          </p:cNvPr>
          <p:cNvSpPr/>
          <p:nvPr/>
        </p:nvSpPr>
        <p:spPr>
          <a:xfrm>
            <a:off x="5428137" y="182688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AF82DFA-DB5C-4840-817A-2849D7DA9A3F}"/>
              </a:ext>
            </a:extLst>
          </p:cNvPr>
          <p:cNvSpPr/>
          <p:nvPr/>
        </p:nvSpPr>
        <p:spPr>
          <a:xfrm>
            <a:off x="4879448" y="158307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7A3BF4C-B902-42C2-A58C-5D27AE706308}"/>
              </a:ext>
            </a:extLst>
          </p:cNvPr>
          <p:cNvSpPr/>
          <p:nvPr/>
        </p:nvSpPr>
        <p:spPr>
          <a:xfrm>
            <a:off x="4604420" y="1116471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40DBB8-BE5E-4BE3-B60B-95CF61037B7A}"/>
              </a:ext>
            </a:extLst>
          </p:cNvPr>
          <p:cNvSpPr/>
          <p:nvPr/>
        </p:nvSpPr>
        <p:spPr>
          <a:xfrm>
            <a:off x="2411760" y="1727092"/>
            <a:ext cx="901768" cy="581973"/>
          </a:xfrm>
          <a:prstGeom prst="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1647DF-81C7-4643-8C19-62ECE1AD19CA}"/>
              </a:ext>
            </a:extLst>
          </p:cNvPr>
          <p:cNvSpPr/>
          <p:nvPr/>
        </p:nvSpPr>
        <p:spPr>
          <a:xfrm>
            <a:off x="3912267" y="841347"/>
            <a:ext cx="275029" cy="794299"/>
          </a:xfrm>
          <a:prstGeom prst="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22337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Inéquation ou « </a:t>
            </a:r>
            <a:r>
              <a:rPr lang="fr-FR" dirty="0" err="1"/>
              <a:t>Immunity</a:t>
            </a:r>
            <a:r>
              <a:rPr lang="fr-FR" dirty="0"/>
              <a:t> to change »</a:t>
            </a:r>
          </a:p>
          <a:p>
            <a:r>
              <a:rPr lang="fr-FR" sz="2000" dirty="0"/>
              <a:t>J’ai peur de changer ?</a:t>
            </a:r>
          </a:p>
        </p:txBody>
      </p:sp>
    </p:spTree>
    <p:extLst>
      <p:ext uri="{BB962C8B-B14F-4D97-AF65-F5344CB8AC3E}">
        <p14:creationId xmlns:p14="http://schemas.microsoft.com/office/powerpoint/2010/main" val="386868749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C3E8CB-BFBD-47CE-A026-E2CB58C65C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Gestion de projet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La composante « Administrative » =&gt; Charge de travail =&gt; </a:t>
            </a:r>
            <a:r>
              <a:rPr lang="fr-FR" dirty="0">
                <a:solidFill>
                  <a:srgbClr val="00B050"/>
                </a:solidFill>
              </a:rPr>
              <a:t>Déléguer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La gestion de planning =&gt; </a:t>
            </a:r>
            <a:r>
              <a:rPr lang="fr-FR" dirty="0">
                <a:solidFill>
                  <a:srgbClr val="00B050"/>
                </a:solidFill>
              </a:rPr>
              <a:t>Utiliser un logiciel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Le stress de ne pas y arriver =&gt; </a:t>
            </a:r>
            <a:r>
              <a:rPr lang="fr-FR" dirty="0">
                <a:solidFill>
                  <a:srgbClr val="00B050"/>
                </a:solidFill>
              </a:rPr>
              <a:t>Accepter les difficultés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Gestion clients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La difficulté à gérer  la satisfaction des clients </a:t>
            </a:r>
            <a:r>
              <a:rPr lang="fr-FR" dirty="0">
                <a:solidFill>
                  <a:srgbClr val="00B050"/>
                </a:solidFill>
              </a:rPr>
              <a:t>=&gt; Déléguer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Le stress =&gt; </a:t>
            </a:r>
            <a:r>
              <a:rPr lang="fr-FR" dirty="0">
                <a:solidFill>
                  <a:srgbClr val="00B050"/>
                </a:solidFill>
              </a:rPr>
              <a:t>Accepter les difficultés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Gestion du budget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La composante « Administrative » </a:t>
            </a:r>
            <a:r>
              <a:rPr lang="fr-FR" dirty="0">
                <a:solidFill>
                  <a:srgbClr val="00B050"/>
                </a:solidFill>
              </a:rPr>
              <a:t>=&gt; Utiliser un logiciel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B6B314-7C13-49DD-834B-BD353B545A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000" dirty="0"/>
              <a:t>Est-ce qu’il y a des taches que je devrais faire et</a:t>
            </a:r>
          </a:p>
          <a:p>
            <a:r>
              <a:rPr lang="fr-FR" sz="2000" dirty="0"/>
              <a:t> que mon inconscient me dit de ne pas faire ?</a:t>
            </a:r>
          </a:p>
        </p:txBody>
      </p:sp>
    </p:spTree>
    <p:extLst>
      <p:ext uri="{BB962C8B-B14F-4D97-AF65-F5344CB8AC3E}">
        <p14:creationId xmlns:p14="http://schemas.microsoft.com/office/powerpoint/2010/main" val="289396011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 processus de changement</a:t>
            </a:r>
          </a:p>
          <a:p>
            <a:r>
              <a:rPr lang="en-US" sz="2400" i="1" dirty="0"/>
              <a:t>Be kind and patient with yourself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06967049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6E1032F0-7F6C-4322-9D73-509778162B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Comment « se changer »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6FBCED-E4CE-49BF-B4BF-2F20B6C58966}"/>
              </a:ext>
            </a:extLst>
          </p:cNvPr>
          <p:cNvSpPr/>
          <p:nvPr/>
        </p:nvSpPr>
        <p:spPr>
          <a:xfrm>
            <a:off x="755576" y="1880990"/>
            <a:ext cx="1728192" cy="1440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Planifier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2B7DA3-95C6-495D-95F9-DBE67FA27A16}"/>
              </a:ext>
            </a:extLst>
          </p:cNvPr>
          <p:cNvSpPr/>
          <p:nvPr/>
        </p:nvSpPr>
        <p:spPr>
          <a:xfrm>
            <a:off x="3145476" y="1880990"/>
            <a:ext cx="172819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Changer</a:t>
            </a:r>
          </a:p>
        </p:txBody>
      </p:sp>
      <p:sp>
        <p:nvSpPr>
          <p:cNvPr id="8" name="Losange 7">
            <a:extLst>
              <a:ext uri="{FF2B5EF4-FFF2-40B4-BE49-F238E27FC236}">
                <a16:creationId xmlns:a16="http://schemas.microsoft.com/office/drawing/2014/main" id="{605C4F90-37E0-451B-A195-BBB29ABC3E73}"/>
              </a:ext>
            </a:extLst>
          </p:cNvPr>
          <p:cNvSpPr/>
          <p:nvPr/>
        </p:nvSpPr>
        <p:spPr>
          <a:xfrm>
            <a:off x="5535376" y="1851670"/>
            <a:ext cx="2016224" cy="1512167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Vérifier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F9164A5-7E61-4806-B75C-F783A0FB22D9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483768" y="2601070"/>
            <a:ext cx="661708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EBA7C5F-3724-4EAA-94C6-D089B8BEC4A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873668" y="2601070"/>
            <a:ext cx="661708" cy="6684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A760F562-8135-4A67-8AF9-AD910C48C5A9}"/>
              </a:ext>
            </a:extLst>
          </p:cNvPr>
          <p:cNvCxnSpPr>
            <a:stCxn id="8" idx="2"/>
            <a:endCxn id="6" idx="2"/>
          </p:cNvCxnSpPr>
          <p:nvPr/>
        </p:nvCxnSpPr>
        <p:spPr>
          <a:xfrm rot="5400000" flipH="1">
            <a:off x="4060236" y="880586"/>
            <a:ext cx="42687" cy="4923816"/>
          </a:xfrm>
          <a:prstGeom prst="bentConnector3">
            <a:avLst>
              <a:gd name="adj1" fmla="val -535526"/>
            </a:avLst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ADDD7D87-EAC8-4859-B5BA-454042756184}"/>
              </a:ext>
            </a:extLst>
          </p:cNvPr>
          <p:cNvSpPr/>
          <p:nvPr/>
        </p:nvSpPr>
        <p:spPr>
          <a:xfrm>
            <a:off x="7958293" y="2169022"/>
            <a:ext cx="899592" cy="86409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0FC8ABF1-FB23-4B1F-B945-F97A2F95BFBA}"/>
              </a:ext>
            </a:extLst>
          </p:cNvPr>
          <p:cNvCxnSpPr>
            <a:cxnSpLocks/>
            <a:stCxn id="8" idx="3"/>
            <a:endCxn id="27" idx="2"/>
          </p:cNvCxnSpPr>
          <p:nvPr/>
        </p:nvCxnSpPr>
        <p:spPr>
          <a:xfrm flipV="1">
            <a:off x="7551600" y="2601070"/>
            <a:ext cx="406693" cy="6684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29776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6E1032F0-7F6C-4322-9D73-509778162B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Questions </a:t>
            </a:r>
            <a:r>
              <a:rPr lang="fr-FR"/>
              <a:t>/ Réponses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064606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249837086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Méthode</a:t>
            </a:r>
          </a:p>
          <a:p>
            <a:r>
              <a:rPr lang="fr-FR" sz="2400" i="1" dirty="0"/>
              <a:t>« Know </a:t>
            </a:r>
            <a:r>
              <a:rPr lang="fr-FR" sz="2400" i="1" dirty="0" err="1"/>
              <a:t>yourself</a:t>
            </a:r>
            <a:r>
              <a:rPr lang="fr-FR" sz="2400" i="1" dirty="0"/>
              <a:t> to </a:t>
            </a:r>
            <a:r>
              <a:rPr lang="fr-FR" sz="2400" i="1" dirty="0" err="1"/>
              <a:t>improve</a:t>
            </a:r>
            <a:r>
              <a:rPr lang="fr-FR" sz="2400" i="1" dirty="0"/>
              <a:t> </a:t>
            </a:r>
            <a:r>
              <a:rPr lang="fr-FR" sz="2400" i="1" dirty="0" err="1"/>
              <a:t>yourself</a:t>
            </a:r>
            <a:r>
              <a:rPr lang="fr-FR" sz="2400" i="1" dirty="0"/>
              <a:t> » </a:t>
            </a:r>
          </a:p>
          <a:p>
            <a:r>
              <a:rPr lang="fr-FR" sz="2400" i="1" dirty="0"/>
              <a:t>by Rocco </a:t>
            </a:r>
            <a:r>
              <a:rPr lang="fr-FR" sz="2400" i="1" dirty="0" err="1"/>
              <a:t>Auburtini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151203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Une méthode difficile et longue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0250" y="1484419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Introspection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0250" y="2446929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Planification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0250" y="3409439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Changement</a:t>
            </a:r>
          </a:p>
        </p:txBody>
      </p:sp>
      <p:sp>
        <p:nvSpPr>
          <p:cNvPr id="11" name="Ellipse 10"/>
          <p:cNvSpPr/>
          <p:nvPr/>
        </p:nvSpPr>
        <p:spPr>
          <a:xfrm>
            <a:off x="1712025" y="4371950"/>
            <a:ext cx="172819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Résultat atteint ?</a:t>
            </a:r>
          </a:p>
        </p:txBody>
      </p:sp>
      <p:cxnSp>
        <p:nvCxnSpPr>
          <p:cNvPr id="13" name="Connecteur en angle 12"/>
          <p:cNvCxnSpPr>
            <a:stCxn id="11" idx="6"/>
            <a:endCxn id="5" idx="3"/>
          </p:cNvCxnSpPr>
          <p:nvPr/>
        </p:nvCxnSpPr>
        <p:spPr>
          <a:xfrm flipV="1">
            <a:off x="3440217" y="1772451"/>
            <a:ext cx="336297" cy="2923535"/>
          </a:xfrm>
          <a:prstGeom prst="bentConnector3">
            <a:avLst>
              <a:gd name="adj1" fmla="val 16797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5" idx="2"/>
            <a:endCxn id="8" idx="0"/>
          </p:cNvCxnSpPr>
          <p:nvPr/>
        </p:nvCxnSpPr>
        <p:spPr>
          <a:xfrm>
            <a:off x="2588382" y="2060483"/>
            <a:ext cx="0" cy="3864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9" idx="0"/>
          </p:cNvCxnSpPr>
          <p:nvPr/>
        </p:nvCxnSpPr>
        <p:spPr>
          <a:xfrm>
            <a:off x="2588382" y="2980570"/>
            <a:ext cx="0" cy="42886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endCxn id="11" idx="0"/>
          </p:cNvCxnSpPr>
          <p:nvPr/>
        </p:nvCxnSpPr>
        <p:spPr>
          <a:xfrm>
            <a:off x="2576121" y="3904270"/>
            <a:ext cx="0" cy="4676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72658" y="1493814"/>
            <a:ext cx="2376264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Mon travail actuel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72658" y="4404543"/>
            <a:ext cx="2376264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Mon travail d’après demain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76056" y="2946186"/>
            <a:ext cx="2376264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Mon travail de demain</a:t>
            </a:r>
          </a:p>
        </p:txBody>
      </p:sp>
      <p:cxnSp>
        <p:nvCxnSpPr>
          <p:cNvPr id="34" name="Connecteur droit avec flèche 33"/>
          <p:cNvCxnSpPr>
            <a:stCxn id="31" idx="2"/>
            <a:endCxn id="33" idx="0"/>
          </p:cNvCxnSpPr>
          <p:nvPr/>
        </p:nvCxnSpPr>
        <p:spPr>
          <a:xfrm>
            <a:off x="6260790" y="2069878"/>
            <a:ext cx="3398" cy="87630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6260790" y="3522250"/>
            <a:ext cx="3398" cy="87630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èche droite à entaille 38"/>
          <p:cNvSpPr/>
          <p:nvPr/>
        </p:nvSpPr>
        <p:spPr>
          <a:xfrm>
            <a:off x="4252005" y="1906869"/>
            <a:ext cx="639989" cy="693673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627702" y="1484419"/>
            <a:ext cx="490257" cy="32274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/>
              <a:t>Coaching personnel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028384" y="1493813"/>
            <a:ext cx="490257" cy="34867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/>
              <a:t>Mentor / Manager</a:t>
            </a:r>
          </a:p>
        </p:txBody>
      </p:sp>
      <p:sp>
        <p:nvSpPr>
          <p:cNvPr id="42" name="Flèche droite à entaille 41"/>
          <p:cNvSpPr/>
          <p:nvPr/>
        </p:nvSpPr>
        <p:spPr>
          <a:xfrm rot="10800000">
            <a:off x="4208563" y="3887398"/>
            <a:ext cx="639989" cy="693673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20468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Introspection</a:t>
            </a:r>
          </a:p>
        </p:txBody>
      </p:sp>
    </p:spTree>
    <p:extLst>
      <p:ext uri="{BB962C8B-B14F-4D97-AF65-F5344CB8AC3E}">
        <p14:creationId xmlns:p14="http://schemas.microsoft.com/office/powerpoint/2010/main" val="162470197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2"/>
          </p:nvPr>
        </p:nvSpPr>
        <p:spPr>
          <a:xfrm>
            <a:off x="468315" y="1276350"/>
            <a:ext cx="8207375" cy="3743672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Quelles sont mes forces et mes faiblesses 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Est-ce que l’image que j’ai de moi-même correspond à celle que me renvoient les autres 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Est-ce que c’est vraiment une faiblesse ou une force 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Finalement, ne faut-il pas plutôt encore améliorer cette force que d’essayer d’améliorer cette faiblesse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Quelles sont mes limites ? Est-ce vraiment une limite « intrinsèque » 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Quelles sont mes envies au niveau professionnel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Qu’est-ce qui me motive ? L’argent, le pouvoir, laisser mon nom dans l’histoire, faire des trucs cools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Est-ce qu’il y a adéquation entre mes qualités/faiblesses/limites, le boulot que je veux faire et ce qui me motive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Est-ce que ce ne serait pas mon inconscient (</a:t>
            </a:r>
            <a:r>
              <a:rPr lang="fr-FR" dirty="0" err="1"/>
              <a:t>Immunity</a:t>
            </a:r>
            <a:r>
              <a:rPr lang="fr-FR" dirty="0"/>
              <a:t> to change) qui me freine dans mes choix ?</a:t>
            </a:r>
          </a:p>
          <a:p>
            <a:r>
              <a:rPr lang="fr-FR" dirty="0"/>
              <a:t> 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Introspection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Forces et faiblesses ?</a:t>
            </a:r>
          </a:p>
          <a:p>
            <a:r>
              <a:rPr lang="fr-FR" sz="2400" i="1" dirty="0"/>
              <a:t>Confrontez aussi avec l’avis de vos amis et vos collègues</a:t>
            </a:r>
          </a:p>
          <a:p>
            <a:r>
              <a:rPr lang="en-US" sz="2400" dirty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1166233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938BAD2D-0AB8-444E-9354-56E57E278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0"/>
            <a:ext cx="70881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29E9BE-AA58-4CD4-819D-1E779CF87964}"/>
              </a:ext>
            </a:extLst>
          </p:cNvPr>
          <p:cNvSpPr/>
          <p:nvPr/>
        </p:nvSpPr>
        <p:spPr>
          <a:xfrm>
            <a:off x="3419872" y="2859782"/>
            <a:ext cx="648072" cy="43204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Légende : encadrée à une bordure 5">
            <a:extLst>
              <a:ext uri="{FF2B5EF4-FFF2-40B4-BE49-F238E27FC236}">
                <a16:creationId xmlns:a16="http://schemas.microsoft.com/office/drawing/2014/main" id="{DF37E47B-7AD8-44C4-A076-A456AE182D39}"/>
              </a:ext>
            </a:extLst>
          </p:cNvPr>
          <p:cNvSpPr/>
          <p:nvPr/>
        </p:nvSpPr>
        <p:spPr>
          <a:xfrm>
            <a:off x="6613934" y="3681352"/>
            <a:ext cx="1815901" cy="344574"/>
          </a:xfrm>
          <a:prstGeom prst="accentCallout1">
            <a:avLst>
              <a:gd name="adj1" fmla="val 33288"/>
              <a:gd name="adj2" fmla="val 2185"/>
              <a:gd name="adj3" fmla="val 76914"/>
              <a:gd name="adj4" fmla="val -91194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100" dirty="0">
                <a:solidFill>
                  <a:srgbClr val="00B050"/>
                </a:solidFill>
              </a:rPr>
              <a:t>Pb #2 : workaholic ?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3DA0D6-9D30-4A94-8E95-D17E05BE6A9D}"/>
              </a:ext>
            </a:extLst>
          </p:cNvPr>
          <p:cNvSpPr txBox="1"/>
          <p:nvPr/>
        </p:nvSpPr>
        <p:spPr>
          <a:xfrm>
            <a:off x="6444209" y="1384595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Constats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Je suis plus dur avec moi-même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La famille (ou les amis) sont plus bienveillants que les collègues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Les résultats restent globalement alignés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Bonnes qualités de Leadership</a:t>
            </a:r>
          </a:p>
        </p:txBody>
      </p:sp>
      <p:sp>
        <p:nvSpPr>
          <p:cNvPr id="11" name="Légende : encadrée à une bordure 10">
            <a:extLst>
              <a:ext uri="{FF2B5EF4-FFF2-40B4-BE49-F238E27FC236}">
                <a16:creationId xmlns:a16="http://schemas.microsoft.com/office/drawing/2014/main" id="{B230970F-0D5A-430B-923F-189D18DA267B}"/>
              </a:ext>
            </a:extLst>
          </p:cNvPr>
          <p:cNvSpPr/>
          <p:nvPr/>
        </p:nvSpPr>
        <p:spPr>
          <a:xfrm>
            <a:off x="105916" y="2355726"/>
            <a:ext cx="1512168" cy="344574"/>
          </a:xfrm>
          <a:prstGeom prst="accentCallout1">
            <a:avLst>
              <a:gd name="adj1" fmla="val 20237"/>
              <a:gd name="adj2" fmla="val 100820"/>
              <a:gd name="adj3" fmla="val 144344"/>
              <a:gd name="adj4" fmla="val 218204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100" dirty="0">
                <a:solidFill>
                  <a:schemeClr val="tx2"/>
                </a:solidFill>
              </a:rPr>
              <a:t>Pb #1 : Colérique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619656-9D35-4F73-B8A2-9035D2F4C3EB}"/>
              </a:ext>
            </a:extLst>
          </p:cNvPr>
          <p:cNvSpPr/>
          <p:nvPr/>
        </p:nvSpPr>
        <p:spPr>
          <a:xfrm>
            <a:off x="2367930" y="4083918"/>
            <a:ext cx="403870" cy="1524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B2BE4E-13B8-4BEA-B78A-873258F9AC1B}"/>
              </a:ext>
            </a:extLst>
          </p:cNvPr>
          <p:cNvSpPr/>
          <p:nvPr/>
        </p:nvSpPr>
        <p:spPr>
          <a:xfrm>
            <a:off x="4427984" y="3931518"/>
            <a:ext cx="504056" cy="152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BBA7CA-BE8F-4997-BD8B-747FCDD9F3A9}"/>
              </a:ext>
            </a:extLst>
          </p:cNvPr>
          <p:cNvSpPr/>
          <p:nvPr/>
        </p:nvSpPr>
        <p:spPr>
          <a:xfrm>
            <a:off x="4680012" y="4408605"/>
            <a:ext cx="542727" cy="27964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A857E-3191-4889-9A2D-9A6B959299BF}"/>
              </a:ext>
            </a:extLst>
          </p:cNvPr>
          <p:cNvSpPr/>
          <p:nvPr/>
        </p:nvSpPr>
        <p:spPr>
          <a:xfrm>
            <a:off x="3151634" y="3651870"/>
            <a:ext cx="647279" cy="43204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0A7D6F-F8BB-4165-8115-337F4720CEEA}"/>
              </a:ext>
            </a:extLst>
          </p:cNvPr>
          <p:cNvSpPr/>
          <p:nvPr/>
        </p:nvSpPr>
        <p:spPr>
          <a:xfrm>
            <a:off x="2663788" y="4406610"/>
            <a:ext cx="756084" cy="243455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Légende : encadrée à une bordure 19">
            <a:extLst>
              <a:ext uri="{FF2B5EF4-FFF2-40B4-BE49-F238E27FC236}">
                <a16:creationId xmlns:a16="http://schemas.microsoft.com/office/drawing/2014/main" id="{97F018C0-525B-44DA-A133-8E9BC3ED49DB}"/>
              </a:ext>
            </a:extLst>
          </p:cNvPr>
          <p:cNvSpPr/>
          <p:nvPr/>
        </p:nvSpPr>
        <p:spPr>
          <a:xfrm>
            <a:off x="85774" y="3307296"/>
            <a:ext cx="1512168" cy="344574"/>
          </a:xfrm>
          <a:prstGeom prst="accentCallout1">
            <a:avLst>
              <a:gd name="adj1" fmla="val 31113"/>
              <a:gd name="adj2" fmla="val 101316"/>
              <a:gd name="adj3" fmla="val 98666"/>
              <a:gd name="adj4" fmla="val 200855"/>
            </a:avLst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100" dirty="0">
                <a:solidFill>
                  <a:schemeClr val="accent4"/>
                </a:solidFill>
              </a:rPr>
              <a:t>Pb #3 : Distrait dans l’écoute</a:t>
            </a:r>
            <a:endParaRPr lang="fr-FR" sz="1600" dirty="0">
              <a:solidFill>
                <a:schemeClr val="accent4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B6F263-B09B-42D9-9648-8EBEBEB91E65}"/>
              </a:ext>
            </a:extLst>
          </p:cNvPr>
          <p:cNvSpPr txBox="1"/>
          <p:nvPr/>
        </p:nvSpPr>
        <p:spPr>
          <a:xfrm>
            <a:off x="6165405" y="4701671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13 collègues</a:t>
            </a:r>
          </a:p>
          <a:p>
            <a:r>
              <a:rPr lang="fr-FR" sz="1000" dirty="0"/>
              <a:t>3 (Famille &amp; vieux amis)</a:t>
            </a:r>
          </a:p>
        </p:txBody>
      </p:sp>
    </p:spTree>
    <p:extLst>
      <p:ext uri="{BB962C8B-B14F-4D97-AF65-F5344CB8AC3E}">
        <p14:creationId xmlns:p14="http://schemas.microsoft.com/office/powerpoint/2010/main" val="116472144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A2CDBE2-92F6-4933-86B7-6EE747E1D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Annexe : Impact de l’anonymat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83B758-36D4-4532-A10E-48952B89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01" y="1197873"/>
            <a:ext cx="4552999" cy="330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160727B-202D-42D5-9B42-A1384BA8C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" y="1197873"/>
            <a:ext cx="4552999" cy="330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E29F39-8544-4949-A0AD-912C9D1EFCA7}"/>
              </a:ext>
            </a:extLst>
          </p:cNvPr>
          <p:cNvSpPr txBox="1"/>
          <p:nvPr/>
        </p:nvSpPr>
        <p:spPr>
          <a:xfrm>
            <a:off x="2123728" y="4470670"/>
            <a:ext cx="462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Différence quasiment nulle dans ce cas</a:t>
            </a:r>
          </a:p>
        </p:txBody>
      </p:sp>
    </p:spTree>
    <p:extLst>
      <p:ext uri="{BB962C8B-B14F-4D97-AF65-F5344CB8AC3E}">
        <p14:creationId xmlns:p14="http://schemas.microsoft.com/office/powerpoint/2010/main" val="103338412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InnovativDays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- InnovativDays2018.potx" id="{2C3D6267-3FE2-44A0-9AD2-A5221E8F48D2}" vid="{09606AE2-4288-4DB5-BAB9-CA3C4D3DA66E}"/>
    </a:ext>
  </a:extLst>
</a:theme>
</file>

<file path=ppt/theme/theme2.xml><?xml version="1.0" encoding="utf-8"?>
<a:theme xmlns:a="http://schemas.openxmlformats.org/drawingml/2006/main" name="InnovativDays2018 - Fond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- InnovativDays2018.potx" id="{2C3D6267-3FE2-44A0-9AD2-A5221E8F48D2}" vid="{CA0E613B-F367-4C10-A43F-337F441C6773}"/>
    </a:ext>
  </a:ext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- InnovativDays2018.potx" id="{2C3D6267-3FE2-44A0-9AD2-A5221E8F48D2}" vid="{64BE2AF8-AA33-4F53-9ED5-2A3E312E685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- InnovativDays2018</Template>
  <TotalTime>713</TotalTime>
  <Words>435</Words>
  <Application>Microsoft Office PowerPoint</Application>
  <PresentationFormat>Affichage à l'écran (16:9)</PresentationFormat>
  <Paragraphs>135</Paragraphs>
  <Slides>29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29</vt:i4>
      </vt:variant>
    </vt:vector>
  </HeadingPairs>
  <TitlesOfParts>
    <vt:vector size="42" baseType="lpstr">
      <vt:lpstr>MS Gothic</vt:lpstr>
      <vt:lpstr>MS PGothic</vt:lpstr>
      <vt:lpstr>Arial</vt:lpstr>
      <vt:lpstr>Calibri</vt:lpstr>
      <vt:lpstr>Century Gothic</vt:lpstr>
      <vt:lpstr>Segoe UI</vt:lpstr>
      <vt:lpstr>Segoe UI Light</vt:lpstr>
      <vt:lpstr>Segoe UI Semibold</vt:lpstr>
      <vt:lpstr>Segoe UI Semilight</vt:lpstr>
      <vt:lpstr>Symbol</vt:lpstr>
      <vt:lpstr>InnovativDays2018</vt:lpstr>
      <vt:lpstr>InnovativDays2018 - Fond Noir</vt:lpstr>
      <vt:lpstr>BLANK</vt:lpstr>
      <vt:lpstr>Se connaitre pour progresser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VDOC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Roch AUBURTIN</dc:creator>
  <cp:lastModifiedBy>Roch AUBURTIN</cp:lastModifiedBy>
  <cp:revision>73</cp:revision>
  <dcterms:created xsi:type="dcterms:W3CDTF">2018-11-15T09:33:39Z</dcterms:created>
  <dcterms:modified xsi:type="dcterms:W3CDTF">2018-11-25T07:53:16Z</dcterms:modified>
</cp:coreProperties>
</file>