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9" r:id="rId2"/>
    <p:sldMasterId id="2147483696" r:id="rId3"/>
  </p:sldMasterIdLst>
  <p:notesMasterIdLst>
    <p:notesMasterId r:id="rId27"/>
  </p:notesMasterIdLst>
  <p:handoutMasterIdLst>
    <p:handoutMasterId r:id="rId28"/>
  </p:handoutMasterIdLst>
  <p:sldIdLst>
    <p:sldId id="269" r:id="rId4"/>
    <p:sldId id="262" r:id="rId5"/>
    <p:sldId id="277" r:id="rId6"/>
    <p:sldId id="293" r:id="rId7"/>
    <p:sldId id="294" r:id="rId8"/>
    <p:sldId id="295" r:id="rId9"/>
    <p:sldId id="296" r:id="rId10"/>
    <p:sldId id="297" r:id="rId11"/>
    <p:sldId id="298" r:id="rId12"/>
    <p:sldId id="302" r:id="rId13"/>
    <p:sldId id="299" r:id="rId14"/>
    <p:sldId id="300" r:id="rId15"/>
    <p:sldId id="301" r:id="rId16"/>
    <p:sldId id="303" r:id="rId17"/>
    <p:sldId id="305" r:id="rId18"/>
    <p:sldId id="306" r:id="rId19"/>
    <p:sldId id="307" r:id="rId20"/>
    <p:sldId id="308" r:id="rId21"/>
    <p:sldId id="304" r:id="rId22"/>
    <p:sldId id="309" r:id="rId23"/>
    <p:sldId id="310" r:id="rId24"/>
    <p:sldId id="292" r:id="rId25"/>
    <p:sldId id="265" r:id="rId2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100"/>
    <a:srgbClr val="989898"/>
    <a:srgbClr val="D9DADA"/>
    <a:srgbClr val="F2F1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063" autoAdjust="0"/>
  </p:normalViewPr>
  <p:slideViewPr>
    <p:cSldViewPr>
      <p:cViewPr varScale="1">
        <p:scale>
          <a:sx n="85" d="100"/>
          <a:sy n="85" d="100"/>
        </p:scale>
        <p:origin x="1267" y="5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50" d="100"/>
          <a:sy n="150" d="100"/>
        </p:scale>
        <p:origin x="466" y="-32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3F2B22-DCBA-42B9-912A-93B7CCD7CF08}" type="datetime1">
              <a:rPr lang="fr-FR" smtClean="0"/>
              <a:t>16/12/2018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FF2A72-11A3-4661-9200-709874310DDF}" type="slidenum">
              <a:rPr lang="fr-FR" smtClean="0"/>
              <a:pPr/>
              <a:t>‹N°›</a:t>
            </a:fld>
            <a:endParaRPr lang="fr-FR"/>
          </a:p>
        </p:txBody>
      </p:sp>
    </p:spTree>
    <p:extLst>
      <p:ext uri="{BB962C8B-B14F-4D97-AF65-F5344CB8AC3E}">
        <p14:creationId xmlns:p14="http://schemas.microsoft.com/office/powerpoint/2010/main" val="330272157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AC64C3-56C6-40E6-8EE6-4E5CB7D1E3A4}" type="datetime1">
              <a:rPr lang="fr-FR" smtClean="0"/>
              <a:t>16/12/2018</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AFB98-D1D3-4191-BA10-BE1C5216E889}" type="slidenum">
              <a:rPr lang="fr-FR" smtClean="0"/>
              <a:pPr/>
              <a:t>‹N°›</a:t>
            </a:fld>
            <a:endParaRPr lang="fr-FR"/>
          </a:p>
        </p:txBody>
      </p:sp>
    </p:spTree>
    <p:extLst>
      <p:ext uri="{BB962C8B-B14F-4D97-AF65-F5344CB8AC3E}">
        <p14:creationId xmlns:p14="http://schemas.microsoft.com/office/powerpoint/2010/main" val="46746722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Taint_checking"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idris-lang.org/" TargetMode="External"/><Relationship Id="rId4" Type="http://schemas.openxmlformats.org/officeDocument/2006/relationships/hyperlink" Target="http://en.wikipedia.org/wiki/Dependent_typ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16/12/2018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6</a:t>
            </a:fld>
            <a:endParaRPr lang="fr-FR"/>
          </a:p>
        </p:txBody>
      </p:sp>
    </p:spTree>
    <p:extLst>
      <p:ext uri="{BB962C8B-B14F-4D97-AF65-F5344CB8AC3E}">
        <p14:creationId xmlns:p14="http://schemas.microsoft.com/office/powerpoint/2010/main" val="75459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Design des outils graphites, prise en compte de scénarios, la capacité à générer des protos voir des MVP</a:t>
            </a:r>
          </a:p>
          <a:p>
            <a:r>
              <a:rPr lang="fr-FR" dirty="0"/>
              <a:t>Le code (concision, </a:t>
            </a:r>
            <a:r>
              <a:rPr lang="fr-FR" dirty="0" err="1"/>
              <a:t>readiness</a:t>
            </a:r>
            <a:r>
              <a:rPr lang="fr-FR" dirty="0"/>
              <a:t>, structure, l’élégance, maintenabilité, la documentation, richesse, la gestion de la concurrence, la possibilité de travailler au plus prêt des machines, la gestion des erreurs, la vitesse de compilation, … – ex slices)</a:t>
            </a:r>
          </a:p>
          <a:p>
            <a:r>
              <a:rPr lang="fr-FR" dirty="0"/>
              <a:t>Le test (moins de bugs possibles, moins de bug – ex C, gestion de la mem)</a:t>
            </a:r>
          </a:p>
          <a:p>
            <a:r>
              <a:rPr lang="fr-FR" dirty="0"/>
              <a:t>Le déploiement (déployer un seul exe est cool – </a:t>
            </a:r>
            <a:r>
              <a:rPr lang="fr-FR" dirty="0" err="1"/>
              <a:t>thanks</a:t>
            </a:r>
            <a:r>
              <a:rPr lang="fr-FR" dirty="0"/>
              <a:t> to go)</a:t>
            </a:r>
          </a:p>
          <a:p>
            <a:r>
              <a:rPr lang="fr-FR" dirty="0"/>
              <a:t>Le run (monitoring, la concurrence, …)</a:t>
            </a:r>
          </a:p>
          <a:p>
            <a:r>
              <a:rPr lang="fr-FR" dirty="0"/>
              <a:t>La maintenabilité (de gros gains entre du C et du Python par exemple, la capacité de développer « Objet »)</a:t>
            </a:r>
          </a:p>
          <a:p>
            <a:endParaRPr lang="fr-FR" dirty="0"/>
          </a:p>
          <a:p>
            <a:r>
              <a:rPr lang="fr-FR" dirty="0"/>
              <a:t>Développer c’est un </a:t>
            </a:r>
            <a:r>
              <a:rPr lang="fr-FR" dirty="0" err="1"/>
              <a:t>ecosystème</a:t>
            </a:r>
            <a:r>
              <a:rPr lang="fr-FR" dirty="0"/>
              <a:t> (gestion des sources, </a:t>
            </a:r>
            <a:r>
              <a:rPr lang="fr-FR" dirty="0" err="1"/>
              <a:t>env</a:t>
            </a:r>
            <a:r>
              <a:rPr lang="fr-FR" dirty="0"/>
              <a:t> de dev, déploiement, ….)</a:t>
            </a:r>
          </a:p>
          <a:p>
            <a:r>
              <a:rPr lang="fr-FR" dirty="0"/>
              <a:t>La richesse des librairies voir d’un </a:t>
            </a:r>
            <a:r>
              <a:rPr lang="fr-FR" dirty="0" err="1"/>
              <a:t>framework</a:t>
            </a:r>
            <a:endParaRPr lang="fr-FR" dirty="0"/>
          </a:p>
          <a:p>
            <a:r>
              <a:rPr lang="fr-FR" dirty="0"/>
              <a:t>La capacité de travailler à plusieurs sur différentes branches ou partie du code (l’enfer de Notes)</a:t>
            </a:r>
          </a:p>
          <a:p>
            <a:r>
              <a:rPr lang="fr-FR" dirty="0"/>
              <a:t>L’agilité (Pouvoir facilement remettre en cause du code)</a:t>
            </a:r>
          </a:p>
        </p:txBody>
      </p:sp>
      <p:sp>
        <p:nvSpPr>
          <p:cNvPr id="4" name="Espace réservé de la date 3"/>
          <p:cNvSpPr>
            <a:spLocks noGrp="1"/>
          </p:cNvSpPr>
          <p:nvPr>
            <p:ph type="dt" idx="1"/>
          </p:nvPr>
        </p:nvSpPr>
        <p:spPr/>
        <p:txBody>
          <a:bodyPr/>
          <a:lstStyle/>
          <a:p>
            <a:fld id="{10AC64C3-56C6-40E6-8EE6-4E5CB7D1E3A4}" type="datetime1">
              <a:rPr lang="fr-FR" smtClean="0"/>
              <a:t>16/12/2018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12</a:t>
            </a:fld>
            <a:endParaRPr lang="fr-FR"/>
          </a:p>
        </p:txBody>
      </p:sp>
    </p:spTree>
    <p:extLst>
      <p:ext uri="{BB962C8B-B14F-4D97-AF65-F5344CB8AC3E}">
        <p14:creationId xmlns:p14="http://schemas.microsoft.com/office/powerpoint/2010/main" val="19810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gains de perf sont poussés par l’UX. Il faut moins de 200ms pour avoir une bonne expérience</a:t>
            </a:r>
          </a:p>
          <a:p>
            <a:r>
              <a:rPr lang="fr-FR" dirty="0"/>
              <a:t>Pour les Algo, il faut un langage pour les implémenter facilement, essayez de faire un quick sort en assembleur</a:t>
            </a:r>
          </a:p>
          <a:p>
            <a:r>
              <a:rPr lang="fr-FR" dirty="0"/>
              <a:t>Dans certains cas, la capacité d’un langage (comme python) pour intégrer du C est importante pour les temps de calcul ou l’</a:t>
            </a:r>
            <a:r>
              <a:rPr lang="fr-FR" dirty="0" err="1"/>
              <a:t>intéropabolité</a:t>
            </a:r>
            <a:endParaRPr lang="fr-FR" dirty="0"/>
          </a:p>
          <a:p>
            <a:r>
              <a:rPr lang="fr-FR" dirty="0"/>
              <a:t>Maintenir la même perf avec moins de ressources (10 K), utilisation correcte de la haute concurrence mais </a:t>
            </a:r>
          </a:p>
          <a:p>
            <a:r>
              <a:rPr lang="fr-FR" dirty="0"/>
              <a:t>Attention cependant au mirage des </a:t>
            </a:r>
            <a:r>
              <a:rPr lang="fr-FR" dirty="0" err="1"/>
              <a:t>benchs</a:t>
            </a:r>
            <a:r>
              <a:rPr lang="fr-FR" dirty="0"/>
              <a:t>. </a:t>
            </a:r>
            <a:r>
              <a:rPr lang="fr-FR"/>
              <a:t>Réfléchissons bien Usage et Contention</a:t>
            </a:r>
          </a:p>
          <a:p>
            <a:endParaRPr lang="fr-FR" dirty="0"/>
          </a:p>
          <a:p>
            <a:r>
              <a:rPr lang="fr-FR" dirty="0"/>
              <a:t>L’usage de CPU ou de GPU au plus prêt (parler d’une boite qui avait fait une partie en assembleur)</a:t>
            </a:r>
          </a:p>
          <a:p>
            <a:r>
              <a:rPr lang="fr-FR" dirty="0"/>
              <a:t>Le cout et la consommation d'Energie. Si je peux remplacer 10 serveurs par 1 serveur avec la même perf.</a:t>
            </a:r>
          </a:p>
          <a:p>
            <a:endParaRPr lang="fr-FR" dirty="0"/>
          </a:p>
          <a:p>
            <a:r>
              <a:rPr lang="fr-FR" dirty="0"/>
              <a:t>Dans tous les cas, la disponibilité d’outils (profileurs par exemple), de librairies performantes est un must.</a:t>
            </a:r>
          </a:p>
          <a:p>
            <a:r>
              <a:rPr lang="fr-FR" dirty="0"/>
              <a:t>Par exemple dans el cas de l’IA, il existe des </a:t>
            </a:r>
            <a:r>
              <a:rPr lang="fr-FR" dirty="0" err="1"/>
              <a:t>libs</a:t>
            </a:r>
            <a:r>
              <a:rPr lang="fr-FR" dirty="0"/>
              <a:t> toutes faites. L’</a:t>
            </a:r>
            <a:r>
              <a:rPr lang="fr-FR" dirty="0" err="1"/>
              <a:t>intéropabilité</a:t>
            </a:r>
            <a:r>
              <a:rPr lang="fr-FR" dirty="0"/>
              <a:t> avec ce </a:t>
            </a:r>
            <a:r>
              <a:rPr lang="fr-FR" dirty="0" err="1"/>
              <a:t>lang</a:t>
            </a:r>
            <a:r>
              <a:rPr lang="fr-FR" dirty="0"/>
              <a:t> est un </a:t>
            </a:r>
            <a:r>
              <a:rPr lang="fr-FR" dirty="0" err="1"/>
              <a:t>musr</a:t>
            </a:r>
            <a:endParaRPr lang="fr-FR" dirty="0"/>
          </a:p>
          <a:p>
            <a:r>
              <a:rPr lang="fr-FR" dirty="0"/>
              <a:t>Pourvoir travailler à plusieurs sur une </a:t>
            </a:r>
            <a:r>
              <a:rPr lang="fr-FR" dirty="0" err="1"/>
              <a:t>optim</a:t>
            </a:r>
            <a:r>
              <a:rPr lang="fr-FR" dirty="0"/>
              <a:t> des perfs est un must aussi (Front, Règles de gestion, DB)</a:t>
            </a:r>
          </a:p>
          <a:p>
            <a:r>
              <a:rPr lang="fr-FR" dirty="0"/>
              <a:t>L’agilité aussi (pouvoir rapidement changer des portions de code)</a:t>
            </a:r>
          </a:p>
        </p:txBody>
      </p:sp>
      <p:sp>
        <p:nvSpPr>
          <p:cNvPr id="4" name="Espace réservé de la date 3"/>
          <p:cNvSpPr>
            <a:spLocks noGrp="1"/>
          </p:cNvSpPr>
          <p:nvPr>
            <p:ph type="dt" idx="1"/>
          </p:nvPr>
        </p:nvSpPr>
        <p:spPr/>
        <p:txBody>
          <a:bodyPr/>
          <a:lstStyle/>
          <a:p>
            <a:fld id="{10AC64C3-56C6-40E6-8EE6-4E5CB7D1E3A4}" type="datetime1">
              <a:rPr lang="fr-FR" smtClean="0"/>
              <a:t>16/12/2018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13</a:t>
            </a:fld>
            <a:endParaRPr lang="fr-FR"/>
          </a:p>
        </p:txBody>
      </p:sp>
    </p:spTree>
    <p:extLst>
      <p:ext uri="{BB962C8B-B14F-4D97-AF65-F5344CB8AC3E}">
        <p14:creationId xmlns:p14="http://schemas.microsoft.com/office/powerpoint/2010/main" val="266640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Is </a:t>
            </a:r>
            <a:r>
              <a:rPr lang="fr-FR" dirty="0" err="1"/>
              <a:t>it</a:t>
            </a:r>
            <a:r>
              <a:rPr lang="fr-FR" dirty="0"/>
              <a:t> an illusion ?</a:t>
            </a:r>
          </a:p>
          <a:p>
            <a:r>
              <a:rPr lang="fr-FR" dirty="0"/>
              <a:t>Java / C</a:t>
            </a:r>
          </a:p>
        </p:txBody>
      </p:sp>
      <p:sp>
        <p:nvSpPr>
          <p:cNvPr id="4" name="Espace réservé de la date 3"/>
          <p:cNvSpPr>
            <a:spLocks noGrp="1"/>
          </p:cNvSpPr>
          <p:nvPr>
            <p:ph type="dt" idx="1"/>
          </p:nvPr>
        </p:nvSpPr>
        <p:spPr/>
        <p:txBody>
          <a:bodyPr/>
          <a:lstStyle/>
          <a:p>
            <a:fld id="{10AC64C3-56C6-40E6-8EE6-4E5CB7D1E3A4}" type="datetime1">
              <a:rPr lang="fr-FR" smtClean="0"/>
              <a:t>16/12/2018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15</a:t>
            </a:fld>
            <a:endParaRPr lang="fr-FR"/>
          </a:p>
        </p:txBody>
      </p:sp>
    </p:spTree>
    <p:extLst>
      <p:ext uri="{BB962C8B-B14F-4D97-AF65-F5344CB8AC3E}">
        <p14:creationId xmlns:p14="http://schemas.microsoft.com/office/powerpoint/2010/main" val="1091840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pPr fontAlgn="base"/>
            <a:r>
              <a:rPr lang="en-US" sz="1200" b="0" i="0" kern="1200" dirty="0">
                <a:solidFill>
                  <a:schemeClr val="tx1"/>
                </a:solidFill>
                <a:effectLst/>
                <a:latin typeface="+mn-lt"/>
                <a:ea typeface="+mn-ea"/>
                <a:cs typeface="+mn-cs"/>
              </a:rPr>
              <a:t>A strict type system: Makes it easier to reason about program correctness. Eliminates certain input attacks.</a:t>
            </a:r>
          </a:p>
          <a:p>
            <a:pPr fontAlgn="base"/>
            <a:r>
              <a:rPr lang="en-US" sz="1200" b="0" i="0" kern="1200" dirty="0">
                <a:solidFill>
                  <a:schemeClr val="tx1"/>
                </a:solidFill>
                <a:effectLst/>
                <a:latin typeface="+mn-lt"/>
                <a:ea typeface="+mn-ea"/>
                <a:cs typeface="+mn-cs"/>
              </a:rPr>
              <a:t>Immutable by default: having immutable values as the primary data container means it is much easier to reason about the state of your program.</a:t>
            </a:r>
          </a:p>
          <a:p>
            <a:pPr fontAlgn="base"/>
            <a:r>
              <a:rPr lang="en-US" sz="1200" b="0" i="0" kern="1200" dirty="0">
                <a:solidFill>
                  <a:schemeClr val="tx1"/>
                </a:solidFill>
                <a:effectLst/>
                <a:latin typeface="+mn-lt"/>
                <a:ea typeface="+mn-ea"/>
                <a:cs typeface="+mn-cs"/>
              </a:rPr>
              <a:t>Disabled or restricted unsafety: Don't allow scary things such as pointer arithmetic (e.g. Go), or, at least only allow it if wrapped in big fat warnings (Rust). Note that a language lacking in pointer arithmetic completely is excluded for use in a huge number of applications that </a:t>
            </a:r>
            <a:r>
              <a:rPr lang="en-US" sz="1200" b="0" i="1" kern="1200" dirty="0" err="1">
                <a:solidFill>
                  <a:schemeClr val="tx1"/>
                </a:solidFill>
                <a:effectLst/>
                <a:latin typeface="+mn-lt"/>
                <a:ea typeface="+mn-ea"/>
                <a:cs typeface="+mn-cs"/>
              </a:rPr>
              <a:t>require</a:t>
            </a:r>
            <a:r>
              <a:rPr lang="en-US" sz="1200" b="0" i="0" kern="1200" dirty="0" err="1">
                <a:solidFill>
                  <a:schemeClr val="tx1"/>
                </a:solidFill>
                <a:effectLst/>
                <a:latin typeface="+mn-lt"/>
                <a:ea typeface="+mn-ea"/>
                <a:cs typeface="+mn-cs"/>
              </a:rPr>
              <a:t>low</a:t>
            </a:r>
            <a:r>
              <a:rPr lang="en-US" sz="1200" b="0" i="0" kern="1200" dirty="0">
                <a:solidFill>
                  <a:schemeClr val="tx1"/>
                </a:solidFill>
                <a:effectLst/>
                <a:latin typeface="+mn-lt"/>
                <a:ea typeface="+mn-ea"/>
                <a:cs typeface="+mn-cs"/>
              </a:rPr>
              <a:t> level access.</a:t>
            </a:r>
          </a:p>
          <a:p>
            <a:pPr fontAlgn="base"/>
            <a:r>
              <a:rPr lang="en-US" sz="1200" b="0" i="0" kern="1200" dirty="0">
                <a:solidFill>
                  <a:schemeClr val="tx1"/>
                </a:solidFill>
                <a:effectLst/>
                <a:latin typeface="+mn-lt"/>
                <a:ea typeface="+mn-ea"/>
                <a:cs typeface="+mn-cs"/>
              </a:rPr>
              <a:t>Compile time </a:t>
            </a:r>
            <a:r>
              <a:rPr lang="en-US" sz="1200" b="0" i="0" u="sng" kern="1200" dirty="0">
                <a:solidFill>
                  <a:schemeClr val="tx1"/>
                </a:solidFill>
                <a:effectLst/>
                <a:latin typeface="+mn-lt"/>
                <a:ea typeface="+mn-ea"/>
                <a:cs typeface="+mn-cs"/>
                <a:hlinkClick r:id="rId3"/>
              </a:rPr>
              <a:t>taint checking</a:t>
            </a:r>
            <a:r>
              <a:rPr lang="en-US" sz="1200" b="0" i="0" kern="1200" dirty="0">
                <a:solidFill>
                  <a:schemeClr val="tx1"/>
                </a:solidFill>
                <a:effectLst/>
                <a:latin typeface="+mn-lt"/>
                <a:ea typeface="+mn-ea"/>
                <a:cs typeface="+mn-cs"/>
              </a:rPr>
              <a:t>: expand the type system to allow identifying </a:t>
            </a:r>
            <a:r>
              <a:rPr lang="en-US" sz="1200" b="0" i="1" kern="1200" dirty="0">
                <a:solidFill>
                  <a:schemeClr val="tx1"/>
                </a:solidFill>
                <a:effectLst/>
                <a:latin typeface="+mn-lt"/>
                <a:ea typeface="+mn-ea"/>
                <a:cs typeface="+mn-cs"/>
              </a:rPr>
              <a:t>tainted</a:t>
            </a:r>
            <a:r>
              <a:rPr lang="en-US" sz="1200" b="0" i="0" kern="1200" dirty="0">
                <a:solidFill>
                  <a:schemeClr val="tx1"/>
                </a:solidFill>
                <a:effectLst/>
                <a:latin typeface="+mn-lt"/>
                <a:ea typeface="+mn-ea"/>
                <a:cs typeface="+mn-cs"/>
              </a:rPr>
              <a:t> values: values that depend in some way based on input. The compiler could then (conditionally) forbid operations with a tainted value that leak information to outside observers, such as branching on such a value. This could prevent or at least </a:t>
            </a:r>
            <a:r>
              <a:rPr lang="en-US" sz="1200" b="0" i="0" kern="1200" dirty="0" err="1">
                <a:solidFill>
                  <a:schemeClr val="tx1"/>
                </a:solidFill>
                <a:effectLst/>
                <a:latin typeface="+mn-lt"/>
                <a:ea typeface="+mn-ea"/>
                <a:cs typeface="+mn-cs"/>
              </a:rPr>
              <a:t>migitate</a:t>
            </a:r>
            <a:r>
              <a:rPr lang="en-US" sz="1200" b="0" i="0" kern="1200" dirty="0">
                <a:solidFill>
                  <a:schemeClr val="tx1"/>
                </a:solidFill>
                <a:effectLst/>
                <a:latin typeface="+mn-lt"/>
                <a:ea typeface="+mn-ea"/>
                <a:cs typeface="+mn-cs"/>
              </a:rPr>
              <a:t> certain classes of timing attacks. As far as I know, these are only available in static code analysis tools, and not in compilers themselves?</a:t>
            </a:r>
          </a:p>
          <a:p>
            <a:pPr fontAlgn="base"/>
            <a:r>
              <a:rPr lang="en-US" sz="1200" b="0" i="0" u="sng" kern="1200" dirty="0">
                <a:solidFill>
                  <a:schemeClr val="tx1"/>
                </a:solidFill>
                <a:effectLst/>
                <a:latin typeface="+mn-lt"/>
                <a:ea typeface="+mn-ea"/>
                <a:cs typeface="+mn-cs"/>
                <a:hlinkClick r:id="rId4"/>
              </a:rPr>
              <a:t>Dependent types</a:t>
            </a:r>
            <a:r>
              <a:rPr lang="en-US" sz="1200" b="0" i="0" kern="1200" dirty="0">
                <a:solidFill>
                  <a:schemeClr val="tx1"/>
                </a:solidFill>
                <a:effectLst/>
                <a:latin typeface="+mn-lt"/>
                <a:ea typeface="+mn-ea"/>
                <a:cs typeface="+mn-cs"/>
              </a:rPr>
              <a:t>: dependent types are a means to tell the compiler that "here is an Int whose values are between 2 and 87" or "here is a String of maximum length 12 containing only alphanumeric characters". Failure to meet these requirements results in </a:t>
            </a:r>
            <a:r>
              <a:rPr lang="en-US" sz="1200" b="0" i="1" kern="1200" dirty="0">
                <a:solidFill>
                  <a:schemeClr val="tx1"/>
                </a:solidFill>
                <a:effectLst/>
                <a:latin typeface="+mn-lt"/>
                <a:ea typeface="+mn-ea"/>
                <a:cs typeface="+mn-cs"/>
              </a:rPr>
              <a:t>compilation</a:t>
            </a:r>
            <a:r>
              <a:rPr lang="en-US" sz="1200" b="0" i="0" kern="1200" dirty="0">
                <a:solidFill>
                  <a:schemeClr val="tx1"/>
                </a:solidFill>
                <a:effectLst/>
                <a:latin typeface="+mn-lt"/>
                <a:ea typeface="+mn-ea"/>
                <a:cs typeface="+mn-cs"/>
              </a:rPr>
              <a:t> failure, and not a runtime failure with likely unsecure results. This feature is available in </a:t>
            </a:r>
            <a:r>
              <a:rPr lang="en-US" sz="1200" b="0" i="0" u="sng" kern="1200" dirty="0">
                <a:solidFill>
                  <a:schemeClr val="tx1"/>
                </a:solidFill>
                <a:effectLst/>
                <a:latin typeface="+mn-lt"/>
                <a:ea typeface="+mn-ea"/>
                <a:cs typeface="+mn-cs"/>
                <a:hlinkClick r:id="rId5"/>
              </a:rPr>
              <a:t>Idris</a:t>
            </a:r>
            <a:r>
              <a:rPr lang="en-US" sz="1200" b="0" i="0" kern="1200" dirty="0">
                <a:solidFill>
                  <a:schemeClr val="tx1"/>
                </a:solidFill>
                <a:effectLst/>
                <a:latin typeface="+mn-lt"/>
                <a:ea typeface="+mn-ea"/>
                <a:cs typeface="+mn-cs"/>
              </a:rPr>
              <a:t> and some theorem prover languages.</a:t>
            </a:r>
          </a:p>
          <a:p>
            <a:pPr fontAlgn="base"/>
            <a:r>
              <a:rPr lang="en-US" sz="1200" b="0" i="0" kern="1200" dirty="0">
                <a:solidFill>
                  <a:schemeClr val="tx1"/>
                </a:solidFill>
                <a:effectLst/>
                <a:latin typeface="+mn-lt"/>
                <a:ea typeface="+mn-ea"/>
                <a:cs typeface="+mn-cs"/>
              </a:rPr>
              <a:t>Absence of garbage collection: Garbage collection is a big problem for language safety - it creates garbage collection pauses in your program. These pauses leak information about the state of your program and allow timing attacks to happen. When the garbage collector is invoked is impossible (or at best incredibly hard) to predict as a developer, however, and subject to huge changes for even the smallest amount of code changes.</a:t>
            </a:r>
          </a:p>
          <a:p>
            <a:pPr fontAlgn="base"/>
            <a:r>
              <a:rPr lang="en-US" sz="1200" b="0" i="0" kern="1200" dirty="0">
                <a:solidFill>
                  <a:schemeClr val="tx1"/>
                </a:solidFill>
                <a:effectLst/>
                <a:latin typeface="+mn-lt"/>
                <a:ea typeface="+mn-ea"/>
                <a:cs typeface="+mn-cs"/>
              </a:rPr>
              <a:t>Performance, portability &amp; </a:t>
            </a:r>
            <a:r>
              <a:rPr lang="en-US" sz="1200" b="0" i="0" kern="1200" dirty="0" err="1">
                <a:solidFill>
                  <a:schemeClr val="tx1"/>
                </a:solidFill>
                <a:effectLst/>
                <a:latin typeface="+mn-lt"/>
                <a:ea typeface="+mn-ea"/>
                <a:cs typeface="+mn-cs"/>
              </a:rPr>
              <a:t>interopability</a:t>
            </a:r>
            <a:r>
              <a:rPr lang="en-US" sz="1200" b="0" i="0" kern="1200" dirty="0">
                <a:solidFill>
                  <a:schemeClr val="tx1"/>
                </a:solidFill>
                <a:effectLst/>
                <a:latin typeface="+mn-lt"/>
                <a:ea typeface="+mn-ea"/>
                <a:cs typeface="+mn-cs"/>
              </a:rPr>
              <a:t>: It may be fine if you have need for a secure and slow program that only runs on the PowerPC platform, but don't expect anyone else to use it for a cross-platform TLS library. OpenSSL is popular precisely because it's fast and runs everywhere from obscure MIPS-based routers to massively </a:t>
            </a:r>
            <a:r>
              <a:rPr lang="en-US" sz="1200" b="0" i="0" kern="1200" dirty="0" err="1">
                <a:solidFill>
                  <a:schemeClr val="tx1"/>
                </a:solidFill>
                <a:effectLst/>
                <a:latin typeface="+mn-lt"/>
                <a:ea typeface="+mn-ea"/>
                <a:cs typeface="+mn-cs"/>
              </a:rPr>
              <a:t>parrallel</a:t>
            </a:r>
            <a:r>
              <a:rPr lang="en-US" sz="1200" b="0" i="0" kern="1200" dirty="0">
                <a:solidFill>
                  <a:schemeClr val="tx1"/>
                </a:solidFill>
                <a:effectLst/>
                <a:latin typeface="+mn-lt"/>
                <a:ea typeface="+mn-ea"/>
                <a:cs typeface="+mn-cs"/>
              </a:rPr>
              <a:t> SPARC servers and everything in between. Furthermore </a:t>
            </a:r>
            <a:r>
              <a:rPr lang="en-US" sz="1200" b="0" i="1" kern="1200" dirty="0">
                <a:solidFill>
                  <a:schemeClr val="tx1"/>
                </a:solidFill>
                <a:effectLst/>
                <a:latin typeface="+mn-lt"/>
                <a:ea typeface="+mn-ea"/>
                <a:cs typeface="+mn-cs"/>
              </a:rPr>
              <a:t>any</a:t>
            </a:r>
            <a:r>
              <a:rPr lang="en-US" sz="1200" b="0" i="0" kern="1200" dirty="0">
                <a:solidFill>
                  <a:schemeClr val="tx1"/>
                </a:solidFill>
                <a:effectLst/>
                <a:latin typeface="+mn-lt"/>
                <a:ea typeface="+mn-ea"/>
                <a:cs typeface="+mn-cs"/>
              </a:rPr>
              <a:t> program or runtime in the world can interface with OpenSSL as a library because it uses C calling conventions.</a:t>
            </a:r>
          </a:p>
          <a:p>
            <a:endParaRPr lang="fr-FR" dirty="0"/>
          </a:p>
          <a:p>
            <a:endParaRPr lang="fr-FR" dirty="0"/>
          </a:p>
          <a:p>
            <a:r>
              <a:rPr lang="fr-FR" dirty="0"/>
              <a:t>https://tomassetti.me/best-programming-languages/#concurrency</a:t>
            </a:r>
          </a:p>
        </p:txBody>
      </p:sp>
      <p:sp>
        <p:nvSpPr>
          <p:cNvPr id="4" name="Espace réservé de la date 3"/>
          <p:cNvSpPr>
            <a:spLocks noGrp="1"/>
          </p:cNvSpPr>
          <p:nvPr>
            <p:ph type="dt" idx="1"/>
          </p:nvPr>
        </p:nvSpPr>
        <p:spPr/>
        <p:txBody>
          <a:bodyPr/>
          <a:lstStyle/>
          <a:p>
            <a:fld id="{10AC64C3-56C6-40E6-8EE6-4E5CB7D1E3A4}" type="datetime1">
              <a:rPr lang="fr-FR" smtClean="0"/>
              <a:t>16/12/2018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16</a:t>
            </a:fld>
            <a:endParaRPr lang="fr-FR"/>
          </a:p>
        </p:txBody>
      </p:sp>
    </p:spTree>
    <p:extLst>
      <p:ext uri="{BB962C8B-B14F-4D97-AF65-F5344CB8AC3E}">
        <p14:creationId xmlns:p14="http://schemas.microsoft.com/office/powerpoint/2010/main" val="419400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https://opensource.com/article/18/2/top-10-open-source-legal-stories-shook-2017</a:t>
            </a:r>
          </a:p>
          <a:p>
            <a:endParaRPr lang="fr-FR" dirty="0"/>
          </a:p>
          <a:p>
            <a:r>
              <a:rPr lang="fr-FR" dirty="0"/>
              <a:t>https://www.mono-project.com/docs/about-mono/concerns-about-mono/</a:t>
            </a:r>
          </a:p>
        </p:txBody>
      </p:sp>
      <p:sp>
        <p:nvSpPr>
          <p:cNvPr id="4" name="Espace réservé de la date 3"/>
          <p:cNvSpPr>
            <a:spLocks noGrp="1"/>
          </p:cNvSpPr>
          <p:nvPr>
            <p:ph type="dt" idx="1"/>
          </p:nvPr>
        </p:nvSpPr>
        <p:spPr/>
        <p:txBody>
          <a:bodyPr/>
          <a:lstStyle/>
          <a:p>
            <a:fld id="{10AC64C3-56C6-40E6-8EE6-4E5CB7D1E3A4}" type="datetime1">
              <a:rPr lang="fr-FR" smtClean="0"/>
              <a:t>16/12/2018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17</a:t>
            </a:fld>
            <a:endParaRPr lang="fr-FR"/>
          </a:p>
        </p:txBody>
      </p:sp>
    </p:spTree>
    <p:extLst>
      <p:ext uri="{BB962C8B-B14F-4D97-AF65-F5344CB8AC3E}">
        <p14:creationId xmlns:p14="http://schemas.microsoft.com/office/powerpoint/2010/main" val="284041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16/12/2018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20</a:t>
            </a:fld>
            <a:endParaRPr lang="fr-FR"/>
          </a:p>
        </p:txBody>
      </p:sp>
    </p:spTree>
    <p:extLst>
      <p:ext uri="{BB962C8B-B14F-4D97-AF65-F5344CB8AC3E}">
        <p14:creationId xmlns:p14="http://schemas.microsoft.com/office/powerpoint/2010/main" val="2153392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69" cy="5143500"/>
          </a:xfrm>
          <a:prstGeom prst="rect">
            <a:avLst/>
          </a:prstGeom>
        </p:spPr>
      </p:pic>
      <p:sp>
        <p:nvSpPr>
          <p:cNvPr id="2" name="Titre 1"/>
          <p:cNvSpPr>
            <a:spLocks noGrp="1"/>
          </p:cNvSpPr>
          <p:nvPr>
            <p:ph type="ctrTitle" hasCustomPrompt="1"/>
          </p:nvPr>
        </p:nvSpPr>
        <p:spPr>
          <a:xfrm>
            <a:off x="827584" y="3557465"/>
            <a:ext cx="7560840" cy="958501"/>
          </a:xfrm>
          <a:prstGeom prst="rect">
            <a:avLst/>
          </a:prstGeom>
        </p:spPr>
        <p:txBody>
          <a:bodyPr anchor="b"/>
          <a:lstStyle>
            <a:lvl1pPr algn="l">
              <a:defRPr sz="2800" b="1" i="0" cap="none" baseline="0">
                <a:solidFill>
                  <a:schemeClr val="tx1"/>
                </a:solidFill>
                <a:latin typeface="Segoe UI Semibold" panose="020B0702040204020203" pitchFamily="34" charset="0"/>
                <a:cs typeface="Segoe UI Semibold" panose="020B0702040204020203" pitchFamily="34" charset="0"/>
              </a:defRPr>
            </a:lvl1pPr>
          </a:lstStyle>
          <a:p>
            <a:r>
              <a:rPr lang="fr-FR" dirty="0"/>
              <a:t>Titre de la conférence</a:t>
            </a:r>
          </a:p>
        </p:txBody>
      </p:sp>
      <p:sp>
        <p:nvSpPr>
          <p:cNvPr id="3" name="Sous-titre 2"/>
          <p:cNvSpPr>
            <a:spLocks noGrp="1"/>
          </p:cNvSpPr>
          <p:nvPr>
            <p:ph type="subTitle" idx="1" hasCustomPrompt="1"/>
          </p:nvPr>
        </p:nvSpPr>
        <p:spPr>
          <a:xfrm>
            <a:off x="827584" y="4587974"/>
            <a:ext cx="7560840" cy="576064"/>
          </a:xfrm>
          <a:prstGeom prst="rect">
            <a:avLst/>
          </a:prstGeom>
        </p:spPr>
        <p:txBody>
          <a:bodyPr/>
          <a:lstStyle>
            <a:lvl1pPr marL="0" indent="0" algn="l">
              <a:buNone/>
              <a:defRPr sz="2000" cap="small" baseline="0">
                <a:solidFill>
                  <a:schemeClr val="tx1">
                    <a:lumMod val="50000"/>
                    <a:lumOff val="50000"/>
                  </a:schemeClr>
                </a:solidFill>
                <a:latin typeface="Segoe UI Light" panose="020B0502040204020203" pitchFamily="34" charset="0"/>
                <a:cs typeface="Segoe UI Light"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EMA OU TEXTE">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8207375" cy="3383631"/>
          </a:xfrm>
          <a:prstGeom prst="rect">
            <a:avLst/>
          </a:prstGeom>
          <a:noFill/>
        </p:spPr>
        <p:txBody>
          <a:bodyPr/>
          <a:lstStyle>
            <a:lvl1pPr>
              <a:buFont typeface="Arial" pitchFamily="34" charset="0"/>
              <a:buNone/>
              <a:defRPr sz="2000" baseline="0">
                <a:solidFill>
                  <a:schemeClr val="bg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Texte libre et/ou un schéma/illustration</a:t>
            </a:r>
          </a:p>
        </p:txBody>
      </p:sp>
      <p:sp>
        <p:nvSpPr>
          <p:cNvPr id="13"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bg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Tree>
    <p:extLst>
      <p:ext uri="{BB962C8B-B14F-4D97-AF65-F5344CB8AC3E}">
        <p14:creationId xmlns:p14="http://schemas.microsoft.com/office/powerpoint/2010/main" val="14893682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STE 2 COLONNES">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3815655" cy="3383631"/>
          </a:xfrm>
          <a:prstGeom prst="rect">
            <a:avLst/>
          </a:prstGeom>
        </p:spPr>
        <p:txBody>
          <a:bodyPr/>
          <a:lstStyle>
            <a:lvl1pPr marL="228600" indent="-228600">
              <a:buFont typeface="MS PGothic" panose="020B0600070205080204" pitchFamily="34" charset="-128"/>
              <a:buChar char="◉"/>
              <a:defRPr sz="2000">
                <a:solidFill>
                  <a:schemeClr val="bg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Ma liste en 2 colonnes</a:t>
            </a:r>
          </a:p>
        </p:txBody>
      </p:sp>
      <p:sp>
        <p:nvSpPr>
          <p:cNvPr id="11"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bg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
        <p:nvSpPr>
          <p:cNvPr id="7" name="Espace réservé du contenu 5"/>
          <p:cNvSpPr>
            <a:spLocks noGrp="1"/>
          </p:cNvSpPr>
          <p:nvPr>
            <p:ph sz="quarter" idx="13" hasCustomPrompt="1"/>
          </p:nvPr>
        </p:nvSpPr>
        <p:spPr>
          <a:xfrm>
            <a:off x="4788024" y="1276349"/>
            <a:ext cx="3815655" cy="3383631"/>
          </a:xfrm>
          <a:prstGeom prst="rect">
            <a:avLst/>
          </a:prstGeom>
        </p:spPr>
        <p:txBody>
          <a:bodyPr/>
          <a:lstStyle>
            <a:lvl1pPr marL="228600" indent="-228600">
              <a:buFont typeface="MS PGothic" panose="020B0600070205080204" pitchFamily="34" charset="-128"/>
              <a:buChar char="◉"/>
              <a:defRPr sz="2000">
                <a:solidFill>
                  <a:schemeClr val="bg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Ma liste en 2 colonnes</a:t>
            </a:r>
          </a:p>
        </p:txBody>
      </p:sp>
    </p:spTree>
    <p:extLst>
      <p:ext uri="{BB962C8B-B14F-4D97-AF65-F5344CB8AC3E}">
        <p14:creationId xmlns:p14="http://schemas.microsoft.com/office/powerpoint/2010/main" val="152319246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STE A PUCE">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8207375" cy="3383631"/>
          </a:xfrm>
          <a:prstGeom prst="rect">
            <a:avLst/>
          </a:prstGeom>
        </p:spPr>
        <p:txBody>
          <a:bodyPr/>
          <a:lstStyle>
            <a:lvl1pPr marL="228600" indent="-228600">
              <a:buFont typeface="MS Gothic" panose="020B0609070205080204" pitchFamily="49" charset="-128"/>
              <a:buChar char="◉"/>
              <a:defRPr sz="2000">
                <a:solidFill>
                  <a:schemeClr val="bg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2pPr>
            <a:lvl3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3pPr>
            <a:lvl4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4pPr>
            <a:lvl5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5pPr>
          </a:lstStyle>
          <a:p>
            <a:pPr lvl="0"/>
            <a:r>
              <a:rPr lang="fr-FR" dirty="0"/>
              <a:t>Liste à puce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bg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Tree>
    <p:extLst>
      <p:ext uri="{BB962C8B-B14F-4D97-AF65-F5344CB8AC3E}">
        <p14:creationId xmlns:p14="http://schemas.microsoft.com/office/powerpoint/2010/main" val="369922499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69" cy="5143500"/>
          </a:xfrm>
          <a:prstGeom prst="rect">
            <a:avLst/>
          </a:prstGeom>
        </p:spPr>
      </p:pic>
    </p:spTree>
    <p:extLst>
      <p:ext uri="{BB962C8B-B14F-4D97-AF65-F5344CB8AC3E}">
        <p14:creationId xmlns:p14="http://schemas.microsoft.com/office/powerpoint/2010/main" val="1034238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ir">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Tree>
    <p:extLst>
      <p:ext uri="{BB962C8B-B14F-4D97-AF65-F5344CB8AC3E}">
        <p14:creationId xmlns:p14="http://schemas.microsoft.com/office/powerpoint/2010/main" val="119072996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aun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Tree>
    <p:extLst>
      <p:ext uri="{BB962C8B-B14F-4D97-AF65-F5344CB8AC3E}">
        <p14:creationId xmlns:p14="http://schemas.microsoft.com/office/powerpoint/2010/main" val="128310274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is">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Tree>
    <p:extLst>
      <p:ext uri="{BB962C8B-B14F-4D97-AF65-F5344CB8AC3E}">
        <p14:creationId xmlns:p14="http://schemas.microsoft.com/office/powerpoint/2010/main" val="261487491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4" name="Sous-titre 2"/>
          <p:cNvSpPr>
            <a:spLocks noGrp="1"/>
          </p:cNvSpPr>
          <p:nvPr>
            <p:ph type="subTitle" idx="1" hasCustomPrompt="1"/>
          </p:nvPr>
        </p:nvSpPr>
        <p:spPr>
          <a:xfrm>
            <a:off x="827584" y="987574"/>
            <a:ext cx="7560840" cy="3600400"/>
          </a:xfrm>
          <a:prstGeom prst="rect">
            <a:avLst/>
          </a:prstGeom>
        </p:spPr>
        <p:txBody>
          <a:bodyPr anchor="ctr"/>
          <a:lstStyle>
            <a:lvl1pPr marL="0" indent="0" algn="ctr">
              <a:buNone/>
              <a:defRPr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Intercalaire</a:t>
            </a:r>
          </a:p>
        </p:txBody>
      </p:sp>
    </p:spTree>
    <p:extLst>
      <p:ext uri="{BB962C8B-B14F-4D97-AF65-F5344CB8AC3E}">
        <p14:creationId xmlns:p14="http://schemas.microsoft.com/office/powerpoint/2010/main" val="151473724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 Fond Gris">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
        <p:nvSpPr>
          <p:cNvPr id="3" name="Sous-titre 2"/>
          <p:cNvSpPr>
            <a:spLocks noGrp="1"/>
          </p:cNvSpPr>
          <p:nvPr>
            <p:ph type="subTitle" idx="1" hasCustomPrompt="1"/>
          </p:nvPr>
        </p:nvSpPr>
        <p:spPr>
          <a:xfrm>
            <a:off x="827584" y="987574"/>
            <a:ext cx="7560840" cy="3600400"/>
          </a:xfrm>
          <a:prstGeom prst="rect">
            <a:avLst/>
          </a:prstGeom>
        </p:spPr>
        <p:txBody>
          <a:bodyPr anchor="ctr"/>
          <a:lstStyle>
            <a:lvl1pPr marL="0" indent="0" algn="ctr">
              <a:buNone/>
              <a:defRPr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Intercalaire</a:t>
            </a:r>
          </a:p>
        </p:txBody>
      </p:sp>
    </p:spTree>
    <p:extLst>
      <p:ext uri="{BB962C8B-B14F-4D97-AF65-F5344CB8AC3E}">
        <p14:creationId xmlns:p14="http://schemas.microsoft.com/office/powerpoint/2010/main" val="55221931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 Fond Jaun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
        <p:nvSpPr>
          <p:cNvPr id="3" name="Sous-titre 2"/>
          <p:cNvSpPr>
            <a:spLocks noGrp="1"/>
          </p:cNvSpPr>
          <p:nvPr>
            <p:ph type="subTitle" idx="1" hasCustomPrompt="1"/>
          </p:nvPr>
        </p:nvSpPr>
        <p:spPr>
          <a:xfrm>
            <a:off x="827584" y="987574"/>
            <a:ext cx="7560840" cy="3600400"/>
          </a:xfrm>
          <a:prstGeom prst="rect">
            <a:avLst/>
          </a:prstGeom>
        </p:spPr>
        <p:txBody>
          <a:bodyPr anchor="ctr"/>
          <a:lstStyle>
            <a:lvl1pPr marL="0" indent="0" algn="ctr">
              <a:buNone/>
              <a:defRPr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Intercalaire</a:t>
            </a:r>
          </a:p>
        </p:txBody>
      </p:sp>
    </p:spTree>
    <p:extLst>
      <p:ext uri="{BB962C8B-B14F-4D97-AF65-F5344CB8AC3E}">
        <p14:creationId xmlns:p14="http://schemas.microsoft.com/office/powerpoint/2010/main" val="239764038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HEMA OU TEXTE">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8207375" cy="3383631"/>
          </a:xfrm>
          <a:prstGeom prst="rect">
            <a:avLst/>
          </a:prstGeom>
          <a:noFill/>
        </p:spPr>
        <p:txBody>
          <a:bodyPr/>
          <a:lstStyle>
            <a:lvl1pPr>
              <a:buFont typeface="Arial" pitchFamily="34" charset="0"/>
              <a:buNone/>
              <a:defRPr sz="2000" baseline="0">
                <a:solidFill>
                  <a:schemeClr val="tx1"/>
                </a:solidFill>
                <a:latin typeface="Segoe UI Light" panose="020B0502040204020203" pitchFamily="34" charset="0"/>
                <a:cs typeface="Segoe UI Light" panose="020B05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Texte libre et/ou un schéma/illustration</a:t>
            </a:r>
          </a:p>
        </p:txBody>
      </p:sp>
      <p:sp>
        <p:nvSpPr>
          <p:cNvPr id="13"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E 2 COLONNES">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3815655" cy="3383631"/>
          </a:xfrm>
          <a:prstGeom prst="rect">
            <a:avLst/>
          </a:prstGeom>
        </p:spPr>
        <p:txBody>
          <a:bodyPr/>
          <a:lstStyle>
            <a:lvl1pPr marL="342900" indent="-342900">
              <a:buFont typeface="MS PGothic" panose="020B0600070205080204" pitchFamily="34" charset="-128"/>
              <a:buChar char="◉"/>
              <a:defRPr sz="2000" b="0">
                <a:solidFill>
                  <a:schemeClr val="tx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Ma liste en 2 colonnes</a:t>
            </a:r>
          </a:p>
        </p:txBody>
      </p:sp>
      <p:sp>
        <p:nvSpPr>
          <p:cNvPr id="11"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
        <p:nvSpPr>
          <p:cNvPr id="7" name="Espace réservé du contenu 5"/>
          <p:cNvSpPr>
            <a:spLocks noGrp="1"/>
          </p:cNvSpPr>
          <p:nvPr>
            <p:ph sz="quarter" idx="13" hasCustomPrompt="1"/>
          </p:nvPr>
        </p:nvSpPr>
        <p:spPr>
          <a:xfrm>
            <a:off x="4788024" y="1276349"/>
            <a:ext cx="3815655" cy="3383631"/>
          </a:xfrm>
          <a:prstGeom prst="rect">
            <a:avLst/>
          </a:prstGeom>
        </p:spPr>
        <p:txBody>
          <a:bodyPr/>
          <a:lstStyle>
            <a:lvl1pPr marL="342900" indent="-342900">
              <a:buFont typeface="MS PGothic" panose="020B0600070205080204" pitchFamily="34" charset="-128"/>
              <a:buChar char="◉"/>
              <a:defRPr sz="2000">
                <a:solidFill>
                  <a:schemeClr val="tx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Ma liste en 2 colonnes</a:t>
            </a: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E A PUCE">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8207375" cy="3383631"/>
          </a:xfrm>
          <a:prstGeom prst="rect">
            <a:avLst/>
          </a:prstGeom>
        </p:spPr>
        <p:txBody>
          <a:bodyPr/>
          <a:lstStyle>
            <a:lvl1pPr marL="342900" indent="-342900">
              <a:buFont typeface="MS PGothic" panose="020B0600070205080204" pitchFamily="34" charset="-128"/>
              <a:buChar char="◉"/>
              <a:defRPr sz="2000">
                <a:solidFill>
                  <a:schemeClr val="tx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2pPr>
            <a:lvl3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3pPr>
            <a:lvl4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4pPr>
            <a:lvl5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5pPr>
          </a:lstStyle>
          <a:p>
            <a:pPr lvl="0"/>
            <a:r>
              <a:rPr lang="fr-FR" dirty="0"/>
              <a:t>Liste à puce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69" cy="5143500"/>
          </a:xfrm>
          <a:prstGeom prst="rect">
            <a:avLst/>
          </a:prstGeom>
        </p:spPr>
      </p:pic>
      <p:sp>
        <p:nvSpPr>
          <p:cNvPr id="2" name="Titre 1"/>
          <p:cNvSpPr>
            <a:spLocks noGrp="1"/>
          </p:cNvSpPr>
          <p:nvPr>
            <p:ph type="ctrTitle" hasCustomPrompt="1"/>
          </p:nvPr>
        </p:nvSpPr>
        <p:spPr>
          <a:xfrm>
            <a:off x="827584" y="3557465"/>
            <a:ext cx="7560840" cy="958501"/>
          </a:xfrm>
          <a:prstGeom prst="rect">
            <a:avLst/>
          </a:prstGeom>
        </p:spPr>
        <p:txBody>
          <a:bodyPr anchor="b"/>
          <a:lstStyle>
            <a:lvl1pPr algn="l">
              <a:defRPr sz="2800" b="1" i="0" cap="none" baseline="0">
                <a:solidFill>
                  <a:schemeClr val="bg1"/>
                </a:solidFill>
                <a:latin typeface="Segoe UI Semibold" panose="020B0702040204020203" pitchFamily="34" charset="0"/>
                <a:cs typeface="Segoe UI Semibold" panose="020B0702040204020203" pitchFamily="34" charset="0"/>
              </a:defRPr>
            </a:lvl1pPr>
          </a:lstStyle>
          <a:p>
            <a:r>
              <a:rPr lang="fr-FR" dirty="0"/>
              <a:t>Titre de la conférence</a:t>
            </a:r>
          </a:p>
        </p:txBody>
      </p:sp>
      <p:sp>
        <p:nvSpPr>
          <p:cNvPr id="3" name="Sous-titre 2"/>
          <p:cNvSpPr>
            <a:spLocks noGrp="1"/>
          </p:cNvSpPr>
          <p:nvPr>
            <p:ph type="subTitle" idx="1" hasCustomPrompt="1"/>
          </p:nvPr>
        </p:nvSpPr>
        <p:spPr>
          <a:xfrm>
            <a:off x="827584" y="4587974"/>
            <a:ext cx="7560840" cy="576064"/>
          </a:xfrm>
          <a:prstGeom prst="rect">
            <a:avLst/>
          </a:prstGeom>
        </p:spPr>
        <p:txBody>
          <a:bodyPr/>
          <a:lstStyle>
            <a:lvl1pPr marL="0" indent="0" algn="l">
              <a:buNone/>
              <a:defRPr sz="2000" cap="small" baseline="0">
                <a:solidFill>
                  <a:schemeClr val="tx1">
                    <a:lumMod val="50000"/>
                    <a:lumOff val="50000"/>
                  </a:schemeClr>
                </a:solidFill>
                <a:latin typeface="Segoe UI Light" panose="020B0502040204020203" pitchFamily="34" charset="0"/>
                <a:cs typeface="Segoe UI Light"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727" y="423702"/>
            <a:ext cx="5305963" cy="2016224"/>
          </a:xfrm>
          <a:prstGeom prst="rect">
            <a:avLst/>
          </a:prstGeom>
          <a:solidFill>
            <a:schemeClr val="tx1"/>
          </a:solidFill>
        </p:spPr>
      </p:pic>
    </p:spTree>
    <p:extLst>
      <p:ext uri="{BB962C8B-B14F-4D97-AF65-F5344CB8AC3E}">
        <p14:creationId xmlns:p14="http://schemas.microsoft.com/office/powerpoint/2010/main" val="345028385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827584" y="987574"/>
            <a:ext cx="7560840" cy="3600400"/>
          </a:xfrm>
          <a:prstGeom prst="rect">
            <a:avLst/>
          </a:prstGeom>
        </p:spPr>
        <p:txBody>
          <a:bodyPr anchor="ctr"/>
          <a:lstStyle>
            <a:lvl1pPr marL="0" indent="0" algn="ctr">
              <a:buNone/>
              <a:defRPr baseline="0">
                <a:solidFill>
                  <a:schemeClr val="bg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Intercalaire</a:t>
            </a:r>
          </a:p>
        </p:txBody>
      </p:sp>
    </p:spTree>
    <p:extLst>
      <p:ext uri="{BB962C8B-B14F-4D97-AF65-F5344CB8AC3E}">
        <p14:creationId xmlns:p14="http://schemas.microsoft.com/office/powerpoint/2010/main" val="210994166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audio" Target="../media/audio1.wav"/><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15" y="0"/>
            <a:ext cx="9141969" cy="51435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84" r:id="rId2"/>
    <p:sldLayoutId id="2147483682" r:id="rId3"/>
    <p:sldLayoutId id="2147483683" r:id="rId4"/>
    <p:sldLayoutId id="2147483674" r:id="rId5"/>
    <p:sldLayoutId id="2147483675" r:id="rId6"/>
    <p:sldLayoutId id="2147483662" r:id="rId7"/>
  </p:sldLayoutIdLst>
  <p:transition spd="slow">
    <p:wipe/>
    <p:sndAc>
      <p:stSnd>
        <p:snd r:embed="rId9" name="camera.wav"/>
      </p:stSnd>
    </p:sndAc>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32" y="-994"/>
            <a:ext cx="9141968" cy="5143500"/>
          </a:xfrm>
          <a:prstGeom prst="rect">
            <a:avLst/>
          </a:prstGeom>
        </p:spPr>
      </p:pic>
      <p:pic>
        <p:nvPicPr>
          <p:cNvPr id="4" name="Imag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0294" y="167547"/>
            <a:ext cx="1469378" cy="558352"/>
          </a:xfrm>
          <a:prstGeom prst="rect">
            <a:avLst/>
          </a:prstGeom>
          <a:solidFill>
            <a:schemeClr val="tx1"/>
          </a:solidFill>
        </p:spPr>
      </p:pic>
    </p:spTree>
    <p:extLst>
      <p:ext uri="{BB962C8B-B14F-4D97-AF65-F5344CB8AC3E}">
        <p14:creationId xmlns:p14="http://schemas.microsoft.com/office/powerpoint/2010/main" val="31977479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ransition spd="slow">
    <p:wipe/>
    <p:sndAc>
      <p:stSnd>
        <p:snd r:embed="rId7" name="camera.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0569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ransition spd="slow">
    <p:wipe/>
    <p:sndAc>
      <p:stSnd>
        <p:snd r:embed="rId6" name="camera.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notesSlide" Target="../notesSlides/notesSlide4.xml"/><Relationship Id="rId16"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hyperlink" Target="http://en.wikipedia.org/wiki/Dependent_type" TargetMode="External"/><Relationship Id="rId4" Type="http://schemas.openxmlformats.org/officeDocument/2006/relationships/hyperlink" Target="http://en.wikipedia.org/wiki/Taint_check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pensource.com/article/18/2/top-10-open-source-legal-stories-shook-2017" TargetMode="External"/><Relationship Id="rId7" Type="http://schemas.openxmlformats.org/officeDocument/2006/relationships/hyperlink" Target="http://www.youtube.com/watch?v=5B0GTYfPoMo"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openssl.org/source/license.html" TargetMode="External"/><Relationship Id="rId5" Type="http://schemas.openxmlformats.org/officeDocument/2006/relationships/hyperlink" Target="http://rocksdb.org/" TargetMode="External"/><Relationship Id="rId4" Type="http://schemas.openxmlformats.org/officeDocument/2006/relationships/hyperlink" Target="https://issues.apache.org/jira/browse/LEGAL-30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prowesscorp.com/computer-latency-at-a-human-scale/" TargetMode="External"/><Relationship Id="rId1" Type="http://schemas.openxmlformats.org/officeDocument/2006/relationships/slideLayout" Target="../slideLayouts/slideLayout5.xml"/><Relationship Id="rId4" Type="http://schemas.openxmlformats.org/officeDocument/2006/relationships/image" Target="../media/image5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pypl.github.io/PYPL.html" TargetMode="External"/><Relationship Id="rId13" Type="http://schemas.openxmlformats.org/officeDocument/2006/relationships/hyperlink" Target="https://benchmarksgame-team.pages.debian.net/benchmarksgame/faster/go.html" TargetMode="External"/><Relationship Id="rId18" Type="http://schemas.openxmlformats.org/officeDocument/2006/relationships/hyperlink" Target="https://www.benfrederickson.com/ranking-programming-languages-by-github-users/" TargetMode="External"/><Relationship Id="rId3" Type="http://schemas.openxmlformats.org/officeDocument/2006/relationships/hyperlink" Target="https://www.activestate.com/blog/python-vs-java-duck-typing-parsing-whitespace-and-other-cool-differences/" TargetMode="External"/><Relationship Id="rId21" Type="http://schemas.openxmlformats.org/officeDocument/2006/relationships/image" Target="../media/image16.png"/><Relationship Id="rId7" Type="http://schemas.openxmlformats.org/officeDocument/2006/relationships/hyperlink" Target="https://www.tiobe.com/tiobe-index/" TargetMode="External"/><Relationship Id="rId12" Type="http://schemas.openxmlformats.org/officeDocument/2006/relationships/image" Target="../media/image12.png"/><Relationship Id="rId17" Type="http://schemas.openxmlformats.org/officeDocument/2006/relationships/image" Target="../media/image14.png"/><Relationship Id="rId25" Type="http://schemas.openxmlformats.org/officeDocument/2006/relationships/image" Target="../media/image18.png"/><Relationship Id="rId2" Type="http://schemas.openxmlformats.org/officeDocument/2006/relationships/image" Target="../media/image9.png"/><Relationship Id="rId16" Type="http://schemas.openxmlformats.org/officeDocument/2006/relationships/hyperlink" Target="https://www.techempower.com/benchmarks/" TargetMode="External"/><Relationship Id="rId20" Type="http://schemas.openxmlformats.org/officeDocument/2006/relationships/hyperlink" Target="https://insights.stackoverflow.com/survey/2018/" TargetMode="Externa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hyperlink" Target="https://www.quora.com/What-should-I-learn-first-Java-or-Golang" TargetMode="External"/><Relationship Id="rId24" Type="http://schemas.openxmlformats.org/officeDocument/2006/relationships/hyperlink" Target="https://www.daxx.com/article/software-developer-statistics-2017-programmers" TargetMode="External"/><Relationship Id="rId5" Type="http://schemas.openxmlformats.org/officeDocument/2006/relationships/hyperlink" Target="https://hackr.io/blog/python-vs-php-in-2018" TargetMode="External"/><Relationship Id="rId15" Type="http://schemas.openxmlformats.org/officeDocument/2006/relationships/image" Target="../media/image13.png"/><Relationship Id="rId23" Type="http://schemas.openxmlformats.org/officeDocument/2006/relationships/image" Target="../media/image17.png"/><Relationship Id="rId10" Type="http://schemas.openxmlformats.org/officeDocument/2006/relationships/hyperlink" Target="https://www.quora.com/Should-I-learn-Golang-or-Python-in-2017https:/www.quora.com/Should-I-learn-Golang-or-Python-in-2017" TargetMode="External"/><Relationship Id="rId19" Type="http://schemas.openxmlformats.org/officeDocument/2006/relationships/image" Target="../media/image15.png"/><Relationship Id="rId4" Type="http://schemas.openxmlformats.org/officeDocument/2006/relationships/hyperlink" Target="https://dzone.com/articles/java-vs-python-which-programming-language-is-best" TargetMode="External"/><Relationship Id="rId9" Type="http://schemas.openxmlformats.org/officeDocument/2006/relationships/image" Target="../media/image11.png"/><Relationship Id="rId14" Type="http://schemas.openxmlformats.org/officeDocument/2006/relationships/hyperlink" Target="https://benchmarksgame-team.pages.debian.net/benchmarksgame/which-programs-are-fast.html" TargetMode="External"/><Relationship Id="rId22" Type="http://schemas.openxmlformats.org/officeDocument/2006/relationships/hyperlink" Target="https://www.statista.com/statistics/793628/worldwide-developer-survey-most-used-languag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png"/><Relationship Id="rId7" Type="http://schemas.openxmlformats.org/officeDocument/2006/relationships/hyperlink" Target="https://evansdata.com/reports/viewRelease.php?reportID=9" TargetMode="External"/><Relationship Id="rId2" Type="http://schemas.openxmlformats.org/officeDocument/2006/relationships/hyperlink" Target="https://insights.stackoverflow.com/survey/2018/" TargetMode="Externa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hyperlink" Target="https://www.devrelate.com/youngerdevelopers-5-5-million/" TargetMode="External"/><Relationship Id="rId10" Type="http://schemas.openxmlformats.org/officeDocument/2006/relationships/image" Target="../media/image24.jpeg"/><Relationship Id="rId4" Type="http://schemas.openxmlformats.org/officeDocument/2006/relationships/image" Target="../media/image20.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hyperlink" Target="https://insights.stackoverflow.com/survey/2018/"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0" dirty="0"/>
              <a:t>Les comparaisons de langages, c’est vraiment utile ou débile ?</a:t>
            </a:r>
            <a:endParaRPr lang="fr-FR" dirty="0"/>
          </a:p>
        </p:txBody>
      </p:sp>
      <p:sp>
        <p:nvSpPr>
          <p:cNvPr id="3" name="Sous-titre 2"/>
          <p:cNvSpPr>
            <a:spLocks noGrp="1"/>
          </p:cNvSpPr>
          <p:nvPr>
            <p:ph type="subTitle" idx="1"/>
          </p:nvPr>
        </p:nvSpPr>
        <p:spPr/>
        <p:txBody>
          <a:bodyPr/>
          <a:lstStyle/>
          <a:p>
            <a:r>
              <a:rPr lang="fr-FR" dirty="0"/>
              <a:t>Roch Auburtin </a:t>
            </a:r>
          </a:p>
        </p:txBody>
      </p:sp>
    </p:spTree>
    <p:extLst>
      <p:ext uri="{BB962C8B-B14F-4D97-AF65-F5344CB8AC3E}">
        <p14:creationId xmlns:p14="http://schemas.microsoft.com/office/powerpoint/2010/main" val="275691892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5784D6C-B98D-4072-A8F4-2BDD0ECCE959}"/>
              </a:ext>
            </a:extLst>
          </p:cNvPr>
          <p:cNvSpPr>
            <a:spLocks noGrp="1"/>
          </p:cNvSpPr>
          <p:nvPr>
            <p:ph type="subTitle" idx="1"/>
          </p:nvPr>
        </p:nvSpPr>
        <p:spPr/>
        <p:txBody>
          <a:bodyPr/>
          <a:lstStyle/>
          <a:p>
            <a:r>
              <a:rPr lang="fr-FR" dirty="0"/>
              <a:t>Usages</a:t>
            </a:r>
          </a:p>
        </p:txBody>
      </p:sp>
      <p:sp>
        <p:nvSpPr>
          <p:cNvPr id="4" name="Rectangle 3">
            <a:extLst>
              <a:ext uri="{FF2B5EF4-FFF2-40B4-BE49-F238E27FC236}">
                <a16:creationId xmlns:a16="http://schemas.microsoft.com/office/drawing/2014/main" id="{83F5C3C5-7A14-4769-85FB-0973BB782BAE}"/>
              </a:ext>
            </a:extLst>
          </p:cNvPr>
          <p:cNvSpPr/>
          <p:nvPr/>
        </p:nvSpPr>
        <p:spPr>
          <a:xfrm>
            <a:off x="179512" y="1808449"/>
            <a:ext cx="1080000"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Multi </a:t>
            </a:r>
            <a:r>
              <a:rPr lang="fr-FR" sz="1600" dirty="0" err="1"/>
              <a:t>Devices</a:t>
            </a:r>
            <a:endParaRPr lang="fr-FR" sz="1600" dirty="0"/>
          </a:p>
        </p:txBody>
      </p:sp>
      <p:sp>
        <p:nvSpPr>
          <p:cNvPr id="5" name="Rectangle 4">
            <a:extLst>
              <a:ext uri="{FF2B5EF4-FFF2-40B4-BE49-F238E27FC236}">
                <a16:creationId xmlns:a16="http://schemas.microsoft.com/office/drawing/2014/main" id="{F6E7576B-8703-42E7-AF69-106297F0D42C}"/>
              </a:ext>
            </a:extLst>
          </p:cNvPr>
          <p:cNvSpPr/>
          <p:nvPr/>
        </p:nvSpPr>
        <p:spPr>
          <a:xfrm>
            <a:off x="4062163" y="1815766"/>
            <a:ext cx="1080000" cy="900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dirty="0"/>
              <a:t>Web</a:t>
            </a:r>
          </a:p>
        </p:txBody>
      </p:sp>
      <p:sp>
        <p:nvSpPr>
          <p:cNvPr id="6" name="Rectangle 5">
            <a:extLst>
              <a:ext uri="{FF2B5EF4-FFF2-40B4-BE49-F238E27FC236}">
                <a16:creationId xmlns:a16="http://schemas.microsoft.com/office/drawing/2014/main" id="{C5C94796-C4C1-4C1E-9831-3C57D4E75864}"/>
              </a:ext>
            </a:extLst>
          </p:cNvPr>
          <p:cNvSpPr/>
          <p:nvPr/>
        </p:nvSpPr>
        <p:spPr>
          <a:xfrm>
            <a:off x="2767946" y="1815766"/>
            <a:ext cx="1080000" cy="900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t>Offline</a:t>
            </a:r>
          </a:p>
        </p:txBody>
      </p:sp>
      <p:sp>
        <p:nvSpPr>
          <p:cNvPr id="7" name="Rectangle 6">
            <a:extLst>
              <a:ext uri="{FF2B5EF4-FFF2-40B4-BE49-F238E27FC236}">
                <a16:creationId xmlns:a16="http://schemas.microsoft.com/office/drawing/2014/main" id="{C6D18EC3-8BC2-45FF-A41E-091BD0091F7C}"/>
              </a:ext>
            </a:extLst>
          </p:cNvPr>
          <p:cNvSpPr/>
          <p:nvPr/>
        </p:nvSpPr>
        <p:spPr>
          <a:xfrm>
            <a:off x="1473729" y="1808449"/>
            <a:ext cx="1080000" cy="90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a:t>IoT</a:t>
            </a:r>
          </a:p>
        </p:txBody>
      </p:sp>
      <p:sp>
        <p:nvSpPr>
          <p:cNvPr id="8" name="Rectangle 7">
            <a:extLst>
              <a:ext uri="{FF2B5EF4-FFF2-40B4-BE49-F238E27FC236}">
                <a16:creationId xmlns:a16="http://schemas.microsoft.com/office/drawing/2014/main" id="{C3B9BB81-B74F-45F0-BDAE-C51BAA35B935}"/>
              </a:ext>
            </a:extLst>
          </p:cNvPr>
          <p:cNvSpPr/>
          <p:nvPr/>
        </p:nvSpPr>
        <p:spPr>
          <a:xfrm>
            <a:off x="5356380" y="1815766"/>
            <a:ext cx="1080000" cy="90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t>DevOps</a:t>
            </a:r>
          </a:p>
        </p:txBody>
      </p:sp>
      <p:sp>
        <p:nvSpPr>
          <p:cNvPr id="9" name="ZoneTexte 8">
            <a:extLst>
              <a:ext uri="{FF2B5EF4-FFF2-40B4-BE49-F238E27FC236}">
                <a16:creationId xmlns:a16="http://schemas.microsoft.com/office/drawing/2014/main" id="{E8049B9E-E289-430D-BF0F-F8F13E235E89}"/>
              </a:ext>
            </a:extLst>
          </p:cNvPr>
          <p:cNvSpPr txBox="1"/>
          <p:nvPr/>
        </p:nvSpPr>
        <p:spPr>
          <a:xfrm>
            <a:off x="323409" y="2896369"/>
            <a:ext cx="792205" cy="1200329"/>
          </a:xfrm>
          <a:prstGeom prst="rect">
            <a:avLst/>
          </a:prstGeom>
          <a:noFill/>
        </p:spPr>
        <p:txBody>
          <a:bodyPr wrap="none" rtlCol="0">
            <a:spAutoFit/>
          </a:bodyPr>
          <a:lstStyle/>
          <a:p>
            <a:pPr algn="ctr"/>
            <a:r>
              <a:rPr lang="fr-FR" sz="1200" dirty="0" err="1"/>
              <a:t>Toys</a:t>
            </a:r>
            <a:endParaRPr lang="fr-FR" sz="1200" dirty="0"/>
          </a:p>
          <a:p>
            <a:pPr algn="ctr"/>
            <a:r>
              <a:rPr lang="fr-FR" sz="1200" dirty="0"/>
              <a:t>TV</a:t>
            </a:r>
          </a:p>
          <a:p>
            <a:pPr algn="ctr"/>
            <a:r>
              <a:rPr lang="fr-FR" sz="1200" dirty="0"/>
              <a:t>Mobile</a:t>
            </a:r>
          </a:p>
          <a:p>
            <a:pPr algn="ctr"/>
            <a:r>
              <a:rPr lang="fr-FR" sz="1200" dirty="0"/>
              <a:t>Desktop</a:t>
            </a:r>
          </a:p>
          <a:p>
            <a:pPr algn="ctr"/>
            <a:r>
              <a:rPr lang="fr-FR" sz="1200" dirty="0"/>
              <a:t>Browser</a:t>
            </a:r>
          </a:p>
          <a:p>
            <a:pPr algn="ctr"/>
            <a:endParaRPr lang="fr-FR" sz="1200" dirty="0"/>
          </a:p>
        </p:txBody>
      </p:sp>
      <p:sp>
        <p:nvSpPr>
          <p:cNvPr id="10" name="ZoneTexte 9">
            <a:extLst>
              <a:ext uri="{FF2B5EF4-FFF2-40B4-BE49-F238E27FC236}">
                <a16:creationId xmlns:a16="http://schemas.microsoft.com/office/drawing/2014/main" id="{54FCB460-4B51-4702-823D-13C45A46DCBE}"/>
              </a:ext>
            </a:extLst>
          </p:cNvPr>
          <p:cNvSpPr txBox="1"/>
          <p:nvPr/>
        </p:nvSpPr>
        <p:spPr>
          <a:xfrm>
            <a:off x="1313055" y="2896369"/>
            <a:ext cx="1401346" cy="830997"/>
          </a:xfrm>
          <a:prstGeom prst="rect">
            <a:avLst/>
          </a:prstGeom>
          <a:noFill/>
        </p:spPr>
        <p:txBody>
          <a:bodyPr wrap="none" rtlCol="0">
            <a:spAutoFit/>
          </a:bodyPr>
          <a:lstStyle/>
          <a:p>
            <a:pPr algn="ctr"/>
            <a:r>
              <a:rPr lang="fr-FR" sz="1200" dirty="0"/>
              <a:t>Micro </a:t>
            </a:r>
            <a:r>
              <a:rPr lang="fr-FR" sz="1200" dirty="0" err="1"/>
              <a:t>Controler</a:t>
            </a:r>
            <a:endParaRPr lang="fr-FR" sz="1200" dirty="0"/>
          </a:p>
          <a:p>
            <a:pPr algn="ctr"/>
            <a:r>
              <a:rPr lang="fr-FR" sz="1200" dirty="0"/>
              <a:t>GPU Embedded</a:t>
            </a:r>
          </a:p>
          <a:p>
            <a:pPr algn="ctr"/>
            <a:r>
              <a:rPr lang="fr-FR" sz="1200" dirty="0"/>
              <a:t>Real Time</a:t>
            </a:r>
          </a:p>
          <a:p>
            <a:pPr algn="ctr"/>
            <a:endParaRPr lang="fr-FR" sz="1200" dirty="0"/>
          </a:p>
        </p:txBody>
      </p:sp>
      <p:sp>
        <p:nvSpPr>
          <p:cNvPr id="11" name="ZoneTexte 10">
            <a:extLst>
              <a:ext uri="{FF2B5EF4-FFF2-40B4-BE49-F238E27FC236}">
                <a16:creationId xmlns:a16="http://schemas.microsoft.com/office/drawing/2014/main" id="{240B025E-DCDF-4592-AC04-96A69D8698E8}"/>
              </a:ext>
            </a:extLst>
          </p:cNvPr>
          <p:cNvSpPr txBox="1"/>
          <p:nvPr/>
        </p:nvSpPr>
        <p:spPr>
          <a:xfrm>
            <a:off x="2725094" y="2896369"/>
            <a:ext cx="1165704" cy="830997"/>
          </a:xfrm>
          <a:prstGeom prst="rect">
            <a:avLst/>
          </a:prstGeom>
          <a:noFill/>
        </p:spPr>
        <p:txBody>
          <a:bodyPr wrap="none" rtlCol="0">
            <a:spAutoFit/>
          </a:bodyPr>
          <a:lstStyle/>
          <a:p>
            <a:pPr algn="ctr"/>
            <a:r>
              <a:rPr lang="fr-FR" sz="1200" dirty="0"/>
              <a:t>OS </a:t>
            </a:r>
            <a:r>
              <a:rPr lang="fr-FR" sz="1200" dirty="0" err="1"/>
              <a:t>Portability</a:t>
            </a:r>
            <a:endParaRPr lang="fr-FR" sz="1200" dirty="0"/>
          </a:p>
          <a:p>
            <a:pPr algn="ctr"/>
            <a:r>
              <a:rPr lang="fr-FR" sz="1200" dirty="0"/>
              <a:t>Local DB</a:t>
            </a:r>
          </a:p>
          <a:p>
            <a:pPr algn="ctr"/>
            <a:r>
              <a:rPr lang="fr-FR" sz="1200" dirty="0"/>
              <a:t>UI  </a:t>
            </a:r>
          </a:p>
          <a:p>
            <a:pPr algn="ctr"/>
            <a:endParaRPr lang="fr-FR" sz="1200" dirty="0"/>
          </a:p>
        </p:txBody>
      </p:sp>
      <p:sp>
        <p:nvSpPr>
          <p:cNvPr id="12" name="ZoneTexte 11">
            <a:extLst>
              <a:ext uri="{FF2B5EF4-FFF2-40B4-BE49-F238E27FC236}">
                <a16:creationId xmlns:a16="http://schemas.microsoft.com/office/drawing/2014/main" id="{EBFFAEA7-41A8-4FFD-9EFD-4BB93D551210}"/>
              </a:ext>
            </a:extLst>
          </p:cNvPr>
          <p:cNvSpPr txBox="1"/>
          <p:nvPr/>
        </p:nvSpPr>
        <p:spPr>
          <a:xfrm>
            <a:off x="6279835" y="2896369"/>
            <a:ext cx="184731" cy="461665"/>
          </a:xfrm>
          <a:prstGeom prst="rect">
            <a:avLst/>
          </a:prstGeom>
          <a:noFill/>
        </p:spPr>
        <p:txBody>
          <a:bodyPr wrap="none" rtlCol="0">
            <a:spAutoFit/>
          </a:bodyPr>
          <a:lstStyle/>
          <a:p>
            <a:pPr algn="ctr"/>
            <a:endParaRPr lang="fr-FR" sz="1200" dirty="0"/>
          </a:p>
          <a:p>
            <a:pPr algn="ctr"/>
            <a:endParaRPr lang="fr-FR" sz="1200" dirty="0"/>
          </a:p>
        </p:txBody>
      </p:sp>
      <p:sp>
        <p:nvSpPr>
          <p:cNvPr id="13" name="Rectangle 12">
            <a:extLst>
              <a:ext uri="{FF2B5EF4-FFF2-40B4-BE49-F238E27FC236}">
                <a16:creationId xmlns:a16="http://schemas.microsoft.com/office/drawing/2014/main" id="{96A2E29C-CCE4-4C0F-9B2B-C7FB041F49EA}"/>
              </a:ext>
            </a:extLst>
          </p:cNvPr>
          <p:cNvSpPr/>
          <p:nvPr/>
        </p:nvSpPr>
        <p:spPr>
          <a:xfrm>
            <a:off x="7944812" y="1803554"/>
            <a:ext cx="1080000" cy="90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t>Calcul</a:t>
            </a:r>
          </a:p>
        </p:txBody>
      </p:sp>
      <p:sp>
        <p:nvSpPr>
          <p:cNvPr id="14" name="ZoneTexte 13">
            <a:extLst>
              <a:ext uri="{FF2B5EF4-FFF2-40B4-BE49-F238E27FC236}">
                <a16:creationId xmlns:a16="http://schemas.microsoft.com/office/drawing/2014/main" id="{70A1E9A3-957C-4E75-A69E-5FED4F4800FB}"/>
              </a:ext>
            </a:extLst>
          </p:cNvPr>
          <p:cNvSpPr txBox="1"/>
          <p:nvPr/>
        </p:nvSpPr>
        <p:spPr>
          <a:xfrm>
            <a:off x="4112220" y="2896369"/>
            <a:ext cx="997388" cy="646331"/>
          </a:xfrm>
          <a:prstGeom prst="rect">
            <a:avLst/>
          </a:prstGeom>
          <a:noFill/>
        </p:spPr>
        <p:txBody>
          <a:bodyPr wrap="none" rtlCol="0">
            <a:spAutoFit/>
          </a:bodyPr>
          <a:lstStyle/>
          <a:p>
            <a:pPr algn="ctr"/>
            <a:r>
              <a:rPr lang="fr-FR" sz="1200" dirty="0"/>
              <a:t>Browser </a:t>
            </a:r>
          </a:p>
          <a:p>
            <a:pPr algn="ctr"/>
            <a:r>
              <a:rPr lang="fr-FR" sz="1200" dirty="0"/>
              <a:t>Interaction</a:t>
            </a:r>
          </a:p>
          <a:p>
            <a:pPr algn="ctr"/>
            <a:r>
              <a:rPr lang="fr-FR" sz="1200" dirty="0"/>
              <a:t>Facility</a:t>
            </a:r>
          </a:p>
        </p:txBody>
      </p:sp>
      <p:sp>
        <p:nvSpPr>
          <p:cNvPr id="15" name="ZoneTexte 14">
            <a:extLst>
              <a:ext uri="{FF2B5EF4-FFF2-40B4-BE49-F238E27FC236}">
                <a16:creationId xmlns:a16="http://schemas.microsoft.com/office/drawing/2014/main" id="{64E70723-FA55-447F-A114-5B25D29AC5E1}"/>
              </a:ext>
            </a:extLst>
          </p:cNvPr>
          <p:cNvSpPr txBox="1"/>
          <p:nvPr/>
        </p:nvSpPr>
        <p:spPr>
          <a:xfrm>
            <a:off x="5389670" y="2896369"/>
            <a:ext cx="1013418" cy="646331"/>
          </a:xfrm>
          <a:prstGeom prst="rect">
            <a:avLst/>
          </a:prstGeom>
          <a:noFill/>
        </p:spPr>
        <p:txBody>
          <a:bodyPr wrap="none" rtlCol="0">
            <a:spAutoFit/>
          </a:bodyPr>
          <a:lstStyle/>
          <a:p>
            <a:pPr algn="ctr"/>
            <a:r>
              <a:rPr lang="fr-FR" sz="1200" dirty="0" err="1"/>
              <a:t>Experience</a:t>
            </a:r>
            <a:endParaRPr lang="fr-FR" sz="1200" dirty="0"/>
          </a:p>
          <a:p>
            <a:pPr algn="ctr"/>
            <a:r>
              <a:rPr lang="fr-FR" sz="1200" dirty="0" err="1"/>
              <a:t>Simplicity</a:t>
            </a:r>
            <a:endParaRPr lang="fr-FR" sz="1200" dirty="0"/>
          </a:p>
          <a:p>
            <a:pPr algn="ctr"/>
            <a:endParaRPr lang="fr-FR" sz="1200" dirty="0"/>
          </a:p>
        </p:txBody>
      </p:sp>
      <p:sp>
        <p:nvSpPr>
          <p:cNvPr id="16" name="ZoneTexte 15">
            <a:extLst>
              <a:ext uri="{FF2B5EF4-FFF2-40B4-BE49-F238E27FC236}">
                <a16:creationId xmlns:a16="http://schemas.microsoft.com/office/drawing/2014/main" id="{1B73F2DD-4C06-4C4E-900F-365A38C36385}"/>
              </a:ext>
            </a:extLst>
          </p:cNvPr>
          <p:cNvSpPr txBox="1"/>
          <p:nvPr/>
        </p:nvSpPr>
        <p:spPr>
          <a:xfrm>
            <a:off x="8159031" y="2896369"/>
            <a:ext cx="670376" cy="461665"/>
          </a:xfrm>
          <a:prstGeom prst="rect">
            <a:avLst/>
          </a:prstGeom>
          <a:noFill/>
        </p:spPr>
        <p:txBody>
          <a:bodyPr wrap="none" rtlCol="0">
            <a:spAutoFit/>
          </a:bodyPr>
          <a:lstStyle/>
          <a:p>
            <a:pPr algn="ctr"/>
            <a:r>
              <a:rPr lang="fr-FR" sz="1200" dirty="0"/>
              <a:t>Speed</a:t>
            </a:r>
          </a:p>
          <a:p>
            <a:pPr algn="ctr"/>
            <a:endParaRPr lang="fr-FR" sz="1200" dirty="0"/>
          </a:p>
        </p:txBody>
      </p:sp>
      <p:sp>
        <p:nvSpPr>
          <p:cNvPr id="17" name="Rectangle 16">
            <a:extLst>
              <a:ext uri="{FF2B5EF4-FFF2-40B4-BE49-F238E27FC236}">
                <a16:creationId xmlns:a16="http://schemas.microsoft.com/office/drawing/2014/main" id="{8A758950-EEB9-4A31-AA0C-BB7BDAA2EB47}"/>
              </a:ext>
            </a:extLst>
          </p:cNvPr>
          <p:cNvSpPr/>
          <p:nvPr/>
        </p:nvSpPr>
        <p:spPr>
          <a:xfrm>
            <a:off x="6650597" y="1815766"/>
            <a:ext cx="1080000" cy="90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t>System</a:t>
            </a:r>
          </a:p>
        </p:txBody>
      </p:sp>
      <p:sp>
        <p:nvSpPr>
          <p:cNvPr id="18" name="ZoneTexte 17">
            <a:extLst>
              <a:ext uri="{FF2B5EF4-FFF2-40B4-BE49-F238E27FC236}">
                <a16:creationId xmlns:a16="http://schemas.microsoft.com/office/drawing/2014/main" id="{DB804265-87B4-4FEE-8703-6A52B6F10705}"/>
              </a:ext>
            </a:extLst>
          </p:cNvPr>
          <p:cNvSpPr txBox="1"/>
          <p:nvPr/>
        </p:nvSpPr>
        <p:spPr>
          <a:xfrm>
            <a:off x="6709493" y="2896369"/>
            <a:ext cx="976549" cy="461665"/>
          </a:xfrm>
          <a:prstGeom prst="rect">
            <a:avLst/>
          </a:prstGeom>
          <a:noFill/>
        </p:spPr>
        <p:txBody>
          <a:bodyPr wrap="none" rtlCol="0">
            <a:spAutoFit/>
          </a:bodyPr>
          <a:lstStyle/>
          <a:p>
            <a:pPr algn="ctr"/>
            <a:r>
              <a:rPr lang="fr-FR" sz="1200" dirty="0"/>
              <a:t>CPU </a:t>
            </a:r>
            <a:r>
              <a:rPr lang="fr-FR" sz="1200" dirty="0" err="1"/>
              <a:t>Cores</a:t>
            </a:r>
            <a:endParaRPr lang="fr-FR" sz="1200" dirty="0"/>
          </a:p>
          <a:p>
            <a:pPr algn="ctr"/>
            <a:r>
              <a:rPr lang="fr-FR" sz="1200" dirty="0"/>
              <a:t>IO</a:t>
            </a:r>
          </a:p>
        </p:txBody>
      </p:sp>
      <p:sp>
        <p:nvSpPr>
          <p:cNvPr id="2" name="ZoneTexte 1">
            <a:extLst>
              <a:ext uri="{FF2B5EF4-FFF2-40B4-BE49-F238E27FC236}">
                <a16:creationId xmlns:a16="http://schemas.microsoft.com/office/drawing/2014/main" id="{5F0375A3-38AB-45F0-8D9E-FDF95FD4A6F8}"/>
              </a:ext>
            </a:extLst>
          </p:cNvPr>
          <p:cNvSpPr txBox="1"/>
          <p:nvPr/>
        </p:nvSpPr>
        <p:spPr>
          <a:xfrm>
            <a:off x="1095919" y="4119107"/>
            <a:ext cx="6928500" cy="369332"/>
          </a:xfrm>
          <a:prstGeom prst="rect">
            <a:avLst/>
          </a:prstGeom>
          <a:noFill/>
        </p:spPr>
        <p:txBody>
          <a:bodyPr wrap="none" rtlCol="0">
            <a:spAutoFit/>
          </a:bodyPr>
          <a:lstStyle/>
          <a:p>
            <a:r>
              <a:rPr lang="fr-FR" b="1" dirty="0"/>
              <a:t>C’est souvent indispensable de maitriser plusieurs langages</a:t>
            </a:r>
          </a:p>
        </p:txBody>
      </p:sp>
    </p:spTree>
    <p:extLst>
      <p:ext uri="{BB962C8B-B14F-4D97-AF65-F5344CB8AC3E}">
        <p14:creationId xmlns:p14="http://schemas.microsoft.com/office/powerpoint/2010/main" val="423369356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B5101C15-2800-4979-A40C-868EEA0792F8}"/>
              </a:ext>
            </a:extLst>
          </p:cNvPr>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78831" y="1059583"/>
            <a:ext cx="4565177" cy="2265438"/>
          </a:xfrm>
        </p:spPr>
      </p:pic>
      <p:sp>
        <p:nvSpPr>
          <p:cNvPr id="3" name="Sous-titre 2">
            <a:extLst>
              <a:ext uri="{FF2B5EF4-FFF2-40B4-BE49-F238E27FC236}">
                <a16:creationId xmlns:a16="http://schemas.microsoft.com/office/drawing/2014/main" id="{71055894-6E56-4365-891F-EC12CBE5BB51}"/>
              </a:ext>
            </a:extLst>
          </p:cNvPr>
          <p:cNvSpPr>
            <a:spLocks noGrp="1"/>
          </p:cNvSpPr>
          <p:nvPr>
            <p:ph type="subTitle" idx="1"/>
          </p:nvPr>
        </p:nvSpPr>
        <p:spPr/>
        <p:txBody>
          <a:bodyPr/>
          <a:lstStyle/>
          <a:p>
            <a:r>
              <a:rPr lang="fr-FR" dirty="0"/>
              <a:t>Intérêt technologique</a:t>
            </a:r>
          </a:p>
        </p:txBody>
      </p:sp>
      <p:sp>
        <p:nvSpPr>
          <p:cNvPr id="4" name="AutoShape 2" descr="Image result for evolution of technology">
            <a:extLst>
              <a:ext uri="{FF2B5EF4-FFF2-40B4-BE49-F238E27FC236}">
                <a16:creationId xmlns:a16="http://schemas.microsoft.com/office/drawing/2014/main" id="{0011C436-E99D-4C18-BFD7-E8ECD2B9DCD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a:extLst>
              <a:ext uri="{FF2B5EF4-FFF2-40B4-BE49-F238E27FC236}">
                <a16:creationId xmlns:a16="http://schemas.microsoft.com/office/drawing/2014/main" id="{E4C4373F-6CAE-45EE-9EB5-B04AF1721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045721"/>
            <a:ext cx="3254403" cy="2002710"/>
          </a:xfrm>
          <a:prstGeom prst="rect">
            <a:avLst/>
          </a:prstGeom>
        </p:spPr>
      </p:pic>
      <p:sp>
        <p:nvSpPr>
          <p:cNvPr id="9" name="ZoneTexte 8">
            <a:extLst>
              <a:ext uri="{FF2B5EF4-FFF2-40B4-BE49-F238E27FC236}">
                <a16:creationId xmlns:a16="http://schemas.microsoft.com/office/drawing/2014/main" id="{C5F4D587-5F6B-4FBD-886B-45E967E635B0}"/>
              </a:ext>
            </a:extLst>
          </p:cNvPr>
          <p:cNvSpPr txBox="1"/>
          <p:nvPr/>
        </p:nvSpPr>
        <p:spPr>
          <a:xfrm>
            <a:off x="5220072" y="3096424"/>
            <a:ext cx="3531736" cy="369332"/>
          </a:xfrm>
          <a:prstGeom prst="rect">
            <a:avLst/>
          </a:prstGeom>
          <a:noFill/>
        </p:spPr>
        <p:txBody>
          <a:bodyPr wrap="none" rtlCol="0">
            <a:spAutoFit/>
          </a:bodyPr>
          <a:lstStyle/>
          <a:p>
            <a:r>
              <a:rPr lang="fr-FR" dirty="0"/>
              <a:t>Réel progrès ou du business ? </a:t>
            </a:r>
          </a:p>
        </p:txBody>
      </p:sp>
      <p:pic>
        <p:nvPicPr>
          <p:cNvPr id="12" name="Image 11">
            <a:extLst>
              <a:ext uri="{FF2B5EF4-FFF2-40B4-BE49-F238E27FC236}">
                <a16:creationId xmlns:a16="http://schemas.microsoft.com/office/drawing/2014/main" id="{F7755AF7-95D3-4DBE-B40D-A87938C84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571388"/>
            <a:ext cx="2611490" cy="1224136"/>
          </a:xfrm>
          <a:prstGeom prst="rect">
            <a:avLst/>
          </a:prstGeom>
        </p:spPr>
      </p:pic>
      <p:pic>
        <p:nvPicPr>
          <p:cNvPr id="14" name="Image 13">
            <a:extLst>
              <a:ext uri="{FF2B5EF4-FFF2-40B4-BE49-F238E27FC236}">
                <a16:creationId xmlns:a16="http://schemas.microsoft.com/office/drawing/2014/main" id="{9C1F98E5-8B74-42BD-985D-268013BD23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7" y="3566327"/>
            <a:ext cx="2099906" cy="1253382"/>
          </a:xfrm>
          <a:prstGeom prst="rect">
            <a:avLst/>
          </a:prstGeom>
        </p:spPr>
      </p:pic>
      <p:pic>
        <p:nvPicPr>
          <p:cNvPr id="4100" name="Picture 4" descr="Image result for framework development Mobile visual">
            <a:extLst>
              <a:ext uri="{FF2B5EF4-FFF2-40B4-BE49-F238E27FC236}">
                <a16:creationId xmlns:a16="http://schemas.microsoft.com/office/drawing/2014/main" id="{E2AF4695-3A41-4520-A62D-E8C6AA0DAA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3586304"/>
            <a:ext cx="1958617" cy="1224136"/>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A4A4C2B5-F20D-470B-8F20-8DC88DF9DAB1}"/>
              </a:ext>
            </a:extLst>
          </p:cNvPr>
          <p:cNvSpPr txBox="1"/>
          <p:nvPr/>
        </p:nvSpPr>
        <p:spPr>
          <a:xfrm>
            <a:off x="1187624" y="4766941"/>
            <a:ext cx="697627" cy="369332"/>
          </a:xfrm>
          <a:prstGeom prst="rect">
            <a:avLst/>
          </a:prstGeom>
          <a:noFill/>
        </p:spPr>
        <p:txBody>
          <a:bodyPr wrap="none" rtlCol="0">
            <a:spAutoFit/>
          </a:bodyPr>
          <a:lstStyle/>
          <a:p>
            <a:r>
              <a:rPr lang="fr-FR" dirty="0"/>
              <a:t>1985</a:t>
            </a:r>
          </a:p>
        </p:txBody>
      </p:sp>
      <p:sp>
        <p:nvSpPr>
          <p:cNvPr id="17" name="ZoneTexte 16">
            <a:extLst>
              <a:ext uri="{FF2B5EF4-FFF2-40B4-BE49-F238E27FC236}">
                <a16:creationId xmlns:a16="http://schemas.microsoft.com/office/drawing/2014/main" id="{5833B035-512D-4991-B539-323F7D704C7C}"/>
              </a:ext>
            </a:extLst>
          </p:cNvPr>
          <p:cNvSpPr txBox="1"/>
          <p:nvPr/>
        </p:nvSpPr>
        <p:spPr>
          <a:xfrm>
            <a:off x="3985870" y="4793359"/>
            <a:ext cx="697627" cy="369332"/>
          </a:xfrm>
          <a:prstGeom prst="rect">
            <a:avLst/>
          </a:prstGeom>
          <a:noFill/>
        </p:spPr>
        <p:txBody>
          <a:bodyPr wrap="none" rtlCol="0">
            <a:spAutoFit/>
          </a:bodyPr>
          <a:lstStyle/>
          <a:p>
            <a:r>
              <a:rPr lang="fr-FR" dirty="0"/>
              <a:t>1995</a:t>
            </a:r>
          </a:p>
        </p:txBody>
      </p:sp>
      <p:sp>
        <p:nvSpPr>
          <p:cNvPr id="18" name="ZoneTexte 17">
            <a:extLst>
              <a:ext uri="{FF2B5EF4-FFF2-40B4-BE49-F238E27FC236}">
                <a16:creationId xmlns:a16="http://schemas.microsoft.com/office/drawing/2014/main" id="{3F2364B0-DC50-47B5-86D4-6B4744914A43}"/>
              </a:ext>
            </a:extLst>
          </p:cNvPr>
          <p:cNvSpPr txBox="1"/>
          <p:nvPr/>
        </p:nvSpPr>
        <p:spPr>
          <a:xfrm>
            <a:off x="6498638" y="4776781"/>
            <a:ext cx="697627" cy="369332"/>
          </a:xfrm>
          <a:prstGeom prst="rect">
            <a:avLst/>
          </a:prstGeom>
          <a:noFill/>
        </p:spPr>
        <p:txBody>
          <a:bodyPr wrap="none" rtlCol="0">
            <a:spAutoFit/>
          </a:bodyPr>
          <a:lstStyle/>
          <a:p>
            <a:r>
              <a:rPr lang="fr-FR" dirty="0"/>
              <a:t>2015</a:t>
            </a:r>
          </a:p>
        </p:txBody>
      </p:sp>
    </p:spTree>
    <p:extLst>
      <p:ext uri="{BB962C8B-B14F-4D97-AF65-F5344CB8AC3E}">
        <p14:creationId xmlns:p14="http://schemas.microsoft.com/office/powerpoint/2010/main" val="186871993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AE87502-8BE4-41B5-9E7D-7695E514766E}"/>
              </a:ext>
            </a:extLst>
          </p:cNvPr>
          <p:cNvSpPr>
            <a:spLocks noGrp="1"/>
          </p:cNvSpPr>
          <p:nvPr>
            <p:ph type="subTitle" idx="1"/>
          </p:nvPr>
        </p:nvSpPr>
        <p:spPr/>
        <p:txBody>
          <a:bodyPr/>
          <a:lstStyle/>
          <a:p>
            <a:r>
              <a:rPr lang="fr-FR" dirty="0"/>
              <a:t>Gains de productivité</a:t>
            </a:r>
          </a:p>
        </p:txBody>
      </p:sp>
      <p:sp>
        <p:nvSpPr>
          <p:cNvPr id="4" name="Rectangle 3">
            <a:extLst>
              <a:ext uri="{FF2B5EF4-FFF2-40B4-BE49-F238E27FC236}">
                <a16:creationId xmlns:a16="http://schemas.microsoft.com/office/drawing/2014/main" id="{00D20CAC-75F8-4BFF-9419-3A85E0118D54}"/>
              </a:ext>
            </a:extLst>
          </p:cNvPr>
          <p:cNvSpPr/>
          <p:nvPr/>
        </p:nvSpPr>
        <p:spPr>
          <a:xfrm>
            <a:off x="251520" y="1275606"/>
            <a:ext cx="115212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Design</a:t>
            </a:r>
          </a:p>
        </p:txBody>
      </p:sp>
      <p:sp>
        <p:nvSpPr>
          <p:cNvPr id="5" name="Rectangle 4">
            <a:extLst>
              <a:ext uri="{FF2B5EF4-FFF2-40B4-BE49-F238E27FC236}">
                <a16:creationId xmlns:a16="http://schemas.microsoft.com/office/drawing/2014/main" id="{50938521-CC89-4215-AE0F-75F6022522A6}"/>
              </a:ext>
            </a:extLst>
          </p:cNvPr>
          <p:cNvSpPr/>
          <p:nvPr/>
        </p:nvSpPr>
        <p:spPr>
          <a:xfrm>
            <a:off x="1717968" y="1284158"/>
            <a:ext cx="1152128" cy="1008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a:t>Code</a:t>
            </a:r>
          </a:p>
        </p:txBody>
      </p:sp>
      <p:sp>
        <p:nvSpPr>
          <p:cNvPr id="6" name="Rectangle 5">
            <a:extLst>
              <a:ext uri="{FF2B5EF4-FFF2-40B4-BE49-F238E27FC236}">
                <a16:creationId xmlns:a16="http://schemas.microsoft.com/office/drawing/2014/main" id="{5025E9D7-7EF5-4FD0-87E6-2D90DC0FEA78}"/>
              </a:ext>
            </a:extLst>
          </p:cNvPr>
          <p:cNvSpPr/>
          <p:nvPr/>
        </p:nvSpPr>
        <p:spPr>
          <a:xfrm>
            <a:off x="3184416" y="1275606"/>
            <a:ext cx="1152128" cy="1008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t>Test</a:t>
            </a:r>
          </a:p>
        </p:txBody>
      </p:sp>
      <p:sp>
        <p:nvSpPr>
          <p:cNvPr id="7" name="Rectangle 6">
            <a:extLst>
              <a:ext uri="{FF2B5EF4-FFF2-40B4-BE49-F238E27FC236}">
                <a16:creationId xmlns:a16="http://schemas.microsoft.com/office/drawing/2014/main" id="{2D8AC9AC-BA25-4AD0-90AE-8AF100408B3B}"/>
              </a:ext>
            </a:extLst>
          </p:cNvPr>
          <p:cNvSpPr/>
          <p:nvPr/>
        </p:nvSpPr>
        <p:spPr>
          <a:xfrm>
            <a:off x="4650864" y="1284158"/>
            <a:ext cx="1152128" cy="10081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dirty="0" err="1"/>
              <a:t>Deploy</a:t>
            </a:r>
            <a:endParaRPr lang="fr-FR" sz="1600" dirty="0"/>
          </a:p>
        </p:txBody>
      </p:sp>
      <p:sp>
        <p:nvSpPr>
          <p:cNvPr id="8" name="Rectangle 7">
            <a:extLst>
              <a:ext uri="{FF2B5EF4-FFF2-40B4-BE49-F238E27FC236}">
                <a16:creationId xmlns:a16="http://schemas.microsoft.com/office/drawing/2014/main" id="{CA2B919C-4981-4F4F-87BA-D4FE8567911E}"/>
              </a:ext>
            </a:extLst>
          </p:cNvPr>
          <p:cNvSpPr/>
          <p:nvPr/>
        </p:nvSpPr>
        <p:spPr>
          <a:xfrm>
            <a:off x="6117312" y="1275606"/>
            <a:ext cx="1152128" cy="10081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t>Run</a:t>
            </a:r>
          </a:p>
        </p:txBody>
      </p:sp>
      <p:sp>
        <p:nvSpPr>
          <p:cNvPr id="9" name="Rectangle 8">
            <a:extLst>
              <a:ext uri="{FF2B5EF4-FFF2-40B4-BE49-F238E27FC236}">
                <a16:creationId xmlns:a16="http://schemas.microsoft.com/office/drawing/2014/main" id="{8342F6A2-0246-42C3-8D7D-0C7EB40B9526}"/>
              </a:ext>
            </a:extLst>
          </p:cNvPr>
          <p:cNvSpPr/>
          <p:nvPr/>
        </p:nvSpPr>
        <p:spPr>
          <a:xfrm>
            <a:off x="251520" y="3528021"/>
            <a:ext cx="848436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a:t>Collaborative</a:t>
            </a:r>
          </a:p>
        </p:txBody>
      </p:sp>
      <p:sp>
        <p:nvSpPr>
          <p:cNvPr id="10" name="Rectangle 9">
            <a:extLst>
              <a:ext uri="{FF2B5EF4-FFF2-40B4-BE49-F238E27FC236}">
                <a16:creationId xmlns:a16="http://schemas.microsoft.com/office/drawing/2014/main" id="{A5684815-C527-4F1F-A386-A09B015BA44D}"/>
              </a:ext>
            </a:extLst>
          </p:cNvPr>
          <p:cNvSpPr/>
          <p:nvPr/>
        </p:nvSpPr>
        <p:spPr>
          <a:xfrm>
            <a:off x="7583760" y="1275606"/>
            <a:ext cx="1152128" cy="10081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err="1"/>
              <a:t>Maintain</a:t>
            </a:r>
            <a:endParaRPr lang="fr-FR" sz="1600" dirty="0"/>
          </a:p>
        </p:txBody>
      </p:sp>
      <p:sp>
        <p:nvSpPr>
          <p:cNvPr id="11" name="Rectangle 10">
            <a:extLst>
              <a:ext uri="{FF2B5EF4-FFF2-40B4-BE49-F238E27FC236}">
                <a16:creationId xmlns:a16="http://schemas.microsoft.com/office/drawing/2014/main" id="{25E07218-6393-4923-9824-885989769577}"/>
              </a:ext>
            </a:extLst>
          </p:cNvPr>
          <p:cNvSpPr/>
          <p:nvPr/>
        </p:nvSpPr>
        <p:spPr>
          <a:xfrm>
            <a:off x="251520" y="4124623"/>
            <a:ext cx="8484368"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a:t>Agile</a:t>
            </a:r>
          </a:p>
        </p:txBody>
      </p:sp>
      <p:sp>
        <p:nvSpPr>
          <p:cNvPr id="12" name="Rectangle 11">
            <a:extLst>
              <a:ext uri="{FF2B5EF4-FFF2-40B4-BE49-F238E27FC236}">
                <a16:creationId xmlns:a16="http://schemas.microsoft.com/office/drawing/2014/main" id="{DE05EC76-1DD5-440A-8CCC-797C250F0E36}"/>
              </a:ext>
            </a:extLst>
          </p:cNvPr>
          <p:cNvSpPr/>
          <p:nvPr/>
        </p:nvSpPr>
        <p:spPr>
          <a:xfrm>
            <a:off x="220814" y="2972071"/>
            <a:ext cx="8515073" cy="4324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Librairies &amp; Framework</a:t>
            </a:r>
          </a:p>
        </p:txBody>
      </p:sp>
      <p:sp>
        <p:nvSpPr>
          <p:cNvPr id="13" name="Rectangle 12">
            <a:extLst>
              <a:ext uri="{FF2B5EF4-FFF2-40B4-BE49-F238E27FC236}">
                <a16:creationId xmlns:a16="http://schemas.microsoft.com/office/drawing/2014/main" id="{D2BBBB1D-5508-4A71-ACB9-56D9D783CA82}"/>
              </a:ext>
            </a:extLst>
          </p:cNvPr>
          <p:cNvSpPr/>
          <p:nvPr/>
        </p:nvSpPr>
        <p:spPr>
          <a:xfrm>
            <a:off x="220814" y="2427734"/>
            <a:ext cx="8515073" cy="43247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600" dirty="0"/>
              <a:t>Tools</a:t>
            </a:r>
          </a:p>
        </p:txBody>
      </p:sp>
    </p:spTree>
    <p:extLst>
      <p:ext uri="{BB962C8B-B14F-4D97-AF65-F5344CB8AC3E}">
        <p14:creationId xmlns:p14="http://schemas.microsoft.com/office/powerpoint/2010/main" val="119713042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1A8B152-BBAE-4611-89C0-1C66BA6D9A7F}"/>
              </a:ext>
            </a:extLst>
          </p:cNvPr>
          <p:cNvSpPr>
            <a:spLocks noGrp="1"/>
          </p:cNvSpPr>
          <p:nvPr>
            <p:ph type="subTitle" idx="1"/>
          </p:nvPr>
        </p:nvSpPr>
        <p:spPr/>
        <p:txBody>
          <a:bodyPr/>
          <a:lstStyle/>
          <a:p>
            <a:r>
              <a:rPr lang="fr-FR" dirty="0"/>
              <a:t>Gains de performance</a:t>
            </a:r>
          </a:p>
        </p:txBody>
      </p:sp>
      <p:sp>
        <p:nvSpPr>
          <p:cNvPr id="4" name="Rectangle 3">
            <a:extLst>
              <a:ext uri="{FF2B5EF4-FFF2-40B4-BE49-F238E27FC236}">
                <a16:creationId xmlns:a16="http://schemas.microsoft.com/office/drawing/2014/main" id="{4F5541BF-7911-409A-9E8F-E0410E9C009F}"/>
              </a:ext>
            </a:extLst>
          </p:cNvPr>
          <p:cNvSpPr/>
          <p:nvPr/>
        </p:nvSpPr>
        <p:spPr>
          <a:xfrm>
            <a:off x="6117312" y="1275606"/>
            <a:ext cx="115212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IA</a:t>
            </a:r>
          </a:p>
          <a:p>
            <a:pPr algn="ctr"/>
            <a:r>
              <a:rPr lang="fr-FR" sz="1600" dirty="0"/>
              <a:t>Calcul</a:t>
            </a:r>
          </a:p>
        </p:txBody>
      </p:sp>
      <p:sp>
        <p:nvSpPr>
          <p:cNvPr id="5" name="Rectangle 4">
            <a:extLst>
              <a:ext uri="{FF2B5EF4-FFF2-40B4-BE49-F238E27FC236}">
                <a16:creationId xmlns:a16="http://schemas.microsoft.com/office/drawing/2014/main" id="{71DC4ADE-7F63-452E-A3DD-25464C363834}"/>
              </a:ext>
            </a:extLst>
          </p:cNvPr>
          <p:cNvSpPr/>
          <p:nvPr/>
        </p:nvSpPr>
        <p:spPr>
          <a:xfrm>
            <a:off x="1717968" y="1284158"/>
            <a:ext cx="1152128" cy="1008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err="1"/>
              <a:t>Algorithm</a:t>
            </a:r>
            <a:endParaRPr lang="fr-FR" sz="1600" dirty="0"/>
          </a:p>
        </p:txBody>
      </p:sp>
      <p:sp>
        <p:nvSpPr>
          <p:cNvPr id="6" name="Rectangle 5">
            <a:extLst>
              <a:ext uri="{FF2B5EF4-FFF2-40B4-BE49-F238E27FC236}">
                <a16:creationId xmlns:a16="http://schemas.microsoft.com/office/drawing/2014/main" id="{306691D1-C1DD-4E07-ABAB-634D10F656B0}"/>
              </a:ext>
            </a:extLst>
          </p:cNvPr>
          <p:cNvSpPr/>
          <p:nvPr/>
        </p:nvSpPr>
        <p:spPr>
          <a:xfrm>
            <a:off x="3184416" y="1275606"/>
            <a:ext cx="1152128" cy="1008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t>Mix Lang</a:t>
            </a:r>
          </a:p>
        </p:txBody>
      </p:sp>
      <p:sp>
        <p:nvSpPr>
          <p:cNvPr id="7" name="Rectangle 6">
            <a:extLst>
              <a:ext uri="{FF2B5EF4-FFF2-40B4-BE49-F238E27FC236}">
                <a16:creationId xmlns:a16="http://schemas.microsoft.com/office/drawing/2014/main" id="{14C4AF85-74E1-4EA0-8D2E-583B78A3FC54}"/>
              </a:ext>
            </a:extLst>
          </p:cNvPr>
          <p:cNvSpPr/>
          <p:nvPr/>
        </p:nvSpPr>
        <p:spPr>
          <a:xfrm>
            <a:off x="4650864" y="1284158"/>
            <a:ext cx="1152128" cy="10081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dirty="0"/>
              <a:t>10K</a:t>
            </a:r>
          </a:p>
        </p:txBody>
      </p:sp>
      <p:sp>
        <p:nvSpPr>
          <p:cNvPr id="8" name="Rectangle 7">
            <a:extLst>
              <a:ext uri="{FF2B5EF4-FFF2-40B4-BE49-F238E27FC236}">
                <a16:creationId xmlns:a16="http://schemas.microsoft.com/office/drawing/2014/main" id="{18D0D01E-0C7C-4948-98BD-68618CF0373D}"/>
              </a:ext>
            </a:extLst>
          </p:cNvPr>
          <p:cNvSpPr/>
          <p:nvPr/>
        </p:nvSpPr>
        <p:spPr>
          <a:xfrm>
            <a:off x="251520" y="1284158"/>
            <a:ext cx="1152128" cy="10081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t>UX</a:t>
            </a:r>
          </a:p>
        </p:txBody>
      </p:sp>
      <p:sp>
        <p:nvSpPr>
          <p:cNvPr id="10" name="Rectangle 9">
            <a:extLst>
              <a:ext uri="{FF2B5EF4-FFF2-40B4-BE49-F238E27FC236}">
                <a16:creationId xmlns:a16="http://schemas.microsoft.com/office/drawing/2014/main" id="{337EDC20-32B7-4B45-94A8-FA396B4355F3}"/>
              </a:ext>
            </a:extLst>
          </p:cNvPr>
          <p:cNvSpPr/>
          <p:nvPr/>
        </p:nvSpPr>
        <p:spPr>
          <a:xfrm>
            <a:off x="7583760" y="1275606"/>
            <a:ext cx="1152128" cy="10081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err="1"/>
              <a:t>Cost</a:t>
            </a:r>
            <a:endParaRPr lang="fr-FR" sz="1600" dirty="0"/>
          </a:p>
          <a:p>
            <a:pPr algn="ctr"/>
            <a:r>
              <a:rPr lang="fr-FR" sz="1600" dirty="0"/>
              <a:t>Energy</a:t>
            </a:r>
          </a:p>
        </p:txBody>
      </p:sp>
      <p:sp>
        <p:nvSpPr>
          <p:cNvPr id="12" name="Rectangle 11">
            <a:extLst>
              <a:ext uri="{FF2B5EF4-FFF2-40B4-BE49-F238E27FC236}">
                <a16:creationId xmlns:a16="http://schemas.microsoft.com/office/drawing/2014/main" id="{832075C1-E99A-4B9B-BF47-C7C3929DD9B2}"/>
              </a:ext>
            </a:extLst>
          </p:cNvPr>
          <p:cNvSpPr/>
          <p:nvPr/>
        </p:nvSpPr>
        <p:spPr>
          <a:xfrm>
            <a:off x="251520" y="3528021"/>
            <a:ext cx="8484368"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a:t>Collaborative</a:t>
            </a:r>
          </a:p>
        </p:txBody>
      </p:sp>
      <p:sp>
        <p:nvSpPr>
          <p:cNvPr id="13" name="Rectangle 12">
            <a:extLst>
              <a:ext uri="{FF2B5EF4-FFF2-40B4-BE49-F238E27FC236}">
                <a16:creationId xmlns:a16="http://schemas.microsoft.com/office/drawing/2014/main" id="{0456CDBF-94FF-4861-AC37-20AF63914F10}"/>
              </a:ext>
            </a:extLst>
          </p:cNvPr>
          <p:cNvSpPr/>
          <p:nvPr/>
        </p:nvSpPr>
        <p:spPr>
          <a:xfrm>
            <a:off x="251520" y="4124623"/>
            <a:ext cx="8484368"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a:t>Agile</a:t>
            </a:r>
          </a:p>
        </p:txBody>
      </p:sp>
      <p:sp>
        <p:nvSpPr>
          <p:cNvPr id="14" name="Rectangle 13">
            <a:extLst>
              <a:ext uri="{FF2B5EF4-FFF2-40B4-BE49-F238E27FC236}">
                <a16:creationId xmlns:a16="http://schemas.microsoft.com/office/drawing/2014/main" id="{F500DAE5-DC8D-4234-B801-F74E0E51C66F}"/>
              </a:ext>
            </a:extLst>
          </p:cNvPr>
          <p:cNvSpPr/>
          <p:nvPr/>
        </p:nvSpPr>
        <p:spPr>
          <a:xfrm>
            <a:off x="220814" y="2972071"/>
            <a:ext cx="8515073" cy="43247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Librairies &amp; Framework</a:t>
            </a:r>
          </a:p>
        </p:txBody>
      </p:sp>
      <p:sp>
        <p:nvSpPr>
          <p:cNvPr id="15" name="Rectangle 14">
            <a:extLst>
              <a:ext uri="{FF2B5EF4-FFF2-40B4-BE49-F238E27FC236}">
                <a16:creationId xmlns:a16="http://schemas.microsoft.com/office/drawing/2014/main" id="{DFF255C2-661C-45AE-A4A6-59E4F76AA95A}"/>
              </a:ext>
            </a:extLst>
          </p:cNvPr>
          <p:cNvSpPr/>
          <p:nvPr/>
        </p:nvSpPr>
        <p:spPr>
          <a:xfrm>
            <a:off x="220814" y="2427734"/>
            <a:ext cx="8515073" cy="43247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600" dirty="0"/>
              <a:t>Tools</a:t>
            </a:r>
          </a:p>
        </p:txBody>
      </p:sp>
    </p:spTree>
    <p:extLst>
      <p:ext uri="{BB962C8B-B14F-4D97-AF65-F5344CB8AC3E}">
        <p14:creationId xmlns:p14="http://schemas.microsoft.com/office/powerpoint/2010/main" val="218268474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BE6C125-BE97-44DD-938B-DF81A79F0563}"/>
              </a:ext>
            </a:extLst>
          </p:cNvPr>
          <p:cNvSpPr>
            <a:spLocks noGrp="1"/>
          </p:cNvSpPr>
          <p:nvPr>
            <p:ph type="subTitle" idx="1"/>
          </p:nvPr>
        </p:nvSpPr>
        <p:spPr/>
        <p:txBody>
          <a:bodyPr/>
          <a:lstStyle/>
          <a:p>
            <a:r>
              <a:rPr lang="fr-FR" dirty="0"/>
              <a:t>Interopérabilité</a:t>
            </a:r>
          </a:p>
        </p:txBody>
      </p:sp>
      <p:sp>
        <p:nvSpPr>
          <p:cNvPr id="4" name="Rectangle 3">
            <a:extLst>
              <a:ext uri="{FF2B5EF4-FFF2-40B4-BE49-F238E27FC236}">
                <a16:creationId xmlns:a16="http://schemas.microsoft.com/office/drawing/2014/main" id="{F9D2D7CA-6C19-4206-BC86-575876DEA899}"/>
              </a:ext>
            </a:extLst>
          </p:cNvPr>
          <p:cNvSpPr/>
          <p:nvPr/>
        </p:nvSpPr>
        <p:spPr>
          <a:xfrm>
            <a:off x="436312" y="1203598"/>
            <a:ext cx="1872000" cy="12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t>Legacy</a:t>
            </a:r>
            <a:r>
              <a:rPr lang="fr-FR" sz="1600" dirty="0"/>
              <a:t> Code</a:t>
            </a:r>
          </a:p>
        </p:txBody>
      </p:sp>
      <p:sp>
        <p:nvSpPr>
          <p:cNvPr id="5" name="Rectangle 4">
            <a:extLst>
              <a:ext uri="{FF2B5EF4-FFF2-40B4-BE49-F238E27FC236}">
                <a16:creationId xmlns:a16="http://schemas.microsoft.com/office/drawing/2014/main" id="{90086CC6-D39A-4682-B2FB-2D66A5F7520C}"/>
              </a:ext>
            </a:extLst>
          </p:cNvPr>
          <p:cNvSpPr/>
          <p:nvPr/>
        </p:nvSpPr>
        <p:spPr>
          <a:xfrm>
            <a:off x="2548547" y="1203598"/>
            <a:ext cx="1872000" cy="12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a:t>Team Size</a:t>
            </a:r>
          </a:p>
          <a:p>
            <a:pPr algn="ctr"/>
            <a:r>
              <a:rPr lang="fr-FR" sz="1600" dirty="0"/>
              <a:t>Mergers and Acquisitions</a:t>
            </a:r>
          </a:p>
        </p:txBody>
      </p:sp>
      <p:sp>
        <p:nvSpPr>
          <p:cNvPr id="6" name="Rectangle 5">
            <a:extLst>
              <a:ext uri="{FF2B5EF4-FFF2-40B4-BE49-F238E27FC236}">
                <a16:creationId xmlns:a16="http://schemas.microsoft.com/office/drawing/2014/main" id="{DA54E1BA-A24D-4F9E-A918-9E40D38289DA}"/>
              </a:ext>
            </a:extLst>
          </p:cNvPr>
          <p:cNvSpPr/>
          <p:nvPr/>
        </p:nvSpPr>
        <p:spPr>
          <a:xfrm>
            <a:off x="4660782" y="1203598"/>
            <a:ext cx="1872000" cy="1224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dirty="0"/>
              <a:t>Performance</a:t>
            </a:r>
          </a:p>
        </p:txBody>
      </p:sp>
      <p:sp>
        <p:nvSpPr>
          <p:cNvPr id="7" name="Rectangle 6">
            <a:extLst>
              <a:ext uri="{FF2B5EF4-FFF2-40B4-BE49-F238E27FC236}">
                <a16:creationId xmlns:a16="http://schemas.microsoft.com/office/drawing/2014/main" id="{AAD79C57-72CA-4112-9E77-A687B12BAC3D}"/>
              </a:ext>
            </a:extLst>
          </p:cNvPr>
          <p:cNvSpPr/>
          <p:nvPr/>
        </p:nvSpPr>
        <p:spPr>
          <a:xfrm>
            <a:off x="6773016" y="1203598"/>
            <a:ext cx="1872000" cy="12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t>Middleware</a:t>
            </a:r>
          </a:p>
        </p:txBody>
      </p:sp>
      <p:sp>
        <p:nvSpPr>
          <p:cNvPr id="11" name="ZoneTexte 10">
            <a:extLst>
              <a:ext uri="{FF2B5EF4-FFF2-40B4-BE49-F238E27FC236}">
                <a16:creationId xmlns:a16="http://schemas.microsoft.com/office/drawing/2014/main" id="{156C6A08-AA0B-42F4-B982-7ABD4B9A13F7}"/>
              </a:ext>
            </a:extLst>
          </p:cNvPr>
          <p:cNvSpPr txBox="1"/>
          <p:nvPr/>
        </p:nvSpPr>
        <p:spPr>
          <a:xfrm>
            <a:off x="523936" y="2571750"/>
            <a:ext cx="1696752" cy="1815882"/>
          </a:xfrm>
          <a:prstGeom prst="rect">
            <a:avLst/>
          </a:prstGeom>
          <a:noFill/>
        </p:spPr>
        <p:txBody>
          <a:bodyPr wrap="square" rtlCol="0">
            <a:spAutoFit/>
          </a:bodyPr>
          <a:lstStyle/>
          <a:p>
            <a:pPr algn="ctr"/>
            <a:r>
              <a:rPr lang="fr-FR" sz="1400" dirty="0"/>
              <a:t>Large </a:t>
            </a:r>
            <a:r>
              <a:rPr lang="fr-FR" sz="1400" dirty="0" err="1"/>
              <a:t>Existing</a:t>
            </a:r>
            <a:r>
              <a:rPr lang="fr-FR" sz="1400" dirty="0"/>
              <a:t>  Code base </a:t>
            </a:r>
            <a:r>
              <a:rPr lang="fr-FR" sz="1400" dirty="0" err="1"/>
              <a:t>everywhere</a:t>
            </a:r>
            <a:endParaRPr lang="fr-FR" sz="1400" dirty="0"/>
          </a:p>
          <a:p>
            <a:pPr algn="ctr"/>
            <a:endParaRPr lang="fr-FR" sz="1400" dirty="0"/>
          </a:p>
          <a:p>
            <a:pPr algn="ctr"/>
            <a:r>
              <a:rPr lang="fr-FR" sz="1400" dirty="0" err="1"/>
              <a:t>Think</a:t>
            </a:r>
            <a:r>
              <a:rPr lang="fr-FR" sz="1400" dirty="0"/>
              <a:t> of </a:t>
            </a:r>
            <a:r>
              <a:rPr lang="fr-FR" sz="1400" dirty="0" err="1"/>
              <a:t>it</a:t>
            </a:r>
            <a:r>
              <a:rPr lang="fr-FR" sz="1400" dirty="0"/>
              <a:t> in </a:t>
            </a:r>
            <a:r>
              <a:rPr lang="fr-FR" sz="1400" dirty="0" err="1"/>
              <a:t>Visiativ</a:t>
            </a:r>
            <a:endParaRPr lang="fr-FR" sz="1400" dirty="0"/>
          </a:p>
          <a:p>
            <a:pPr algn="ctr"/>
            <a:endParaRPr lang="fr-FR" sz="1400" dirty="0"/>
          </a:p>
          <a:p>
            <a:pPr algn="ctr"/>
            <a:endParaRPr lang="fr-FR" sz="1400" dirty="0"/>
          </a:p>
        </p:txBody>
      </p:sp>
      <p:sp>
        <p:nvSpPr>
          <p:cNvPr id="12" name="ZoneTexte 11">
            <a:extLst>
              <a:ext uri="{FF2B5EF4-FFF2-40B4-BE49-F238E27FC236}">
                <a16:creationId xmlns:a16="http://schemas.microsoft.com/office/drawing/2014/main" id="{09DEEE3B-55CE-4EA9-B958-9AD24534D506}"/>
              </a:ext>
            </a:extLst>
          </p:cNvPr>
          <p:cNvSpPr txBox="1"/>
          <p:nvPr/>
        </p:nvSpPr>
        <p:spPr>
          <a:xfrm>
            <a:off x="2721182" y="2571750"/>
            <a:ext cx="1696752" cy="2462213"/>
          </a:xfrm>
          <a:prstGeom prst="rect">
            <a:avLst/>
          </a:prstGeom>
          <a:noFill/>
        </p:spPr>
        <p:txBody>
          <a:bodyPr wrap="square" rtlCol="0">
            <a:spAutoFit/>
          </a:bodyPr>
          <a:lstStyle/>
          <a:p>
            <a:pPr algn="ctr"/>
            <a:r>
              <a:rPr lang="fr-FR" sz="1400" dirty="0" err="1"/>
              <a:t>Different</a:t>
            </a:r>
            <a:r>
              <a:rPr lang="fr-FR" sz="1400" dirty="0"/>
              <a:t> Cultures</a:t>
            </a:r>
          </a:p>
          <a:p>
            <a:pPr algn="ctr"/>
            <a:r>
              <a:rPr lang="fr-FR" sz="1400" dirty="0"/>
              <a:t> </a:t>
            </a:r>
          </a:p>
          <a:p>
            <a:pPr algn="ctr"/>
            <a:r>
              <a:rPr lang="fr-FR" sz="1400" dirty="0" err="1"/>
              <a:t>Different</a:t>
            </a:r>
            <a:r>
              <a:rPr lang="fr-FR" sz="1400" dirty="0"/>
              <a:t> </a:t>
            </a:r>
            <a:r>
              <a:rPr lang="fr-FR" sz="1400" dirty="0" err="1"/>
              <a:t>methods</a:t>
            </a:r>
            <a:endParaRPr lang="fr-FR" sz="1400" dirty="0"/>
          </a:p>
          <a:p>
            <a:pPr algn="ctr"/>
            <a:endParaRPr lang="fr-FR" sz="1400" dirty="0"/>
          </a:p>
          <a:p>
            <a:pPr algn="ctr"/>
            <a:r>
              <a:rPr lang="fr-FR" sz="1400" dirty="0" err="1"/>
              <a:t>Different</a:t>
            </a:r>
            <a:r>
              <a:rPr lang="fr-FR" sz="1400" dirty="0"/>
              <a:t> </a:t>
            </a:r>
            <a:r>
              <a:rPr lang="fr-FR" sz="1400" dirty="0" err="1"/>
              <a:t>Languages</a:t>
            </a:r>
            <a:endParaRPr lang="fr-FR" sz="1400" dirty="0"/>
          </a:p>
          <a:p>
            <a:pPr algn="ctr"/>
            <a:endParaRPr lang="fr-FR" sz="1400" dirty="0"/>
          </a:p>
          <a:p>
            <a:pPr algn="ctr"/>
            <a:r>
              <a:rPr lang="fr-FR" sz="1400" dirty="0" err="1"/>
              <a:t>Different</a:t>
            </a:r>
            <a:r>
              <a:rPr lang="fr-FR" sz="1400" dirty="0"/>
              <a:t> Tools</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endParaRPr lang="fr-FR" sz="1400" dirty="0"/>
          </a:p>
        </p:txBody>
      </p:sp>
      <p:sp>
        <p:nvSpPr>
          <p:cNvPr id="13" name="ZoneTexte 12">
            <a:extLst>
              <a:ext uri="{FF2B5EF4-FFF2-40B4-BE49-F238E27FC236}">
                <a16:creationId xmlns:a16="http://schemas.microsoft.com/office/drawing/2014/main" id="{D6EE7FCF-5D7E-433D-AD71-EBBEEC8D6526}"/>
              </a:ext>
            </a:extLst>
          </p:cNvPr>
          <p:cNvSpPr txBox="1"/>
          <p:nvPr/>
        </p:nvSpPr>
        <p:spPr>
          <a:xfrm>
            <a:off x="4748406" y="2571750"/>
            <a:ext cx="1696752" cy="2462213"/>
          </a:xfrm>
          <a:prstGeom prst="rect">
            <a:avLst/>
          </a:prstGeom>
          <a:noFill/>
        </p:spPr>
        <p:txBody>
          <a:bodyPr wrap="square" rtlCol="0">
            <a:spAutoFit/>
          </a:bodyPr>
          <a:lstStyle/>
          <a:p>
            <a:pPr algn="ctr"/>
            <a:r>
              <a:rPr lang="fr-FR" sz="1400" dirty="0" err="1"/>
              <a:t>Productivity</a:t>
            </a:r>
            <a:r>
              <a:rPr lang="fr-FR" sz="1400" dirty="0"/>
              <a:t> vs Performance</a:t>
            </a:r>
          </a:p>
          <a:p>
            <a:pPr algn="ctr"/>
            <a:endParaRPr lang="fr-FR" sz="1400" dirty="0"/>
          </a:p>
          <a:p>
            <a:pPr algn="ctr"/>
            <a:r>
              <a:rPr lang="fr-FR" sz="1400" dirty="0"/>
              <a:t>Python vs C</a:t>
            </a:r>
          </a:p>
          <a:p>
            <a:pPr algn="ctr"/>
            <a:endParaRPr lang="fr-FR" sz="1400" dirty="0"/>
          </a:p>
          <a:p>
            <a:pPr algn="ctr"/>
            <a:r>
              <a:rPr lang="fr-FR" sz="1400" dirty="0"/>
              <a:t>GPU Usage</a:t>
            </a:r>
          </a:p>
          <a:p>
            <a:pPr algn="ctr"/>
            <a:endParaRPr lang="fr-FR" sz="1400" dirty="0"/>
          </a:p>
          <a:p>
            <a:pPr algn="ctr"/>
            <a:r>
              <a:rPr lang="fr-FR" sz="1400" dirty="0"/>
              <a:t>System </a:t>
            </a:r>
            <a:r>
              <a:rPr lang="fr-FR" sz="1400" dirty="0" err="1"/>
              <a:t>Programming</a:t>
            </a:r>
            <a:endParaRPr lang="fr-FR" sz="1400" dirty="0"/>
          </a:p>
          <a:p>
            <a:pPr algn="ctr"/>
            <a:endParaRPr lang="fr-FR" sz="1400" dirty="0"/>
          </a:p>
          <a:p>
            <a:pPr algn="ctr"/>
            <a:endParaRPr lang="fr-FR" sz="1400" dirty="0"/>
          </a:p>
        </p:txBody>
      </p:sp>
      <p:sp>
        <p:nvSpPr>
          <p:cNvPr id="14" name="ZoneTexte 13">
            <a:extLst>
              <a:ext uri="{FF2B5EF4-FFF2-40B4-BE49-F238E27FC236}">
                <a16:creationId xmlns:a16="http://schemas.microsoft.com/office/drawing/2014/main" id="{CC1E640D-926F-40FE-B969-28A43020DF35}"/>
              </a:ext>
            </a:extLst>
          </p:cNvPr>
          <p:cNvSpPr txBox="1"/>
          <p:nvPr/>
        </p:nvSpPr>
        <p:spPr>
          <a:xfrm>
            <a:off x="6860640" y="2571750"/>
            <a:ext cx="1696752" cy="2462213"/>
          </a:xfrm>
          <a:prstGeom prst="rect">
            <a:avLst/>
          </a:prstGeom>
          <a:noFill/>
        </p:spPr>
        <p:txBody>
          <a:bodyPr wrap="square" rtlCol="0">
            <a:spAutoFit/>
          </a:bodyPr>
          <a:lstStyle/>
          <a:p>
            <a:pPr algn="ctr"/>
            <a:r>
              <a:rPr lang="fr-FR" sz="1400" dirty="0"/>
              <a:t>De Facto Middleware standard</a:t>
            </a:r>
          </a:p>
          <a:p>
            <a:pPr algn="ctr"/>
            <a:endParaRPr lang="fr-FR" sz="1400" dirty="0"/>
          </a:p>
          <a:p>
            <a:pPr algn="ctr"/>
            <a:r>
              <a:rPr lang="fr-FR" sz="1400" dirty="0"/>
              <a:t>Queue Message</a:t>
            </a:r>
          </a:p>
          <a:p>
            <a:pPr algn="ctr"/>
            <a:r>
              <a:rPr lang="fr-FR" sz="1400" dirty="0"/>
              <a:t>SQL &amp; NoSQL</a:t>
            </a:r>
          </a:p>
          <a:p>
            <a:pPr algn="ctr"/>
            <a:endParaRPr lang="fr-FR" sz="1400" dirty="0"/>
          </a:p>
          <a:p>
            <a:pPr algn="ctr"/>
            <a:r>
              <a:rPr lang="fr-FR" sz="1400" dirty="0" err="1"/>
              <a:t>Indexing</a:t>
            </a:r>
            <a:r>
              <a:rPr lang="fr-FR" sz="1400" dirty="0"/>
              <a:t> </a:t>
            </a:r>
            <a:r>
              <a:rPr lang="fr-FR" sz="1400" dirty="0" err="1"/>
              <a:t>Searching</a:t>
            </a:r>
            <a:r>
              <a:rPr lang="fr-FR" sz="1400" dirty="0"/>
              <a:t> </a:t>
            </a:r>
          </a:p>
          <a:p>
            <a:pPr algn="ctr"/>
            <a:endParaRPr lang="fr-FR" sz="1400" dirty="0"/>
          </a:p>
          <a:p>
            <a:pPr algn="ctr"/>
            <a:endParaRPr lang="fr-FR" sz="1400" dirty="0"/>
          </a:p>
        </p:txBody>
      </p:sp>
    </p:spTree>
    <p:extLst>
      <p:ext uri="{BB962C8B-B14F-4D97-AF65-F5344CB8AC3E}">
        <p14:creationId xmlns:p14="http://schemas.microsoft.com/office/powerpoint/2010/main" val="419645259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1DA0D40-167E-4BBD-8CB7-EDD61EC2D43E}"/>
              </a:ext>
            </a:extLst>
          </p:cNvPr>
          <p:cNvSpPr>
            <a:spLocks noGrp="1"/>
          </p:cNvSpPr>
          <p:nvPr>
            <p:ph type="subTitle" idx="1"/>
          </p:nvPr>
        </p:nvSpPr>
        <p:spPr>
          <a:xfrm>
            <a:off x="25489" y="95742"/>
            <a:ext cx="9144000" cy="344574"/>
          </a:xfrm>
        </p:spPr>
        <p:txBody>
          <a:bodyPr/>
          <a:lstStyle/>
          <a:p>
            <a:r>
              <a:rPr lang="fr-FR" dirty="0"/>
              <a:t>Portabilité</a:t>
            </a:r>
          </a:p>
        </p:txBody>
      </p:sp>
      <p:pic>
        <p:nvPicPr>
          <p:cNvPr id="4" name="Image 3">
            <a:extLst>
              <a:ext uri="{FF2B5EF4-FFF2-40B4-BE49-F238E27FC236}">
                <a16:creationId xmlns:a16="http://schemas.microsoft.com/office/drawing/2014/main" id="{2D2AC82B-C176-4650-BA29-ECAE45C4EB38}"/>
              </a:ext>
            </a:extLst>
          </p:cNvPr>
          <p:cNvPicPr>
            <a:picLocks noChangeAspect="1"/>
          </p:cNvPicPr>
          <p:nvPr/>
        </p:nvPicPr>
        <p:blipFill>
          <a:blip r:embed="rId3"/>
          <a:stretch>
            <a:fillRect/>
          </a:stretch>
        </p:blipFill>
        <p:spPr>
          <a:xfrm>
            <a:off x="2907604" y="3618686"/>
            <a:ext cx="1152128" cy="1152128"/>
          </a:xfrm>
          <a:prstGeom prst="rect">
            <a:avLst/>
          </a:prstGeom>
        </p:spPr>
      </p:pic>
      <p:pic>
        <p:nvPicPr>
          <p:cNvPr id="5" name="Image 4">
            <a:extLst>
              <a:ext uri="{FF2B5EF4-FFF2-40B4-BE49-F238E27FC236}">
                <a16:creationId xmlns:a16="http://schemas.microsoft.com/office/drawing/2014/main" id="{8F4C2BF2-FE4A-4B55-BD01-061B79EE2ACF}"/>
              </a:ext>
            </a:extLst>
          </p:cNvPr>
          <p:cNvPicPr>
            <a:picLocks noChangeAspect="1"/>
          </p:cNvPicPr>
          <p:nvPr/>
        </p:nvPicPr>
        <p:blipFill>
          <a:blip r:embed="rId4"/>
          <a:stretch>
            <a:fillRect/>
          </a:stretch>
        </p:blipFill>
        <p:spPr>
          <a:xfrm>
            <a:off x="2667513" y="1386509"/>
            <a:ext cx="1000117" cy="1000117"/>
          </a:xfrm>
          <a:prstGeom prst="rect">
            <a:avLst/>
          </a:prstGeom>
        </p:spPr>
      </p:pic>
      <p:pic>
        <p:nvPicPr>
          <p:cNvPr id="6" name="Image 5">
            <a:extLst>
              <a:ext uri="{FF2B5EF4-FFF2-40B4-BE49-F238E27FC236}">
                <a16:creationId xmlns:a16="http://schemas.microsoft.com/office/drawing/2014/main" id="{11A0DD57-1052-496C-BA1C-8DE080CC056E}"/>
              </a:ext>
            </a:extLst>
          </p:cNvPr>
          <p:cNvPicPr>
            <a:picLocks noChangeAspect="1"/>
          </p:cNvPicPr>
          <p:nvPr/>
        </p:nvPicPr>
        <p:blipFill>
          <a:blip r:embed="rId5"/>
          <a:stretch>
            <a:fillRect/>
          </a:stretch>
        </p:blipFill>
        <p:spPr>
          <a:xfrm>
            <a:off x="2367180" y="2559271"/>
            <a:ext cx="951833" cy="951833"/>
          </a:xfrm>
          <a:prstGeom prst="rect">
            <a:avLst/>
          </a:prstGeom>
        </p:spPr>
      </p:pic>
      <p:pic>
        <p:nvPicPr>
          <p:cNvPr id="7" name="Image 6">
            <a:extLst>
              <a:ext uri="{FF2B5EF4-FFF2-40B4-BE49-F238E27FC236}">
                <a16:creationId xmlns:a16="http://schemas.microsoft.com/office/drawing/2014/main" id="{1558690A-388A-4A00-B370-093BCBE9BC94}"/>
              </a:ext>
            </a:extLst>
          </p:cNvPr>
          <p:cNvPicPr>
            <a:picLocks noChangeAspect="1"/>
          </p:cNvPicPr>
          <p:nvPr/>
        </p:nvPicPr>
        <p:blipFill>
          <a:blip r:embed="rId6"/>
          <a:stretch>
            <a:fillRect/>
          </a:stretch>
        </p:blipFill>
        <p:spPr>
          <a:xfrm>
            <a:off x="5618637" y="1168418"/>
            <a:ext cx="951833" cy="951833"/>
          </a:xfrm>
          <a:prstGeom prst="rect">
            <a:avLst/>
          </a:prstGeom>
        </p:spPr>
      </p:pic>
      <p:pic>
        <p:nvPicPr>
          <p:cNvPr id="8" name="Image 7">
            <a:extLst>
              <a:ext uri="{FF2B5EF4-FFF2-40B4-BE49-F238E27FC236}">
                <a16:creationId xmlns:a16="http://schemas.microsoft.com/office/drawing/2014/main" id="{369A90F3-CAB7-4E74-BE2C-9700A23A7ECA}"/>
              </a:ext>
            </a:extLst>
          </p:cNvPr>
          <p:cNvPicPr>
            <a:picLocks noChangeAspect="1"/>
          </p:cNvPicPr>
          <p:nvPr/>
        </p:nvPicPr>
        <p:blipFill>
          <a:blip r:embed="rId7"/>
          <a:stretch>
            <a:fillRect/>
          </a:stretch>
        </p:blipFill>
        <p:spPr>
          <a:xfrm>
            <a:off x="6312319" y="2354016"/>
            <a:ext cx="834764" cy="834764"/>
          </a:xfrm>
          <a:prstGeom prst="rect">
            <a:avLst/>
          </a:prstGeom>
        </p:spPr>
      </p:pic>
      <p:pic>
        <p:nvPicPr>
          <p:cNvPr id="9" name="Image 8">
            <a:extLst>
              <a:ext uri="{FF2B5EF4-FFF2-40B4-BE49-F238E27FC236}">
                <a16:creationId xmlns:a16="http://schemas.microsoft.com/office/drawing/2014/main" id="{EDD44986-7CA8-444C-B4D0-6D8A57C4FFB2}"/>
              </a:ext>
            </a:extLst>
          </p:cNvPr>
          <p:cNvPicPr>
            <a:picLocks noChangeAspect="1"/>
          </p:cNvPicPr>
          <p:nvPr/>
        </p:nvPicPr>
        <p:blipFill>
          <a:blip r:embed="rId8"/>
          <a:stretch>
            <a:fillRect/>
          </a:stretch>
        </p:blipFill>
        <p:spPr>
          <a:xfrm>
            <a:off x="4058035" y="748494"/>
            <a:ext cx="1281478" cy="1281478"/>
          </a:xfrm>
          <a:prstGeom prst="rect">
            <a:avLst/>
          </a:prstGeom>
        </p:spPr>
      </p:pic>
      <p:pic>
        <p:nvPicPr>
          <p:cNvPr id="10" name="Image 9">
            <a:extLst>
              <a:ext uri="{FF2B5EF4-FFF2-40B4-BE49-F238E27FC236}">
                <a16:creationId xmlns:a16="http://schemas.microsoft.com/office/drawing/2014/main" id="{E83BBBE4-7EB0-40FA-9DA5-6C12542B65A6}"/>
              </a:ext>
            </a:extLst>
          </p:cNvPr>
          <p:cNvPicPr>
            <a:picLocks noChangeAspect="1"/>
          </p:cNvPicPr>
          <p:nvPr/>
        </p:nvPicPr>
        <p:blipFill>
          <a:blip r:embed="rId9"/>
          <a:stretch>
            <a:fillRect/>
          </a:stretch>
        </p:blipFill>
        <p:spPr>
          <a:xfrm>
            <a:off x="5761398" y="3573578"/>
            <a:ext cx="1054655" cy="1054655"/>
          </a:xfrm>
          <a:prstGeom prst="rect">
            <a:avLst/>
          </a:prstGeom>
        </p:spPr>
      </p:pic>
      <p:pic>
        <p:nvPicPr>
          <p:cNvPr id="11" name="Image 10">
            <a:extLst>
              <a:ext uri="{FF2B5EF4-FFF2-40B4-BE49-F238E27FC236}">
                <a16:creationId xmlns:a16="http://schemas.microsoft.com/office/drawing/2014/main" id="{C23E3638-1C6F-46C4-B6C1-CE6162D68652}"/>
              </a:ext>
            </a:extLst>
          </p:cNvPr>
          <p:cNvPicPr>
            <a:picLocks noChangeAspect="1"/>
          </p:cNvPicPr>
          <p:nvPr/>
        </p:nvPicPr>
        <p:blipFill>
          <a:blip r:embed="rId10"/>
          <a:stretch>
            <a:fillRect/>
          </a:stretch>
        </p:blipFill>
        <p:spPr>
          <a:xfrm>
            <a:off x="6570470" y="611530"/>
            <a:ext cx="1140465" cy="1140465"/>
          </a:xfrm>
          <a:prstGeom prst="rect">
            <a:avLst/>
          </a:prstGeom>
        </p:spPr>
      </p:pic>
      <p:sp>
        <p:nvSpPr>
          <p:cNvPr id="12" name="Organigramme : Connecteur 11">
            <a:extLst>
              <a:ext uri="{FF2B5EF4-FFF2-40B4-BE49-F238E27FC236}">
                <a16:creationId xmlns:a16="http://schemas.microsoft.com/office/drawing/2014/main" id="{377CCE2D-1C33-4513-A764-32FF2ACBCA81}"/>
              </a:ext>
            </a:extLst>
          </p:cNvPr>
          <p:cNvSpPr/>
          <p:nvPr/>
        </p:nvSpPr>
        <p:spPr>
          <a:xfrm>
            <a:off x="3889032" y="2124606"/>
            <a:ext cx="1787626" cy="1535395"/>
          </a:xfrm>
          <a:prstGeom prst="flowChartConnector">
            <a:avLst/>
          </a:prstGeom>
          <a:noFill/>
          <a:ln w="34925">
            <a:solidFill>
              <a:srgbClr val="00B050"/>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sz="1600" dirty="0"/>
              <a:t>One </a:t>
            </a:r>
            <a:r>
              <a:rPr lang="fr-FR" sz="1600" dirty="0" err="1"/>
              <a:t>Language</a:t>
            </a:r>
            <a:r>
              <a:rPr lang="fr-FR" sz="1600" dirty="0"/>
              <a:t> for all ?</a:t>
            </a:r>
          </a:p>
        </p:txBody>
      </p:sp>
      <p:pic>
        <p:nvPicPr>
          <p:cNvPr id="14" name="Image 13">
            <a:extLst>
              <a:ext uri="{FF2B5EF4-FFF2-40B4-BE49-F238E27FC236}">
                <a16:creationId xmlns:a16="http://schemas.microsoft.com/office/drawing/2014/main" id="{3935D6BC-9E8C-4FA0-88CB-F43F3E74D519}"/>
              </a:ext>
            </a:extLst>
          </p:cNvPr>
          <p:cNvPicPr>
            <a:picLocks noChangeAspect="1"/>
          </p:cNvPicPr>
          <p:nvPr/>
        </p:nvPicPr>
        <p:blipFill>
          <a:blip r:embed="rId11"/>
          <a:stretch>
            <a:fillRect/>
          </a:stretch>
        </p:blipFill>
        <p:spPr>
          <a:xfrm>
            <a:off x="4254678" y="4088988"/>
            <a:ext cx="1054512" cy="1054512"/>
          </a:xfrm>
          <a:prstGeom prst="rect">
            <a:avLst/>
          </a:prstGeom>
        </p:spPr>
      </p:pic>
      <p:pic>
        <p:nvPicPr>
          <p:cNvPr id="1026" name="Picture 2" descr="Image result for logo windows">
            <a:extLst>
              <a:ext uri="{FF2B5EF4-FFF2-40B4-BE49-F238E27FC236}">
                <a16:creationId xmlns:a16="http://schemas.microsoft.com/office/drawing/2014/main" id="{79BF91D1-6810-4D56-9D93-DC8D1DA55B7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09916" y="4230396"/>
            <a:ext cx="729836" cy="5396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ogo linux">
            <a:extLst>
              <a:ext uri="{FF2B5EF4-FFF2-40B4-BE49-F238E27FC236}">
                <a16:creationId xmlns:a16="http://schemas.microsoft.com/office/drawing/2014/main" id="{76012CB2-88FA-438C-8DD5-88B1F9B8520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1922" y="4230396"/>
            <a:ext cx="516223" cy="612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ogo mac os">
            <a:extLst>
              <a:ext uri="{FF2B5EF4-FFF2-40B4-BE49-F238E27FC236}">
                <a16:creationId xmlns:a16="http://schemas.microsoft.com/office/drawing/2014/main" id="{1CDBA4F6-32E1-49CB-8AC8-EC17C40335B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8880" r="21706" b="28114"/>
          <a:stretch/>
        </p:blipFill>
        <p:spPr bwMode="auto">
          <a:xfrm>
            <a:off x="115803" y="4199120"/>
            <a:ext cx="710280" cy="6437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ogo android">
            <a:extLst>
              <a:ext uri="{FF2B5EF4-FFF2-40B4-BE49-F238E27FC236}">
                <a16:creationId xmlns:a16="http://schemas.microsoft.com/office/drawing/2014/main" id="{F3DD7E5B-D986-42A8-90DF-0B20A5B6BE84}"/>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6315" r="22162"/>
          <a:stretch/>
        </p:blipFill>
        <p:spPr bwMode="auto">
          <a:xfrm>
            <a:off x="1380197" y="2823179"/>
            <a:ext cx="729835" cy="708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ogo IOS">
            <a:extLst>
              <a:ext uri="{FF2B5EF4-FFF2-40B4-BE49-F238E27FC236}">
                <a16:creationId xmlns:a16="http://schemas.microsoft.com/office/drawing/2014/main" id="{27E990A0-1ABC-4DF4-ABC4-A4B561AED561}"/>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7613" t="24607" r="7613" b="24608"/>
          <a:stretch/>
        </p:blipFill>
        <p:spPr bwMode="auto">
          <a:xfrm>
            <a:off x="162308" y="2753064"/>
            <a:ext cx="1182277" cy="70826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2E81F8-8558-4316-9A87-F26A633C870C}"/>
              </a:ext>
            </a:extLst>
          </p:cNvPr>
          <p:cNvSpPr/>
          <p:nvPr/>
        </p:nvSpPr>
        <p:spPr>
          <a:xfrm>
            <a:off x="115803" y="2753063"/>
            <a:ext cx="2183861" cy="2266959"/>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6920637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D54C644-0FA4-42D3-8D9E-C3694BE60291}"/>
              </a:ext>
            </a:extLst>
          </p:cNvPr>
          <p:cNvSpPr>
            <a:spLocks noGrp="1"/>
          </p:cNvSpPr>
          <p:nvPr>
            <p:ph type="subTitle" idx="1"/>
          </p:nvPr>
        </p:nvSpPr>
        <p:spPr/>
        <p:txBody>
          <a:bodyPr/>
          <a:lstStyle/>
          <a:p>
            <a:r>
              <a:rPr lang="fr-FR" dirty="0"/>
              <a:t>Sécurité / Disponibilité</a:t>
            </a:r>
          </a:p>
        </p:txBody>
      </p:sp>
      <p:pic>
        <p:nvPicPr>
          <p:cNvPr id="2050" name="Picture 2" descr="Image result for rust language">
            <a:extLst>
              <a:ext uri="{FF2B5EF4-FFF2-40B4-BE49-F238E27FC236}">
                <a16:creationId xmlns:a16="http://schemas.microsoft.com/office/drawing/2014/main" id="{E0BC9065-9B2C-4B3F-8105-0616DEC7A0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059582"/>
            <a:ext cx="864096" cy="8640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a:extLst>
              <a:ext uri="{FF2B5EF4-FFF2-40B4-BE49-F238E27FC236}">
                <a16:creationId xmlns:a16="http://schemas.microsoft.com/office/drawing/2014/main" id="{DB2E0048-9E4F-4CAC-BCFA-4CBB398ED1EB}"/>
              </a:ext>
            </a:extLst>
          </p:cNvPr>
          <p:cNvCxnSpPr>
            <a:cxnSpLocks/>
          </p:cNvCxnSpPr>
          <p:nvPr/>
        </p:nvCxnSpPr>
        <p:spPr>
          <a:xfrm>
            <a:off x="4572000" y="1059582"/>
            <a:ext cx="0" cy="3672408"/>
          </a:xfrm>
          <a:prstGeom prst="line">
            <a:avLst/>
          </a:prstGeom>
          <a:ln w="412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DA317A51-C63E-4DB5-8E60-E81F75314DF0}"/>
              </a:ext>
            </a:extLst>
          </p:cNvPr>
          <p:cNvSpPr txBox="1"/>
          <p:nvPr/>
        </p:nvSpPr>
        <p:spPr>
          <a:xfrm>
            <a:off x="1726061" y="2067694"/>
            <a:ext cx="1659429" cy="369332"/>
          </a:xfrm>
          <a:prstGeom prst="rect">
            <a:avLst/>
          </a:prstGeom>
          <a:noFill/>
        </p:spPr>
        <p:txBody>
          <a:bodyPr wrap="none" rtlCol="0">
            <a:spAutoFit/>
          </a:bodyPr>
          <a:lstStyle/>
          <a:p>
            <a:r>
              <a:rPr lang="fr-FR" dirty="0"/>
              <a:t>Rust Example</a:t>
            </a:r>
          </a:p>
        </p:txBody>
      </p:sp>
      <p:sp>
        <p:nvSpPr>
          <p:cNvPr id="8" name="ZoneTexte 7">
            <a:extLst>
              <a:ext uri="{FF2B5EF4-FFF2-40B4-BE49-F238E27FC236}">
                <a16:creationId xmlns:a16="http://schemas.microsoft.com/office/drawing/2014/main" id="{3ED023C1-82E2-4DD3-9513-5ECD62AF8AE4}"/>
              </a:ext>
            </a:extLst>
          </p:cNvPr>
          <p:cNvSpPr txBox="1"/>
          <p:nvPr/>
        </p:nvSpPr>
        <p:spPr>
          <a:xfrm>
            <a:off x="749030" y="2569355"/>
            <a:ext cx="3613490" cy="2339102"/>
          </a:xfrm>
          <a:prstGeom prst="rect">
            <a:avLst/>
          </a:prstGeom>
          <a:noFill/>
        </p:spPr>
        <p:txBody>
          <a:bodyPr wrap="none" rtlCol="0">
            <a:spAutoFit/>
          </a:bodyPr>
          <a:lstStyle/>
          <a:p>
            <a:pPr marL="285750" indent="-285750">
              <a:buFont typeface="Arial" panose="020B0604020202020204" pitchFamily="34" charset="0"/>
              <a:buChar char="•"/>
            </a:pPr>
            <a:r>
              <a:rPr lang="en-US" sz="1600" dirty="0"/>
              <a:t>Strict type system</a:t>
            </a:r>
          </a:p>
          <a:p>
            <a:pPr marL="285750" indent="-285750">
              <a:buFont typeface="Arial" panose="020B0604020202020204" pitchFamily="34" charset="0"/>
              <a:buChar char="•"/>
            </a:pPr>
            <a:r>
              <a:rPr lang="fr-FR" sz="1600" dirty="0"/>
              <a:t>Immutable by default</a:t>
            </a:r>
          </a:p>
          <a:p>
            <a:pPr marL="285750" indent="-285750">
              <a:buFont typeface="Arial" panose="020B0604020202020204" pitchFamily="34" charset="0"/>
              <a:buChar char="•"/>
            </a:pPr>
            <a:r>
              <a:rPr lang="fr-FR" sz="1600" dirty="0" err="1"/>
              <a:t>Disabled</a:t>
            </a:r>
            <a:r>
              <a:rPr lang="fr-FR" sz="1600" dirty="0"/>
              <a:t> or </a:t>
            </a:r>
            <a:r>
              <a:rPr lang="fr-FR" sz="1600" dirty="0" err="1"/>
              <a:t>restricted</a:t>
            </a:r>
            <a:r>
              <a:rPr lang="fr-FR" sz="1600" dirty="0"/>
              <a:t> </a:t>
            </a:r>
            <a:r>
              <a:rPr lang="fr-FR" sz="1600" dirty="0" err="1"/>
              <a:t>unsafety</a:t>
            </a:r>
            <a:endParaRPr lang="fr-FR" sz="1600" dirty="0"/>
          </a:p>
          <a:p>
            <a:pPr marL="285750" indent="-285750">
              <a:buFont typeface="Arial" panose="020B0604020202020204" pitchFamily="34" charset="0"/>
              <a:buChar char="•"/>
            </a:pPr>
            <a:r>
              <a:rPr lang="fr-FR" sz="1600" dirty="0"/>
              <a:t>Compile time </a:t>
            </a:r>
            <a:r>
              <a:rPr lang="fr-FR" sz="1600" u="sng" dirty="0" err="1">
                <a:hlinkClick r:id="rId4"/>
              </a:rPr>
              <a:t>taint</a:t>
            </a:r>
            <a:r>
              <a:rPr lang="fr-FR" sz="1600" u="sng" dirty="0">
                <a:hlinkClick r:id="rId4"/>
              </a:rPr>
              <a:t> checking</a:t>
            </a:r>
            <a:endParaRPr lang="fr-FR" sz="1600" u="sng" dirty="0"/>
          </a:p>
          <a:p>
            <a:pPr marL="285750" indent="-285750">
              <a:buFont typeface="Arial" panose="020B0604020202020204" pitchFamily="34" charset="0"/>
              <a:buChar char="•"/>
            </a:pPr>
            <a:r>
              <a:rPr lang="fr-FR" sz="1600" u="sng" dirty="0" err="1">
                <a:hlinkClick r:id="rId5"/>
              </a:rPr>
              <a:t>Dependent</a:t>
            </a:r>
            <a:r>
              <a:rPr lang="fr-FR" sz="1600" u="sng" dirty="0">
                <a:hlinkClick r:id="rId5"/>
              </a:rPr>
              <a:t> types</a:t>
            </a:r>
            <a:endParaRPr lang="fr-FR" sz="1600" u="sng" dirty="0"/>
          </a:p>
          <a:p>
            <a:pPr marL="285750" indent="-285750">
              <a:buFont typeface="Arial" panose="020B0604020202020204" pitchFamily="34" charset="0"/>
              <a:buChar char="•"/>
            </a:pPr>
            <a:r>
              <a:rPr lang="fr-FR" sz="1600" dirty="0"/>
              <a:t>Absence of </a:t>
            </a:r>
            <a:r>
              <a:rPr lang="fr-FR" sz="1600" dirty="0" err="1"/>
              <a:t>garbage</a:t>
            </a:r>
            <a:r>
              <a:rPr lang="fr-FR" sz="1600" dirty="0"/>
              <a:t> collection</a:t>
            </a:r>
          </a:p>
          <a:p>
            <a:pPr marL="285750" indent="-285750">
              <a:buFont typeface="Arial" panose="020B0604020202020204" pitchFamily="34" charset="0"/>
              <a:buChar char="•"/>
            </a:pPr>
            <a:r>
              <a:rPr lang="fr-FR" sz="1600" dirty="0"/>
              <a:t>Performance, </a:t>
            </a:r>
            <a:r>
              <a:rPr lang="fr-FR" sz="1600" dirty="0" err="1"/>
              <a:t>portability</a:t>
            </a:r>
            <a:r>
              <a:rPr lang="fr-FR" sz="1600" dirty="0"/>
              <a:t> &amp; </a:t>
            </a:r>
            <a:br>
              <a:rPr lang="fr-FR" sz="1400" dirty="0"/>
            </a:br>
            <a:r>
              <a:rPr lang="fr-FR" sz="1600" dirty="0" err="1"/>
              <a:t>interopability</a:t>
            </a:r>
            <a:endParaRPr lang="fr-FR" sz="1600" dirty="0"/>
          </a:p>
          <a:p>
            <a:endParaRPr lang="fr-FR" dirty="0"/>
          </a:p>
        </p:txBody>
      </p:sp>
      <p:pic>
        <p:nvPicPr>
          <p:cNvPr id="2052" name="Picture 4" descr="Image result for golang">
            <a:extLst>
              <a:ext uri="{FF2B5EF4-FFF2-40B4-BE49-F238E27FC236}">
                <a16:creationId xmlns:a16="http://schemas.microsoft.com/office/drawing/2014/main" id="{1CEC84A7-956C-48B5-ADB6-207A61CF8B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7719" y="905533"/>
            <a:ext cx="1172193" cy="1172193"/>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95D9FB0C-33FD-451D-9E8F-8703A69400C7}"/>
              </a:ext>
            </a:extLst>
          </p:cNvPr>
          <p:cNvSpPr txBox="1"/>
          <p:nvPr/>
        </p:nvSpPr>
        <p:spPr>
          <a:xfrm>
            <a:off x="5954100" y="2067694"/>
            <a:ext cx="1563248" cy="369332"/>
          </a:xfrm>
          <a:prstGeom prst="rect">
            <a:avLst/>
          </a:prstGeom>
          <a:noFill/>
        </p:spPr>
        <p:txBody>
          <a:bodyPr wrap="none" rtlCol="0">
            <a:spAutoFit/>
          </a:bodyPr>
          <a:lstStyle/>
          <a:p>
            <a:r>
              <a:rPr lang="fr-FR" dirty="0"/>
              <a:t>Go Example</a:t>
            </a:r>
          </a:p>
        </p:txBody>
      </p:sp>
      <p:sp>
        <p:nvSpPr>
          <p:cNvPr id="13" name="ZoneTexte 12">
            <a:extLst>
              <a:ext uri="{FF2B5EF4-FFF2-40B4-BE49-F238E27FC236}">
                <a16:creationId xmlns:a16="http://schemas.microsoft.com/office/drawing/2014/main" id="{8863F3F8-3B69-4B8A-BD60-A3AECE32972E}"/>
              </a:ext>
            </a:extLst>
          </p:cNvPr>
          <p:cNvSpPr txBox="1"/>
          <p:nvPr/>
        </p:nvSpPr>
        <p:spPr>
          <a:xfrm>
            <a:off x="5219122" y="2751749"/>
            <a:ext cx="3033203" cy="1323439"/>
          </a:xfrm>
          <a:prstGeom prst="rect">
            <a:avLst/>
          </a:prstGeom>
          <a:noFill/>
        </p:spPr>
        <p:txBody>
          <a:bodyPr wrap="none" rtlCol="0">
            <a:spAutoFit/>
          </a:bodyPr>
          <a:lstStyle/>
          <a:p>
            <a:pPr marL="285750" indent="-285750">
              <a:buFont typeface="Arial" panose="020B0604020202020204" pitchFamily="34" charset="0"/>
              <a:buChar char="•"/>
            </a:pPr>
            <a:r>
              <a:rPr lang="en-US" sz="1600" dirty="0"/>
              <a:t>Scalable for large systems</a:t>
            </a:r>
          </a:p>
          <a:p>
            <a:pPr marL="285750" indent="-285750">
              <a:buFont typeface="Arial" panose="020B0604020202020204" pitchFamily="34" charset="0"/>
              <a:buChar char="•"/>
            </a:pPr>
            <a:r>
              <a:rPr lang="fr-FR" sz="1600" dirty="0" err="1"/>
              <a:t>Simpliciy</a:t>
            </a:r>
            <a:endParaRPr lang="fr-FR" sz="1600" dirty="0"/>
          </a:p>
          <a:p>
            <a:pPr marL="285750" indent="-285750">
              <a:buFont typeface="Arial" panose="020B0604020202020204" pitchFamily="34" charset="0"/>
              <a:buChar char="•"/>
            </a:pPr>
            <a:r>
              <a:rPr lang="fr-FR" sz="1600" dirty="0" err="1"/>
              <a:t>Concurrency</a:t>
            </a:r>
            <a:r>
              <a:rPr lang="fr-FR" sz="1600" dirty="0"/>
              <a:t> </a:t>
            </a:r>
          </a:p>
          <a:p>
            <a:pPr marL="285750" indent="-285750">
              <a:buFont typeface="Arial" panose="020B0604020202020204" pitchFamily="34" charset="0"/>
              <a:buChar char="•"/>
            </a:pPr>
            <a:r>
              <a:rPr lang="fr-FR" sz="1600" dirty="0"/>
              <a:t>Distributed</a:t>
            </a:r>
          </a:p>
          <a:p>
            <a:pPr marL="285750" indent="-285750">
              <a:buFont typeface="Arial" panose="020B0604020202020204" pitchFamily="34" charset="0"/>
              <a:buChar char="•"/>
            </a:pPr>
            <a:r>
              <a:rPr lang="fr-FR" sz="1600" dirty="0"/>
              <a:t>Performance</a:t>
            </a:r>
          </a:p>
        </p:txBody>
      </p:sp>
    </p:spTree>
    <p:extLst>
      <p:ext uri="{BB962C8B-B14F-4D97-AF65-F5344CB8AC3E}">
        <p14:creationId xmlns:p14="http://schemas.microsoft.com/office/powerpoint/2010/main" val="261069495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807FCA5-153E-4DEF-9CA1-2B9C67A71ED5}"/>
              </a:ext>
            </a:extLst>
          </p:cNvPr>
          <p:cNvSpPr>
            <a:spLocks noGrp="1"/>
          </p:cNvSpPr>
          <p:nvPr>
            <p:ph type="subTitle" idx="1"/>
          </p:nvPr>
        </p:nvSpPr>
        <p:spPr/>
        <p:txBody>
          <a:bodyPr/>
          <a:lstStyle/>
          <a:p>
            <a:r>
              <a:rPr lang="fr-FR" dirty="0"/>
              <a:t>Légal</a:t>
            </a:r>
          </a:p>
        </p:txBody>
      </p:sp>
      <p:sp>
        <p:nvSpPr>
          <p:cNvPr id="4" name="ZoneTexte 3">
            <a:extLst>
              <a:ext uri="{FF2B5EF4-FFF2-40B4-BE49-F238E27FC236}">
                <a16:creationId xmlns:a16="http://schemas.microsoft.com/office/drawing/2014/main" id="{B2742A0A-62D8-4737-91EE-8C4DBEB3B935}"/>
              </a:ext>
            </a:extLst>
          </p:cNvPr>
          <p:cNvSpPr txBox="1"/>
          <p:nvPr/>
        </p:nvSpPr>
        <p:spPr>
          <a:xfrm>
            <a:off x="251520" y="1072056"/>
            <a:ext cx="8379217" cy="369332"/>
          </a:xfrm>
          <a:prstGeom prst="rect">
            <a:avLst/>
          </a:prstGeom>
          <a:noFill/>
        </p:spPr>
        <p:txBody>
          <a:bodyPr wrap="none" rtlCol="0">
            <a:spAutoFit/>
          </a:bodyPr>
          <a:lstStyle/>
          <a:p>
            <a:r>
              <a:rPr lang="en-US" dirty="0">
                <a:hlinkClick r:id="rId3"/>
              </a:rPr>
              <a:t>Oracle owns the Java trademark and has special controls over the JCP</a:t>
            </a:r>
            <a:endParaRPr lang="fr-FR" dirty="0"/>
          </a:p>
        </p:txBody>
      </p:sp>
      <p:sp>
        <p:nvSpPr>
          <p:cNvPr id="5" name="ZoneTexte 4">
            <a:extLst>
              <a:ext uri="{FF2B5EF4-FFF2-40B4-BE49-F238E27FC236}">
                <a16:creationId xmlns:a16="http://schemas.microsoft.com/office/drawing/2014/main" id="{75815439-42EC-41DD-8416-4EF461D96EFF}"/>
              </a:ext>
            </a:extLst>
          </p:cNvPr>
          <p:cNvSpPr txBox="1"/>
          <p:nvPr/>
        </p:nvSpPr>
        <p:spPr>
          <a:xfrm>
            <a:off x="251520" y="1548535"/>
            <a:ext cx="8091185" cy="1200329"/>
          </a:xfrm>
          <a:prstGeom prst="rect">
            <a:avLst/>
          </a:prstGeom>
          <a:noFill/>
        </p:spPr>
        <p:txBody>
          <a:bodyPr wrap="square" rtlCol="0">
            <a:spAutoFit/>
          </a:bodyPr>
          <a:lstStyle/>
          <a:p>
            <a:r>
              <a:rPr lang="en-US" dirty="0"/>
              <a:t> In April 2017 an </a:t>
            </a:r>
            <a:r>
              <a:rPr lang="en-US" dirty="0">
                <a:hlinkClick r:id="rId4"/>
              </a:rPr>
              <a:t>issue</a:t>
            </a:r>
            <a:r>
              <a:rPr lang="en-US" dirty="0"/>
              <a:t> was opened in the Apache Software Foundation (ASF) "Legal Discuss" issue tracker concerning whether Apache Cassandra could use </a:t>
            </a:r>
            <a:r>
              <a:rPr lang="en-US" dirty="0" err="1">
                <a:hlinkClick r:id="rId5"/>
              </a:rPr>
              <a:t>RocksDB</a:t>
            </a:r>
            <a:r>
              <a:rPr lang="en-US" dirty="0"/>
              <a:t>, another Facebook project using the React license</a:t>
            </a:r>
            <a:endParaRPr lang="fr-FR" dirty="0"/>
          </a:p>
        </p:txBody>
      </p:sp>
      <p:sp>
        <p:nvSpPr>
          <p:cNvPr id="6" name="ZoneTexte 5">
            <a:extLst>
              <a:ext uri="{FF2B5EF4-FFF2-40B4-BE49-F238E27FC236}">
                <a16:creationId xmlns:a16="http://schemas.microsoft.com/office/drawing/2014/main" id="{D8E00533-46D6-4D4C-B39C-E453A7E5D0CB}"/>
              </a:ext>
            </a:extLst>
          </p:cNvPr>
          <p:cNvSpPr txBox="1"/>
          <p:nvPr/>
        </p:nvSpPr>
        <p:spPr>
          <a:xfrm>
            <a:off x="243730" y="2873975"/>
            <a:ext cx="7848872" cy="646331"/>
          </a:xfrm>
          <a:prstGeom prst="rect">
            <a:avLst/>
          </a:prstGeom>
          <a:noFill/>
        </p:spPr>
        <p:txBody>
          <a:bodyPr wrap="square" rtlCol="0">
            <a:spAutoFit/>
          </a:bodyPr>
          <a:lstStyle/>
          <a:p>
            <a:r>
              <a:rPr lang="en-US" dirty="0"/>
              <a:t>The </a:t>
            </a:r>
            <a:r>
              <a:rPr lang="en-US" dirty="0">
                <a:hlinkClick r:id="rId6"/>
              </a:rPr>
              <a:t>license</a:t>
            </a:r>
            <a:r>
              <a:rPr lang="en-US" dirty="0"/>
              <a:t> covering most of OpenSSL is a conjunction of two 1990s-vintage BSD-derivative licenses.</a:t>
            </a:r>
            <a:endParaRPr lang="fr-FR" dirty="0"/>
          </a:p>
        </p:txBody>
      </p:sp>
      <p:sp>
        <p:nvSpPr>
          <p:cNvPr id="7" name="ZoneTexte 6">
            <a:extLst>
              <a:ext uri="{FF2B5EF4-FFF2-40B4-BE49-F238E27FC236}">
                <a16:creationId xmlns:a16="http://schemas.microsoft.com/office/drawing/2014/main" id="{56936064-A727-485C-AA40-F08DF28C60AA}"/>
              </a:ext>
            </a:extLst>
          </p:cNvPr>
          <p:cNvSpPr txBox="1"/>
          <p:nvPr/>
        </p:nvSpPr>
        <p:spPr>
          <a:xfrm>
            <a:off x="243730" y="3638627"/>
            <a:ext cx="8496943" cy="1477328"/>
          </a:xfrm>
          <a:prstGeom prst="rect">
            <a:avLst/>
          </a:prstGeom>
          <a:noFill/>
        </p:spPr>
        <p:txBody>
          <a:bodyPr wrap="square" rtlCol="0">
            <a:spAutoFit/>
          </a:bodyPr>
          <a:lstStyle/>
          <a:p>
            <a:r>
              <a:rPr lang="en-US" dirty="0"/>
              <a:t>Microsoft has made some </a:t>
            </a:r>
            <a:r>
              <a:rPr lang="en-US" dirty="0">
                <a:hlinkClick r:id="rId7"/>
              </a:rPr>
              <a:t>claims of intellectual property violations by Linux companies</a:t>
            </a:r>
            <a:r>
              <a:rPr lang="en-US" dirty="0"/>
              <a:t>. Some have suggested that because .NET is Microsoft technology, that there are patents that Mono is infringing upon that will be brought out at an opportune time to take Mono and any Mono applications down.</a:t>
            </a:r>
            <a:endParaRPr lang="fr-FR" dirty="0"/>
          </a:p>
        </p:txBody>
      </p:sp>
    </p:spTree>
    <p:extLst>
      <p:ext uri="{BB962C8B-B14F-4D97-AF65-F5344CB8AC3E}">
        <p14:creationId xmlns:p14="http://schemas.microsoft.com/office/powerpoint/2010/main" val="228806748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0AD5430-B2D2-485D-9F60-C8D4942B52C4}"/>
              </a:ext>
            </a:extLst>
          </p:cNvPr>
          <p:cNvSpPr>
            <a:spLocks noGrp="1"/>
          </p:cNvSpPr>
          <p:nvPr>
            <p:ph type="subTitle" idx="1"/>
          </p:nvPr>
        </p:nvSpPr>
        <p:spPr/>
        <p:txBody>
          <a:bodyPr/>
          <a:lstStyle/>
          <a:p>
            <a:r>
              <a:rPr lang="fr-FR" sz="2400" dirty="0"/>
              <a:t>Nombre de développeurs / Age des développeurs</a:t>
            </a:r>
          </a:p>
        </p:txBody>
      </p:sp>
      <p:cxnSp>
        <p:nvCxnSpPr>
          <p:cNvPr id="4" name="Connecteur droit 3">
            <a:extLst>
              <a:ext uri="{FF2B5EF4-FFF2-40B4-BE49-F238E27FC236}">
                <a16:creationId xmlns:a16="http://schemas.microsoft.com/office/drawing/2014/main" id="{6E129DA6-72EF-45D0-B0A4-ECE3AE8F35C4}"/>
              </a:ext>
            </a:extLst>
          </p:cNvPr>
          <p:cNvCxnSpPr>
            <a:cxnSpLocks/>
          </p:cNvCxnSpPr>
          <p:nvPr/>
        </p:nvCxnSpPr>
        <p:spPr>
          <a:xfrm>
            <a:off x="4572000" y="915566"/>
            <a:ext cx="0" cy="4176464"/>
          </a:xfrm>
          <a:prstGeom prst="line">
            <a:avLst/>
          </a:prstGeom>
          <a:ln w="412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872B42A7-DF0D-4625-9520-B5CB73CAC2A5}"/>
              </a:ext>
            </a:extLst>
          </p:cNvPr>
          <p:cNvSpPr txBox="1"/>
          <p:nvPr/>
        </p:nvSpPr>
        <p:spPr>
          <a:xfrm>
            <a:off x="1403648" y="800099"/>
            <a:ext cx="2178802" cy="369332"/>
          </a:xfrm>
          <a:prstGeom prst="rect">
            <a:avLst/>
          </a:prstGeom>
          <a:noFill/>
        </p:spPr>
        <p:txBody>
          <a:bodyPr wrap="none" rtlCol="0">
            <a:spAutoFit/>
          </a:bodyPr>
          <a:lstStyle/>
          <a:p>
            <a:r>
              <a:rPr lang="fr-FR" dirty="0"/>
              <a:t>Boss’ Perspective</a:t>
            </a:r>
          </a:p>
        </p:txBody>
      </p:sp>
      <p:pic>
        <p:nvPicPr>
          <p:cNvPr id="6" name="Image 5">
            <a:extLst>
              <a:ext uri="{FF2B5EF4-FFF2-40B4-BE49-F238E27FC236}">
                <a16:creationId xmlns:a16="http://schemas.microsoft.com/office/drawing/2014/main" id="{7DFB2D09-58BD-4C35-ADB6-ED835BF7F455}"/>
              </a:ext>
            </a:extLst>
          </p:cNvPr>
          <p:cNvPicPr>
            <a:picLocks noChangeAspect="1"/>
          </p:cNvPicPr>
          <p:nvPr/>
        </p:nvPicPr>
        <p:blipFill>
          <a:blip r:embed="rId2"/>
          <a:stretch>
            <a:fillRect/>
          </a:stretch>
        </p:blipFill>
        <p:spPr>
          <a:xfrm>
            <a:off x="2012387" y="1169431"/>
            <a:ext cx="831404" cy="831404"/>
          </a:xfrm>
          <a:prstGeom prst="rect">
            <a:avLst/>
          </a:prstGeom>
        </p:spPr>
      </p:pic>
      <p:pic>
        <p:nvPicPr>
          <p:cNvPr id="7" name="Image 6">
            <a:extLst>
              <a:ext uri="{FF2B5EF4-FFF2-40B4-BE49-F238E27FC236}">
                <a16:creationId xmlns:a16="http://schemas.microsoft.com/office/drawing/2014/main" id="{6FFA95AD-71EB-4C9E-BB96-ABF599E5C0C6}"/>
              </a:ext>
            </a:extLst>
          </p:cNvPr>
          <p:cNvPicPr>
            <a:picLocks noChangeAspect="1"/>
          </p:cNvPicPr>
          <p:nvPr/>
        </p:nvPicPr>
        <p:blipFill>
          <a:blip r:embed="rId3"/>
          <a:stretch>
            <a:fillRect/>
          </a:stretch>
        </p:blipFill>
        <p:spPr>
          <a:xfrm>
            <a:off x="6230949" y="1169431"/>
            <a:ext cx="900664" cy="900664"/>
          </a:xfrm>
          <a:prstGeom prst="rect">
            <a:avLst/>
          </a:prstGeom>
        </p:spPr>
      </p:pic>
      <p:sp>
        <p:nvSpPr>
          <p:cNvPr id="8" name="ZoneTexte 7">
            <a:extLst>
              <a:ext uri="{FF2B5EF4-FFF2-40B4-BE49-F238E27FC236}">
                <a16:creationId xmlns:a16="http://schemas.microsoft.com/office/drawing/2014/main" id="{E23BB018-91BF-4A78-B4B4-C70B8FCA321A}"/>
              </a:ext>
            </a:extLst>
          </p:cNvPr>
          <p:cNvSpPr txBox="1"/>
          <p:nvPr/>
        </p:nvSpPr>
        <p:spPr>
          <a:xfrm>
            <a:off x="5591880" y="771550"/>
            <a:ext cx="2443298" cy="369332"/>
          </a:xfrm>
          <a:prstGeom prst="rect">
            <a:avLst/>
          </a:prstGeom>
          <a:noFill/>
        </p:spPr>
        <p:txBody>
          <a:bodyPr wrap="none" rtlCol="0">
            <a:spAutoFit/>
          </a:bodyPr>
          <a:lstStyle/>
          <a:p>
            <a:r>
              <a:rPr lang="fr-FR" dirty="0" err="1"/>
              <a:t>Coder’s</a:t>
            </a:r>
            <a:r>
              <a:rPr lang="fr-FR" dirty="0"/>
              <a:t> Perspective</a:t>
            </a:r>
          </a:p>
        </p:txBody>
      </p:sp>
      <p:sp>
        <p:nvSpPr>
          <p:cNvPr id="9" name="ZoneTexte 8">
            <a:extLst>
              <a:ext uri="{FF2B5EF4-FFF2-40B4-BE49-F238E27FC236}">
                <a16:creationId xmlns:a16="http://schemas.microsoft.com/office/drawing/2014/main" id="{B195EED3-0E98-4780-98A4-FD871AD7E852}"/>
              </a:ext>
            </a:extLst>
          </p:cNvPr>
          <p:cNvSpPr txBox="1"/>
          <p:nvPr/>
        </p:nvSpPr>
        <p:spPr>
          <a:xfrm>
            <a:off x="608238" y="2193642"/>
            <a:ext cx="3819746" cy="1477328"/>
          </a:xfrm>
          <a:prstGeom prst="rect">
            <a:avLst/>
          </a:prstGeom>
          <a:noFill/>
        </p:spPr>
        <p:txBody>
          <a:bodyPr wrap="square" rtlCol="0">
            <a:spAutoFit/>
          </a:bodyPr>
          <a:lstStyle/>
          <a:p>
            <a:r>
              <a:rPr lang="fr-FR" dirty="0"/>
              <a:t>Plus de développeurs : </a:t>
            </a:r>
          </a:p>
          <a:p>
            <a:pPr marL="285750" indent="-285750">
              <a:buFont typeface="Arial" panose="020B0604020202020204" pitchFamily="34" charset="0"/>
              <a:buChar char="•"/>
            </a:pPr>
            <a:r>
              <a:rPr lang="fr-FR" dirty="0"/>
              <a:t>Moins de compétition</a:t>
            </a:r>
          </a:p>
          <a:p>
            <a:pPr marL="285750" indent="-285750">
              <a:buFont typeface="Arial" panose="020B0604020202020204" pitchFamily="34" charset="0"/>
              <a:buChar char="•"/>
            </a:pPr>
            <a:r>
              <a:rPr lang="fr-FR" dirty="0"/>
              <a:t>Recrutement facilité</a:t>
            </a:r>
          </a:p>
          <a:p>
            <a:pPr marL="285750" indent="-285750">
              <a:buFont typeface="Arial" panose="020B0604020202020204" pitchFamily="34" charset="0"/>
              <a:buChar char="•"/>
            </a:pPr>
            <a:r>
              <a:rPr lang="fr-FR" dirty="0"/>
              <a:t>Salaires moins élevé</a:t>
            </a:r>
          </a:p>
          <a:p>
            <a:pPr marL="285750" indent="-285750">
              <a:buFont typeface="Arial" panose="020B0604020202020204" pitchFamily="34" charset="0"/>
              <a:buChar char="•"/>
            </a:pPr>
            <a:r>
              <a:rPr lang="fr-FR" dirty="0"/>
              <a:t>Moins de dépendance</a:t>
            </a:r>
          </a:p>
        </p:txBody>
      </p:sp>
      <p:sp>
        <p:nvSpPr>
          <p:cNvPr id="10" name="ZoneTexte 9">
            <a:extLst>
              <a:ext uri="{FF2B5EF4-FFF2-40B4-BE49-F238E27FC236}">
                <a16:creationId xmlns:a16="http://schemas.microsoft.com/office/drawing/2014/main" id="{E6F5FF58-8717-4555-B3DE-2B0264EC326A}"/>
              </a:ext>
            </a:extLst>
          </p:cNvPr>
          <p:cNvSpPr txBox="1"/>
          <p:nvPr/>
        </p:nvSpPr>
        <p:spPr>
          <a:xfrm>
            <a:off x="602004" y="3723878"/>
            <a:ext cx="3753972" cy="923330"/>
          </a:xfrm>
          <a:prstGeom prst="rect">
            <a:avLst/>
          </a:prstGeom>
          <a:noFill/>
        </p:spPr>
        <p:txBody>
          <a:bodyPr wrap="square" rtlCol="0">
            <a:spAutoFit/>
          </a:bodyPr>
          <a:lstStyle/>
          <a:p>
            <a:r>
              <a:rPr lang="fr-FR" dirty="0"/>
              <a:t>Développeurs plus jeunes : </a:t>
            </a:r>
          </a:p>
          <a:p>
            <a:pPr marL="285750" indent="-285750">
              <a:buFont typeface="Arial" panose="020B0604020202020204" pitchFamily="34" charset="0"/>
              <a:buChar char="•"/>
            </a:pPr>
            <a:r>
              <a:rPr lang="fr-FR" dirty="0"/>
              <a:t>Moins cher</a:t>
            </a:r>
          </a:p>
          <a:p>
            <a:pPr marL="285750" indent="-285750">
              <a:buFont typeface="Arial" panose="020B0604020202020204" pitchFamily="34" charset="0"/>
              <a:buChar char="•"/>
            </a:pPr>
            <a:r>
              <a:rPr lang="fr-FR" dirty="0"/>
              <a:t>Plus malléable ?</a:t>
            </a:r>
          </a:p>
        </p:txBody>
      </p:sp>
      <p:sp>
        <p:nvSpPr>
          <p:cNvPr id="11" name="ZoneTexte 10">
            <a:extLst>
              <a:ext uri="{FF2B5EF4-FFF2-40B4-BE49-F238E27FC236}">
                <a16:creationId xmlns:a16="http://schemas.microsoft.com/office/drawing/2014/main" id="{ECA64141-E340-4EA0-94D4-07EEEEB92A27}"/>
              </a:ext>
            </a:extLst>
          </p:cNvPr>
          <p:cNvSpPr txBox="1"/>
          <p:nvPr/>
        </p:nvSpPr>
        <p:spPr>
          <a:xfrm>
            <a:off x="5221740" y="2168251"/>
            <a:ext cx="3819746" cy="1754326"/>
          </a:xfrm>
          <a:prstGeom prst="rect">
            <a:avLst/>
          </a:prstGeom>
          <a:noFill/>
        </p:spPr>
        <p:txBody>
          <a:bodyPr wrap="square" rtlCol="0">
            <a:spAutoFit/>
          </a:bodyPr>
          <a:lstStyle/>
          <a:p>
            <a:r>
              <a:rPr lang="fr-FR" dirty="0"/>
              <a:t>Plus de développeurs : </a:t>
            </a:r>
          </a:p>
          <a:p>
            <a:pPr marL="285750" indent="-285750">
              <a:buFont typeface="Arial" panose="020B0604020202020204" pitchFamily="34" charset="0"/>
              <a:buChar char="•"/>
            </a:pPr>
            <a:r>
              <a:rPr lang="fr-FR" dirty="0"/>
              <a:t>Communauté « d’aide » plus importante</a:t>
            </a:r>
          </a:p>
          <a:p>
            <a:pPr marL="285750" indent="-285750">
              <a:buFont typeface="Arial" panose="020B0604020202020204" pitchFamily="34" charset="0"/>
              <a:buChar char="•"/>
            </a:pPr>
            <a:r>
              <a:rPr lang="fr-FR" dirty="0"/>
              <a:t>Plus de librairies</a:t>
            </a:r>
          </a:p>
          <a:p>
            <a:pPr marL="285750" indent="-285750">
              <a:buFont typeface="Arial" panose="020B0604020202020204" pitchFamily="34" charset="0"/>
              <a:buChar char="•"/>
            </a:pPr>
            <a:r>
              <a:rPr lang="fr-FR" dirty="0"/>
              <a:t>Plus de </a:t>
            </a:r>
            <a:r>
              <a:rPr lang="fr-FR" dirty="0" err="1"/>
              <a:t>frameworks</a:t>
            </a:r>
            <a:endParaRPr lang="fr-FR" dirty="0"/>
          </a:p>
          <a:p>
            <a:pPr marL="285750" indent="-285750">
              <a:buFont typeface="Arial" panose="020B0604020202020204" pitchFamily="34" charset="0"/>
              <a:buChar char="•"/>
            </a:pPr>
            <a:r>
              <a:rPr lang="fr-FR" dirty="0"/>
              <a:t>Des </a:t>
            </a:r>
            <a:r>
              <a:rPr lang="fr-FR" dirty="0" err="1"/>
              <a:t>envs</a:t>
            </a:r>
            <a:r>
              <a:rPr lang="fr-FR" dirty="0"/>
              <a:t> de dev plus matures</a:t>
            </a:r>
          </a:p>
        </p:txBody>
      </p:sp>
      <p:sp>
        <p:nvSpPr>
          <p:cNvPr id="13" name="ZoneTexte 12">
            <a:extLst>
              <a:ext uri="{FF2B5EF4-FFF2-40B4-BE49-F238E27FC236}">
                <a16:creationId xmlns:a16="http://schemas.microsoft.com/office/drawing/2014/main" id="{FDBE01F6-1EC3-4856-810A-FB39F3B79157}"/>
              </a:ext>
            </a:extLst>
          </p:cNvPr>
          <p:cNvSpPr txBox="1"/>
          <p:nvPr/>
        </p:nvSpPr>
        <p:spPr>
          <a:xfrm>
            <a:off x="5221740" y="3961581"/>
            <a:ext cx="3753972" cy="1200329"/>
          </a:xfrm>
          <a:prstGeom prst="rect">
            <a:avLst/>
          </a:prstGeom>
          <a:noFill/>
        </p:spPr>
        <p:txBody>
          <a:bodyPr wrap="square" rtlCol="0">
            <a:spAutoFit/>
          </a:bodyPr>
          <a:lstStyle/>
          <a:p>
            <a:r>
              <a:rPr lang="fr-FR" dirty="0"/>
              <a:t>Développeurs plus jeunes : </a:t>
            </a:r>
          </a:p>
          <a:p>
            <a:pPr marL="285750" indent="-285750">
              <a:buFont typeface="Arial" panose="020B0604020202020204" pitchFamily="34" charset="0"/>
              <a:buChar char="•"/>
            </a:pPr>
            <a:r>
              <a:rPr lang="fr-FR" dirty="0"/>
              <a:t>Moins d’expérience</a:t>
            </a:r>
          </a:p>
          <a:p>
            <a:pPr marL="285750" indent="-285750">
              <a:buFont typeface="Arial" panose="020B0604020202020204" pitchFamily="34" charset="0"/>
              <a:buChar char="•"/>
            </a:pPr>
            <a:r>
              <a:rPr lang="fr-FR" dirty="0"/>
              <a:t>Mais « Danger » =&gt; se former continuellement</a:t>
            </a:r>
          </a:p>
        </p:txBody>
      </p:sp>
    </p:spTree>
    <p:extLst>
      <p:ext uri="{BB962C8B-B14F-4D97-AF65-F5344CB8AC3E}">
        <p14:creationId xmlns:p14="http://schemas.microsoft.com/office/powerpoint/2010/main" val="13132786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DC03D4A-A30B-4B27-919A-A8729F905DF3}"/>
              </a:ext>
            </a:extLst>
          </p:cNvPr>
          <p:cNvSpPr>
            <a:spLocks noGrp="1"/>
          </p:cNvSpPr>
          <p:nvPr>
            <p:ph type="subTitle" idx="1"/>
          </p:nvPr>
        </p:nvSpPr>
        <p:spPr/>
        <p:txBody>
          <a:bodyPr/>
          <a:lstStyle/>
          <a:p>
            <a:r>
              <a:rPr lang="fr-FR" dirty="0"/>
              <a:t>Tableau de comparaison</a:t>
            </a:r>
          </a:p>
        </p:txBody>
      </p:sp>
      <p:sp>
        <p:nvSpPr>
          <p:cNvPr id="6" name="ZoneTexte 5">
            <a:extLst>
              <a:ext uri="{FF2B5EF4-FFF2-40B4-BE49-F238E27FC236}">
                <a16:creationId xmlns:a16="http://schemas.microsoft.com/office/drawing/2014/main" id="{674A5FBF-472D-4C5F-AE12-6FB6B35D484A}"/>
              </a:ext>
            </a:extLst>
          </p:cNvPr>
          <p:cNvSpPr txBox="1"/>
          <p:nvPr/>
        </p:nvSpPr>
        <p:spPr>
          <a:xfrm>
            <a:off x="3707904" y="4774168"/>
            <a:ext cx="2032929" cy="369332"/>
          </a:xfrm>
          <a:prstGeom prst="rect">
            <a:avLst/>
          </a:prstGeom>
          <a:noFill/>
        </p:spPr>
        <p:txBody>
          <a:bodyPr wrap="none" rtlCol="0">
            <a:spAutoFit/>
          </a:bodyPr>
          <a:lstStyle/>
          <a:p>
            <a:r>
              <a:rPr lang="fr-FR" dirty="0"/>
              <a:t>Reste discutable</a:t>
            </a:r>
          </a:p>
        </p:txBody>
      </p:sp>
      <p:pic>
        <p:nvPicPr>
          <p:cNvPr id="7" name="Image 6">
            <a:extLst>
              <a:ext uri="{FF2B5EF4-FFF2-40B4-BE49-F238E27FC236}">
                <a16:creationId xmlns:a16="http://schemas.microsoft.com/office/drawing/2014/main" id="{6A014A2E-AB98-494C-97EB-4BA93E776CCA}"/>
              </a:ext>
            </a:extLst>
          </p:cNvPr>
          <p:cNvPicPr>
            <a:picLocks noChangeAspect="1"/>
          </p:cNvPicPr>
          <p:nvPr/>
        </p:nvPicPr>
        <p:blipFill>
          <a:blip r:embed="rId2"/>
          <a:stretch>
            <a:fillRect/>
          </a:stretch>
        </p:blipFill>
        <p:spPr>
          <a:xfrm>
            <a:off x="2401041" y="921377"/>
            <a:ext cx="4398500" cy="3836932"/>
          </a:xfrm>
          <a:prstGeom prst="rect">
            <a:avLst/>
          </a:prstGeom>
        </p:spPr>
      </p:pic>
    </p:spTree>
    <p:extLst>
      <p:ext uri="{BB962C8B-B14F-4D97-AF65-F5344CB8AC3E}">
        <p14:creationId xmlns:p14="http://schemas.microsoft.com/office/powerpoint/2010/main" val="406119451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endParaRPr lang="fr-FR" dirty="0"/>
          </a:p>
        </p:txBody>
      </p:sp>
      <p:sp>
        <p:nvSpPr>
          <p:cNvPr id="7" name="Sous-titre 6"/>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26898302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07D8E62-C57A-44CC-B9D6-BAD2379FDFFE}"/>
              </a:ext>
            </a:extLst>
          </p:cNvPr>
          <p:cNvSpPr>
            <a:spLocks noGrp="1"/>
          </p:cNvSpPr>
          <p:nvPr>
            <p:ph type="subTitle" idx="1"/>
          </p:nvPr>
        </p:nvSpPr>
        <p:spPr/>
        <p:txBody>
          <a:bodyPr/>
          <a:lstStyle/>
          <a:p>
            <a:r>
              <a:rPr lang="fr-FR" dirty="0"/>
              <a:t>Performance (Test Empirique)</a:t>
            </a:r>
          </a:p>
        </p:txBody>
      </p:sp>
      <p:sp>
        <p:nvSpPr>
          <p:cNvPr id="6" name="ZoneTexte 5">
            <a:extLst>
              <a:ext uri="{FF2B5EF4-FFF2-40B4-BE49-F238E27FC236}">
                <a16:creationId xmlns:a16="http://schemas.microsoft.com/office/drawing/2014/main" id="{6E2F6B5C-AD69-41DC-96AB-A95FB6999877}"/>
              </a:ext>
            </a:extLst>
          </p:cNvPr>
          <p:cNvSpPr txBox="1"/>
          <p:nvPr/>
        </p:nvSpPr>
        <p:spPr>
          <a:xfrm>
            <a:off x="539552" y="3268494"/>
            <a:ext cx="8064896" cy="1569660"/>
          </a:xfrm>
          <a:prstGeom prst="rect">
            <a:avLst/>
          </a:prstGeom>
          <a:noFill/>
        </p:spPr>
        <p:txBody>
          <a:bodyPr wrap="square" rtlCol="0">
            <a:spAutoFit/>
          </a:bodyPr>
          <a:lstStyle/>
          <a:p>
            <a:r>
              <a:rPr lang="fr-FR" sz="1600" dirty="0"/>
              <a:t>Gain de l’ordre de 5000x pour lib C intégrée avec Python</a:t>
            </a:r>
          </a:p>
          <a:p>
            <a:r>
              <a:rPr lang="fr-FR" sz="1600" dirty="0"/>
              <a:t>Gain de l’ordre de 50x pour </a:t>
            </a:r>
            <a:r>
              <a:rPr lang="fr-FR" sz="1600" dirty="0" err="1"/>
              <a:t>Golang</a:t>
            </a:r>
            <a:r>
              <a:rPr lang="fr-FR" sz="1600" dirty="0"/>
              <a:t> vs Python (même algo </a:t>
            </a:r>
            <a:r>
              <a:rPr lang="fr-FR" sz="1600" dirty="0" err="1"/>
              <a:t>naif</a:t>
            </a:r>
            <a:r>
              <a:rPr lang="fr-FR" sz="1600" dirty="0"/>
              <a:t> de multiplication de matrice)</a:t>
            </a:r>
          </a:p>
          <a:p>
            <a:r>
              <a:rPr lang="fr-FR" sz="1600" dirty="0"/>
              <a:t>Python + </a:t>
            </a:r>
            <a:r>
              <a:rPr lang="fr-FR" sz="1600" dirty="0" err="1"/>
              <a:t>Numpy</a:t>
            </a:r>
            <a:r>
              <a:rPr lang="fr-FR" sz="1600" dirty="0"/>
              <a:t> est 100x plus rapide que </a:t>
            </a:r>
            <a:r>
              <a:rPr lang="fr-FR" sz="1600" dirty="0" err="1"/>
              <a:t>Golang</a:t>
            </a:r>
            <a:r>
              <a:rPr lang="fr-FR" sz="1600" dirty="0"/>
              <a:t> avec le</a:t>
            </a:r>
          </a:p>
          <a:p>
            <a:r>
              <a:rPr lang="fr-FR" sz="1600" dirty="0"/>
              <a:t>Attention, </a:t>
            </a:r>
            <a:r>
              <a:rPr lang="fr-FR" sz="1600" dirty="0" err="1"/>
              <a:t>Numpy</a:t>
            </a:r>
            <a:r>
              <a:rPr lang="fr-FR" sz="1600" dirty="0"/>
              <a:t> utilise un algorithme ultra optimisé pour la multiplication de matrice (</a:t>
            </a:r>
            <a:r>
              <a:rPr lang="fr-FR" sz="1600" dirty="0" err="1"/>
              <a:t>Numpy</a:t>
            </a:r>
            <a:r>
              <a:rPr lang="fr-FR" sz="1600" dirty="0"/>
              <a:t> est donc optimisé par l’usage du C et par la perf de l’algo)</a:t>
            </a:r>
          </a:p>
        </p:txBody>
      </p:sp>
      <p:pic>
        <p:nvPicPr>
          <p:cNvPr id="2" name="Image 1">
            <a:extLst>
              <a:ext uri="{FF2B5EF4-FFF2-40B4-BE49-F238E27FC236}">
                <a16:creationId xmlns:a16="http://schemas.microsoft.com/office/drawing/2014/main" id="{E4E560B8-ACA1-41E6-A608-DB8D2F7654F7}"/>
              </a:ext>
            </a:extLst>
          </p:cNvPr>
          <p:cNvPicPr>
            <a:picLocks noChangeAspect="1"/>
          </p:cNvPicPr>
          <p:nvPr/>
        </p:nvPicPr>
        <p:blipFill>
          <a:blip r:embed="rId3"/>
          <a:stretch>
            <a:fillRect/>
          </a:stretch>
        </p:blipFill>
        <p:spPr>
          <a:xfrm>
            <a:off x="1589266" y="997843"/>
            <a:ext cx="5965468" cy="2160240"/>
          </a:xfrm>
          <a:prstGeom prst="rect">
            <a:avLst/>
          </a:prstGeom>
        </p:spPr>
      </p:pic>
    </p:spTree>
    <p:extLst>
      <p:ext uri="{BB962C8B-B14F-4D97-AF65-F5344CB8AC3E}">
        <p14:creationId xmlns:p14="http://schemas.microsoft.com/office/powerpoint/2010/main" val="293263970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D62B689-90B6-4016-AB5C-C407E07D8319}"/>
              </a:ext>
            </a:extLst>
          </p:cNvPr>
          <p:cNvSpPr>
            <a:spLocks noGrp="1"/>
          </p:cNvSpPr>
          <p:nvPr>
            <p:ph type="subTitle" idx="1"/>
          </p:nvPr>
        </p:nvSpPr>
        <p:spPr/>
        <p:txBody>
          <a:bodyPr/>
          <a:lstStyle/>
          <a:p>
            <a:r>
              <a:rPr lang="fr-FR" dirty="0"/>
              <a:t>Attention à la latence pour la perf !</a:t>
            </a:r>
          </a:p>
        </p:txBody>
      </p:sp>
      <p:pic>
        <p:nvPicPr>
          <p:cNvPr id="4" name="Image 3">
            <a:hlinkClick r:id="rId2"/>
            <a:extLst>
              <a:ext uri="{FF2B5EF4-FFF2-40B4-BE49-F238E27FC236}">
                <a16:creationId xmlns:a16="http://schemas.microsoft.com/office/drawing/2014/main" id="{26A12AE4-60F1-49EB-8D91-BEE769BA4349}"/>
              </a:ext>
            </a:extLst>
          </p:cNvPr>
          <p:cNvPicPr>
            <a:picLocks noChangeAspect="1"/>
          </p:cNvPicPr>
          <p:nvPr/>
        </p:nvPicPr>
        <p:blipFill>
          <a:blip r:embed="rId3"/>
          <a:stretch>
            <a:fillRect/>
          </a:stretch>
        </p:blipFill>
        <p:spPr>
          <a:xfrm>
            <a:off x="179512" y="1162178"/>
            <a:ext cx="3744416" cy="3022421"/>
          </a:xfrm>
          <a:prstGeom prst="rect">
            <a:avLst/>
          </a:prstGeom>
        </p:spPr>
      </p:pic>
      <p:pic>
        <p:nvPicPr>
          <p:cNvPr id="6" name="Image 5">
            <a:extLst>
              <a:ext uri="{FF2B5EF4-FFF2-40B4-BE49-F238E27FC236}">
                <a16:creationId xmlns:a16="http://schemas.microsoft.com/office/drawing/2014/main" id="{448D877A-690D-4B1B-8E32-4AAA8D8EFD47}"/>
              </a:ext>
            </a:extLst>
          </p:cNvPr>
          <p:cNvPicPr>
            <a:picLocks noChangeAspect="1"/>
          </p:cNvPicPr>
          <p:nvPr/>
        </p:nvPicPr>
        <p:blipFill>
          <a:blip r:embed="rId4"/>
          <a:stretch>
            <a:fillRect/>
          </a:stretch>
        </p:blipFill>
        <p:spPr>
          <a:xfrm>
            <a:off x="4211960" y="1162178"/>
            <a:ext cx="4440585" cy="2891361"/>
          </a:xfrm>
          <a:prstGeom prst="rect">
            <a:avLst/>
          </a:prstGeom>
        </p:spPr>
      </p:pic>
    </p:spTree>
    <p:extLst>
      <p:ext uri="{BB962C8B-B14F-4D97-AF65-F5344CB8AC3E}">
        <p14:creationId xmlns:p14="http://schemas.microsoft.com/office/powerpoint/2010/main" val="16768180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6E1032F0-7F6C-4322-9D73-509778162B21}"/>
              </a:ext>
            </a:extLst>
          </p:cNvPr>
          <p:cNvSpPr>
            <a:spLocks noGrp="1"/>
          </p:cNvSpPr>
          <p:nvPr>
            <p:ph type="subTitle" idx="1"/>
          </p:nvPr>
        </p:nvSpPr>
        <p:spPr/>
        <p:txBody>
          <a:bodyPr/>
          <a:lstStyle/>
          <a:p>
            <a:r>
              <a:rPr lang="fr-FR" dirty="0"/>
              <a:t>Questions </a:t>
            </a:r>
            <a:r>
              <a:rPr lang="fr-FR"/>
              <a:t>/ Réponses</a:t>
            </a:r>
            <a:endParaRPr lang="fr-FR" dirty="0"/>
          </a:p>
        </p:txBody>
      </p:sp>
    </p:spTree>
    <p:extLst>
      <p:ext uri="{BB962C8B-B14F-4D97-AF65-F5344CB8AC3E}">
        <p14:creationId xmlns:p14="http://schemas.microsoft.com/office/powerpoint/2010/main" val="428064606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a:prstGeom prst="rect">
            <a:avLst/>
          </a:prstGeom>
        </p:spPr>
        <p:txBody>
          <a:bodyPr/>
          <a:lstStyle/>
          <a:p>
            <a:r>
              <a:rPr lang="fr-FR" dirty="0"/>
              <a:t>Merci de votre attention !</a:t>
            </a:r>
          </a:p>
        </p:txBody>
      </p:sp>
    </p:spTree>
    <p:extLst>
      <p:ext uri="{BB962C8B-B14F-4D97-AF65-F5344CB8AC3E}">
        <p14:creationId xmlns:p14="http://schemas.microsoft.com/office/powerpoint/2010/main" val="249837086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Les comparaisons de langages</a:t>
            </a:r>
            <a:endParaRPr lang="fr-FR" sz="2400" i="1" dirty="0"/>
          </a:p>
        </p:txBody>
      </p:sp>
    </p:spTree>
    <p:extLst>
      <p:ext uri="{BB962C8B-B14F-4D97-AF65-F5344CB8AC3E}">
        <p14:creationId xmlns:p14="http://schemas.microsoft.com/office/powerpoint/2010/main" val="17151203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8E54A95-B16C-48A3-8BA9-E0AB86092A5B}"/>
              </a:ext>
            </a:extLst>
          </p:cNvPr>
          <p:cNvSpPr>
            <a:spLocks noGrp="1"/>
          </p:cNvSpPr>
          <p:nvPr>
            <p:ph type="subTitle" idx="1"/>
          </p:nvPr>
        </p:nvSpPr>
        <p:spPr/>
        <p:txBody>
          <a:bodyPr/>
          <a:lstStyle/>
          <a:p>
            <a:r>
              <a:rPr lang="fr-FR" dirty="0"/>
              <a:t>Ca n’arrête pas !</a:t>
            </a:r>
          </a:p>
        </p:txBody>
      </p:sp>
      <p:pic>
        <p:nvPicPr>
          <p:cNvPr id="5" name="Image 4">
            <a:extLst>
              <a:ext uri="{FF2B5EF4-FFF2-40B4-BE49-F238E27FC236}">
                <a16:creationId xmlns:a16="http://schemas.microsoft.com/office/drawing/2014/main" id="{3ED85A84-ABC8-4EA9-89A9-4D6F6D75D3FC}"/>
              </a:ext>
            </a:extLst>
          </p:cNvPr>
          <p:cNvPicPr>
            <a:picLocks noChangeAspect="1"/>
          </p:cNvPicPr>
          <p:nvPr/>
        </p:nvPicPr>
        <p:blipFill rotWithShape="1">
          <a:blip r:embed="rId2"/>
          <a:srcRect l="12988" t="23097" r="2752"/>
          <a:stretch/>
        </p:blipFill>
        <p:spPr>
          <a:xfrm>
            <a:off x="251520" y="965659"/>
            <a:ext cx="3731008" cy="1495102"/>
          </a:xfrm>
          <a:prstGeom prst="rect">
            <a:avLst/>
          </a:prstGeom>
        </p:spPr>
      </p:pic>
      <p:sp>
        <p:nvSpPr>
          <p:cNvPr id="6" name="ZoneTexte 5">
            <a:extLst>
              <a:ext uri="{FF2B5EF4-FFF2-40B4-BE49-F238E27FC236}">
                <a16:creationId xmlns:a16="http://schemas.microsoft.com/office/drawing/2014/main" id="{D5914A63-4BF4-4583-AE67-4AEBF934B4CB}"/>
              </a:ext>
            </a:extLst>
          </p:cNvPr>
          <p:cNvSpPr txBox="1"/>
          <p:nvPr/>
        </p:nvSpPr>
        <p:spPr>
          <a:xfrm>
            <a:off x="4023945" y="923158"/>
            <a:ext cx="2669277" cy="646331"/>
          </a:xfrm>
          <a:prstGeom prst="rect">
            <a:avLst/>
          </a:prstGeom>
          <a:noFill/>
        </p:spPr>
        <p:txBody>
          <a:bodyPr wrap="square" rtlCol="0">
            <a:spAutoFit/>
          </a:bodyPr>
          <a:lstStyle/>
          <a:p>
            <a:r>
              <a:rPr lang="en-US" sz="1200" b="1" dirty="0">
                <a:hlinkClick r:id="rId3"/>
              </a:rPr>
              <a:t>Python Vs. Java: Duck Typing, Parsing On Whitespace And Other Cool Differences</a:t>
            </a:r>
            <a:endParaRPr lang="en-US" sz="1200" b="1" dirty="0"/>
          </a:p>
        </p:txBody>
      </p:sp>
      <p:sp>
        <p:nvSpPr>
          <p:cNvPr id="8" name="Rectangle 7">
            <a:extLst>
              <a:ext uri="{FF2B5EF4-FFF2-40B4-BE49-F238E27FC236}">
                <a16:creationId xmlns:a16="http://schemas.microsoft.com/office/drawing/2014/main" id="{8114EA12-723D-474D-AF66-AB697FE5A4DA}"/>
              </a:ext>
            </a:extLst>
          </p:cNvPr>
          <p:cNvSpPr/>
          <p:nvPr/>
        </p:nvSpPr>
        <p:spPr>
          <a:xfrm>
            <a:off x="6384395" y="906248"/>
            <a:ext cx="2669277" cy="461665"/>
          </a:xfrm>
          <a:prstGeom prst="rect">
            <a:avLst/>
          </a:prstGeom>
        </p:spPr>
        <p:txBody>
          <a:bodyPr wrap="square">
            <a:spAutoFit/>
          </a:bodyPr>
          <a:lstStyle/>
          <a:p>
            <a:r>
              <a:rPr lang="en-US" sz="1200" b="1" dirty="0">
                <a:solidFill>
                  <a:srgbClr val="000100"/>
                </a:solidFill>
                <a:latin typeface="Helvetica Neue"/>
                <a:hlinkClick r:id="rId4"/>
              </a:rPr>
              <a:t>Java vs. Python: Which Programming Language Is Best?</a:t>
            </a:r>
            <a:endParaRPr lang="en-US" sz="1200" b="1" i="0" dirty="0">
              <a:solidFill>
                <a:srgbClr val="000100"/>
              </a:solidFill>
              <a:effectLst/>
              <a:latin typeface="Helvetica Neue"/>
            </a:endParaRPr>
          </a:p>
        </p:txBody>
      </p:sp>
      <p:sp>
        <p:nvSpPr>
          <p:cNvPr id="9" name="ZoneTexte 8">
            <a:extLst>
              <a:ext uri="{FF2B5EF4-FFF2-40B4-BE49-F238E27FC236}">
                <a16:creationId xmlns:a16="http://schemas.microsoft.com/office/drawing/2014/main" id="{8DB3CA37-FC16-4621-83EC-5849C7DE2F8B}"/>
              </a:ext>
            </a:extLst>
          </p:cNvPr>
          <p:cNvSpPr txBox="1"/>
          <p:nvPr/>
        </p:nvSpPr>
        <p:spPr>
          <a:xfrm>
            <a:off x="4038717" y="1586399"/>
            <a:ext cx="1814920" cy="276999"/>
          </a:xfrm>
          <a:prstGeom prst="rect">
            <a:avLst/>
          </a:prstGeom>
          <a:noFill/>
        </p:spPr>
        <p:txBody>
          <a:bodyPr wrap="none" rtlCol="0">
            <a:spAutoFit/>
          </a:bodyPr>
          <a:lstStyle/>
          <a:p>
            <a:r>
              <a:rPr lang="de-DE" sz="1200" b="1" dirty="0">
                <a:hlinkClick r:id="rId5"/>
              </a:rPr>
              <a:t>Python vs. PHP in 2018</a:t>
            </a:r>
            <a:endParaRPr lang="de-DE" sz="1200" b="1" dirty="0"/>
          </a:p>
        </p:txBody>
      </p:sp>
      <p:sp>
        <p:nvSpPr>
          <p:cNvPr id="10" name="ZoneTexte 9">
            <a:extLst>
              <a:ext uri="{FF2B5EF4-FFF2-40B4-BE49-F238E27FC236}">
                <a16:creationId xmlns:a16="http://schemas.microsoft.com/office/drawing/2014/main" id="{7E6F2117-E712-44D9-9CFA-8AD8CAA5F2D3}"/>
              </a:ext>
            </a:extLst>
          </p:cNvPr>
          <p:cNvSpPr txBox="1"/>
          <p:nvPr/>
        </p:nvSpPr>
        <p:spPr>
          <a:xfrm>
            <a:off x="4078831" y="1918366"/>
            <a:ext cx="2005337" cy="461665"/>
          </a:xfrm>
          <a:prstGeom prst="rect">
            <a:avLst/>
          </a:prstGeom>
          <a:noFill/>
        </p:spPr>
        <p:txBody>
          <a:bodyPr wrap="square" rtlCol="0">
            <a:spAutoFit/>
          </a:bodyPr>
          <a:lstStyle/>
          <a:p>
            <a:r>
              <a:rPr lang="en-US" sz="1200" b="1" dirty="0">
                <a:hlinkClick r:id="rId5"/>
              </a:rPr>
              <a:t>Why we switched from Python to Go</a:t>
            </a:r>
            <a:endParaRPr lang="en-US" sz="1200" b="1" dirty="0"/>
          </a:p>
        </p:txBody>
      </p:sp>
      <p:pic>
        <p:nvPicPr>
          <p:cNvPr id="11" name="Image 10">
            <a:extLst>
              <a:ext uri="{FF2B5EF4-FFF2-40B4-BE49-F238E27FC236}">
                <a16:creationId xmlns:a16="http://schemas.microsoft.com/office/drawing/2014/main" id="{C8B75A75-69D9-46BE-9779-178080937B64}"/>
              </a:ext>
            </a:extLst>
          </p:cNvPr>
          <p:cNvPicPr>
            <a:picLocks noChangeAspect="1"/>
          </p:cNvPicPr>
          <p:nvPr/>
        </p:nvPicPr>
        <p:blipFill>
          <a:blip r:embed="rId6"/>
          <a:stretch>
            <a:fillRect/>
          </a:stretch>
        </p:blipFill>
        <p:spPr>
          <a:xfrm>
            <a:off x="6400792" y="2968986"/>
            <a:ext cx="2698234" cy="1474971"/>
          </a:xfrm>
          <a:prstGeom prst="rect">
            <a:avLst/>
          </a:prstGeom>
        </p:spPr>
      </p:pic>
      <p:sp>
        <p:nvSpPr>
          <p:cNvPr id="12" name="ZoneTexte 11">
            <a:extLst>
              <a:ext uri="{FF2B5EF4-FFF2-40B4-BE49-F238E27FC236}">
                <a16:creationId xmlns:a16="http://schemas.microsoft.com/office/drawing/2014/main" id="{11B9DCEE-3B90-4603-A827-01C02147E569}"/>
              </a:ext>
            </a:extLst>
          </p:cNvPr>
          <p:cNvSpPr txBox="1"/>
          <p:nvPr/>
        </p:nvSpPr>
        <p:spPr>
          <a:xfrm>
            <a:off x="6369321" y="4484374"/>
            <a:ext cx="2109873" cy="246221"/>
          </a:xfrm>
          <a:prstGeom prst="rect">
            <a:avLst/>
          </a:prstGeom>
          <a:noFill/>
        </p:spPr>
        <p:txBody>
          <a:bodyPr wrap="none" rtlCol="0">
            <a:spAutoFit/>
          </a:bodyPr>
          <a:lstStyle/>
          <a:p>
            <a:r>
              <a:rPr lang="da-DK" sz="1000" dirty="0">
                <a:hlinkClick r:id="rId7"/>
              </a:rPr>
              <a:t>TIOBE Index for November 2018</a:t>
            </a:r>
            <a:endParaRPr lang="da-DK" sz="1000" b="1" dirty="0"/>
          </a:p>
        </p:txBody>
      </p:sp>
      <p:pic>
        <p:nvPicPr>
          <p:cNvPr id="13" name="Image 12">
            <a:hlinkClick r:id="rId8"/>
            <a:extLst>
              <a:ext uri="{FF2B5EF4-FFF2-40B4-BE49-F238E27FC236}">
                <a16:creationId xmlns:a16="http://schemas.microsoft.com/office/drawing/2014/main" id="{C8C6E46B-C45D-4422-982A-8B8506D1409B}"/>
              </a:ext>
            </a:extLst>
          </p:cNvPr>
          <p:cNvPicPr>
            <a:picLocks noChangeAspect="1"/>
          </p:cNvPicPr>
          <p:nvPr/>
        </p:nvPicPr>
        <p:blipFill>
          <a:blip r:embed="rId9"/>
          <a:stretch>
            <a:fillRect/>
          </a:stretch>
        </p:blipFill>
        <p:spPr>
          <a:xfrm>
            <a:off x="251902" y="2984897"/>
            <a:ext cx="1694716" cy="987915"/>
          </a:xfrm>
          <a:prstGeom prst="rect">
            <a:avLst/>
          </a:prstGeom>
        </p:spPr>
      </p:pic>
      <p:sp>
        <p:nvSpPr>
          <p:cNvPr id="15" name="ZoneTexte 14">
            <a:extLst>
              <a:ext uri="{FF2B5EF4-FFF2-40B4-BE49-F238E27FC236}">
                <a16:creationId xmlns:a16="http://schemas.microsoft.com/office/drawing/2014/main" id="{CF7FBD0F-E1C1-4637-B53C-A188F8FEBA6A}"/>
              </a:ext>
            </a:extLst>
          </p:cNvPr>
          <p:cNvSpPr txBox="1"/>
          <p:nvPr/>
        </p:nvSpPr>
        <p:spPr>
          <a:xfrm>
            <a:off x="5956909" y="1567576"/>
            <a:ext cx="3187091" cy="276999"/>
          </a:xfrm>
          <a:prstGeom prst="rect">
            <a:avLst/>
          </a:prstGeom>
          <a:noFill/>
        </p:spPr>
        <p:txBody>
          <a:bodyPr wrap="none" rtlCol="0">
            <a:spAutoFit/>
          </a:bodyPr>
          <a:lstStyle/>
          <a:p>
            <a:r>
              <a:rPr lang="en-US" sz="1200" b="1" dirty="0">
                <a:hlinkClick r:id="rId10"/>
              </a:rPr>
              <a:t>Should I learn Golang or Python in 2017?</a:t>
            </a:r>
            <a:endParaRPr lang="en-US" sz="1200" b="1" dirty="0"/>
          </a:p>
        </p:txBody>
      </p:sp>
      <p:sp>
        <p:nvSpPr>
          <p:cNvPr id="16" name="Rectangle 15">
            <a:extLst>
              <a:ext uri="{FF2B5EF4-FFF2-40B4-BE49-F238E27FC236}">
                <a16:creationId xmlns:a16="http://schemas.microsoft.com/office/drawing/2014/main" id="{87A52A0F-FF4B-45D8-A556-383F4CA15B85}"/>
              </a:ext>
            </a:extLst>
          </p:cNvPr>
          <p:cNvSpPr/>
          <p:nvPr/>
        </p:nvSpPr>
        <p:spPr>
          <a:xfrm>
            <a:off x="5982770" y="1941023"/>
            <a:ext cx="3175869" cy="276999"/>
          </a:xfrm>
          <a:prstGeom prst="rect">
            <a:avLst/>
          </a:prstGeom>
        </p:spPr>
        <p:txBody>
          <a:bodyPr wrap="none">
            <a:spAutoFit/>
          </a:bodyPr>
          <a:lstStyle/>
          <a:p>
            <a:r>
              <a:rPr lang="en-US" sz="1200" b="1" dirty="0">
                <a:hlinkClick r:id="rId11"/>
              </a:rPr>
              <a:t>What should I learn first Java or Golang?</a:t>
            </a:r>
            <a:endParaRPr lang="en-US" sz="1200" b="1" dirty="0"/>
          </a:p>
        </p:txBody>
      </p:sp>
      <p:sp>
        <p:nvSpPr>
          <p:cNvPr id="18" name="ZoneTexte 17">
            <a:extLst>
              <a:ext uri="{FF2B5EF4-FFF2-40B4-BE49-F238E27FC236}">
                <a16:creationId xmlns:a16="http://schemas.microsoft.com/office/drawing/2014/main" id="{FBE238B2-09B2-40ED-93F4-1E529CA73999}"/>
              </a:ext>
            </a:extLst>
          </p:cNvPr>
          <p:cNvSpPr txBox="1"/>
          <p:nvPr/>
        </p:nvSpPr>
        <p:spPr>
          <a:xfrm>
            <a:off x="5982770" y="2183762"/>
            <a:ext cx="2222083" cy="276999"/>
          </a:xfrm>
          <a:prstGeom prst="rect">
            <a:avLst/>
          </a:prstGeom>
          <a:noFill/>
        </p:spPr>
        <p:txBody>
          <a:bodyPr wrap="none" rtlCol="0">
            <a:spAutoFit/>
          </a:bodyPr>
          <a:lstStyle/>
          <a:p>
            <a:r>
              <a:rPr lang="en-US" sz="1200" b="1" dirty="0">
                <a:hlinkClick r:id="rId11"/>
              </a:rPr>
              <a:t>Should I learn Java or .NET?</a:t>
            </a:r>
            <a:endParaRPr lang="en-US" sz="1200" b="1" dirty="0"/>
          </a:p>
        </p:txBody>
      </p:sp>
      <p:pic>
        <p:nvPicPr>
          <p:cNvPr id="19" name="Image 18">
            <a:extLst>
              <a:ext uri="{FF2B5EF4-FFF2-40B4-BE49-F238E27FC236}">
                <a16:creationId xmlns:a16="http://schemas.microsoft.com/office/drawing/2014/main" id="{2BF0B79F-D45E-44D1-9735-6DA7FFBE086C}"/>
              </a:ext>
            </a:extLst>
          </p:cNvPr>
          <p:cNvPicPr>
            <a:picLocks noChangeAspect="1"/>
          </p:cNvPicPr>
          <p:nvPr/>
        </p:nvPicPr>
        <p:blipFill>
          <a:blip r:embed="rId12"/>
          <a:stretch>
            <a:fillRect/>
          </a:stretch>
        </p:blipFill>
        <p:spPr>
          <a:xfrm>
            <a:off x="251520" y="2509606"/>
            <a:ext cx="1368152" cy="445652"/>
          </a:xfrm>
          <a:prstGeom prst="rect">
            <a:avLst/>
          </a:prstGeom>
        </p:spPr>
      </p:pic>
      <p:sp>
        <p:nvSpPr>
          <p:cNvPr id="20" name="ZoneTexte 19">
            <a:extLst>
              <a:ext uri="{FF2B5EF4-FFF2-40B4-BE49-F238E27FC236}">
                <a16:creationId xmlns:a16="http://schemas.microsoft.com/office/drawing/2014/main" id="{59B10D71-E3C0-40FC-B30C-6FC2F4D48C5F}"/>
              </a:ext>
            </a:extLst>
          </p:cNvPr>
          <p:cNvSpPr txBox="1"/>
          <p:nvPr/>
        </p:nvSpPr>
        <p:spPr>
          <a:xfrm>
            <a:off x="1750658" y="2484405"/>
            <a:ext cx="2191626" cy="246221"/>
          </a:xfrm>
          <a:prstGeom prst="rect">
            <a:avLst/>
          </a:prstGeom>
          <a:noFill/>
        </p:spPr>
        <p:txBody>
          <a:bodyPr wrap="none" rtlCol="0">
            <a:spAutoFit/>
          </a:bodyPr>
          <a:lstStyle/>
          <a:p>
            <a:r>
              <a:rPr lang="fr-FR" sz="1000" dirty="0">
                <a:hlinkClick r:id="rId13"/>
              </a:rPr>
              <a:t>Go versus Java </a:t>
            </a:r>
            <a:r>
              <a:rPr lang="fr-FR" sz="1000" dirty="0" err="1">
                <a:hlinkClick r:id="rId13"/>
              </a:rPr>
              <a:t>fastest</a:t>
            </a:r>
            <a:r>
              <a:rPr lang="fr-FR" sz="1000" dirty="0">
                <a:hlinkClick r:id="rId13"/>
              </a:rPr>
              <a:t> programs</a:t>
            </a:r>
            <a:endParaRPr lang="fr-FR" sz="1000" dirty="0"/>
          </a:p>
        </p:txBody>
      </p:sp>
      <p:pic>
        <p:nvPicPr>
          <p:cNvPr id="21" name="Image 20">
            <a:hlinkClick r:id="rId14"/>
            <a:extLst>
              <a:ext uri="{FF2B5EF4-FFF2-40B4-BE49-F238E27FC236}">
                <a16:creationId xmlns:a16="http://schemas.microsoft.com/office/drawing/2014/main" id="{9DC1B9C7-6407-47F4-A4F0-EF226D2CA007}"/>
              </a:ext>
            </a:extLst>
          </p:cNvPr>
          <p:cNvPicPr>
            <a:picLocks noChangeAspect="1"/>
          </p:cNvPicPr>
          <p:nvPr/>
        </p:nvPicPr>
        <p:blipFill>
          <a:blip r:embed="rId15"/>
          <a:stretch>
            <a:fillRect/>
          </a:stretch>
        </p:blipFill>
        <p:spPr>
          <a:xfrm>
            <a:off x="3278081" y="2968986"/>
            <a:ext cx="1415368" cy="845021"/>
          </a:xfrm>
          <a:prstGeom prst="rect">
            <a:avLst/>
          </a:prstGeom>
        </p:spPr>
      </p:pic>
      <p:pic>
        <p:nvPicPr>
          <p:cNvPr id="22" name="Image 21">
            <a:hlinkClick r:id="rId16"/>
            <a:extLst>
              <a:ext uri="{FF2B5EF4-FFF2-40B4-BE49-F238E27FC236}">
                <a16:creationId xmlns:a16="http://schemas.microsoft.com/office/drawing/2014/main" id="{F4112D56-76E3-4E79-AB4D-16BC57CC0611}"/>
              </a:ext>
            </a:extLst>
          </p:cNvPr>
          <p:cNvPicPr>
            <a:picLocks noChangeAspect="1"/>
          </p:cNvPicPr>
          <p:nvPr/>
        </p:nvPicPr>
        <p:blipFill>
          <a:blip r:embed="rId17"/>
          <a:stretch>
            <a:fillRect/>
          </a:stretch>
        </p:blipFill>
        <p:spPr>
          <a:xfrm>
            <a:off x="2114177" y="4003040"/>
            <a:ext cx="2257790" cy="1022665"/>
          </a:xfrm>
          <a:prstGeom prst="rect">
            <a:avLst/>
          </a:prstGeom>
        </p:spPr>
      </p:pic>
      <p:pic>
        <p:nvPicPr>
          <p:cNvPr id="23" name="Image 22">
            <a:hlinkClick r:id="rId18"/>
            <a:extLst>
              <a:ext uri="{FF2B5EF4-FFF2-40B4-BE49-F238E27FC236}">
                <a16:creationId xmlns:a16="http://schemas.microsoft.com/office/drawing/2014/main" id="{6749CBF6-35EA-4345-A71D-7992FDBF269E}"/>
              </a:ext>
            </a:extLst>
          </p:cNvPr>
          <p:cNvPicPr>
            <a:picLocks noChangeAspect="1"/>
          </p:cNvPicPr>
          <p:nvPr/>
        </p:nvPicPr>
        <p:blipFill>
          <a:blip r:embed="rId19"/>
          <a:stretch>
            <a:fillRect/>
          </a:stretch>
        </p:blipFill>
        <p:spPr>
          <a:xfrm>
            <a:off x="4673091" y="2936021"/>
            <a:ext cx="1660088" cy="1036791"/>
          </a:xfrm>
          <a:prstGeom prst="rect">
            <a:avLst/>
          </a:prstGeom>
        </p:spPr>
      </p:pic>
      <p:pic>
        <p:nvPicPr>
          <p:cNvPr id="24" name="Image 23">
            <a:hlinkClick r:id="rId20"/>
            <a:extLst>
              <a:ext uri="{FF2B5EF4-FFF2-40B4-BE49-F238E27FC236}">
                <a16:creationId xmlns:a16="http://schemas.microsoft.com/office/drawing/2014/main" id="{2134EB8C-93F4-4568-9A81-7C55060C8A9D}"/>
              </a:ext>
            </a:extLst>
          </p:cNvPr>
          <p:cNvPicPr>
            <a:picLocks noChangeAspect="1"/>
          </p:cNvPicPr>
          <p:nvPr/>
        </p:nvPicPr>
        <p:blipFill>
          <a:blip r:embed="rId21"/>
          <a:stretch>
            <a:fillRect/>
          </a:stretch>
        </p:blipFill>
        <p:spPr>
          <a:xfrm>
            <a:off x="4772034" y="4067008"/>
            <a:ext cx="1561145" cy="923587"/>
          </a:xfrm>
          <a:prstGeom prst="rect">
            <a:avLst/>
          </a:prstGeom>
        </p:spPr>
      </p:pic>
      <p:pic>
        <p:nvPicPr>
          <p:cNvPr id="25" name="Image 24">
            <a:hlinkClick r:id="rId22"/>
            <a:extLst>
              <a:ext uri="{FF2B5EF4-FFF2-40B4-BE49-F238E27FC236}">
                <a16:creationId xmlns:a16="http://schemas.microsoft.com/office/drawing/2014/main" id="{A9CF92B9-BF37-49B7-94C9-C057FC173926}"/>
              </a:ext>
            </a:extLst>
          </p:cNvPr>
          <p:cNvPicPr>
            <a:picLocks noChangeAspect="1"/>
          </p:cNvPicPr>
          <p:nvPr/>
        </p:nvPicPr>
        <p:blipFill>
          <a:blip r:embed="rId23"/>
          <a:stretch>
            <a:fillRect/>
          </a:stretch>
        </p:blipFill>
        <p:spPr>
          <a:xfrm>
            <a:off x="1959431" y="2971664"/>
            <a:ext cx="1251037" cy="977029"/>
          </a:xfrm>
          <a:prstGeom prst="rect">
            <a:avLst/>
          </a:prstGeom>
        </p:spPr>
      </p:pic>
      <p:pic>
        <p:nvPicPr>
          <p:cNvPr id="26" name="Image 25">
            <a:hlinkClick r:id="rId24"/>
            <a:extLst>
              <a:ext uri="{FF2B5EF4-FFF2-40B4-BE49-F238E27FC236}">
                <a16:creationId xmlns:a16="http://schemas.microsoft.com/office/drawing/2014/main" id="{E6468D1B-1BF8-4354-A456-F481D0A3BFAC}"/>
              </a:ext>
            </a:extLst>
          </p:cNvPr>
          <p:cNvPicPr>
            <a:picLocks noChangeAspect="1"/>
          </p:cNvPicPr>
          <p:nvPr/>
        </p:nvPicPr>
        <p:blipFill>
          <a:blip r:embed="rId25"/>
          <a:stretch>
            <a:fillRect/>
          </a:stretch>
        </p:blipFill>
        <p:spPr>
          <a:xfrm>
            <a:off x="251520" y="4035154"/>
            <a:ext cx="1694716" cy="1064692"/>
          </a:xfrm>
          <a:prstGeom prst="rect">
            <a:avLst/>
          </a:prstGeom>
        </p:spPr>
      </p:pic>
    </p:spTree>
    <p:extLst>
      <p:ext uri="{BB962C8B-B14F-4D97-AF65-F5344CB8AC3E}">
        <p14:creationId xmlns:p14="http://schemas.microsoft.com/office/powerpoint/2010/main" val="344843711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646E04B-BD0B-4B68-BDF0-6A5A90E1F3F1}"/>
              </a:ext>
            </a:extLst>
          </p:cNvPr>
          <p:cNvSpPr>
            <a:spLocks noGrp="1"/>
          </p:cNvSpPr>
          <p:nvPr>
            <p:ph type="subTitle" idx="1"/>
          </p:nvPr>
        </p:nvSpPr>
        <p:spPr/>
        <p:txBody>
          <a:bodyPr/>
          <a:lstStyle/>
          <a:p>
            <a:r>
              <a:rPr lang="fr-FR" dirty="0"/>
              <a:t>Pourquoi ?</a:t>
            </a:r>
          </a:p>
        </p:txBody>
      </p:sp>
    </p:spTree>
    <p:extLst>
      <p:ext uri="{BB962C8B-B14F-4D97-AF65-F5344CB8AC3E}">
        <p14:creationId xmlns:p14="http://schemas.microsoft.com/office/powerpoint/2010/main" val="292573571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5A63195-24DA-4BCC-9A9F-DB35AD62B0A0}"/>
              </a:ext>
            </a:extLst>
          </p:cNvPr>
          <p:cNvSpPr>
            <a:spLocks noGrp="1"/>
          </p:cNvSpPr>
          <p:nvPr>
            <p:ph type="subTitle" idx="1"/>
          </p:nvPr>
        </p:nvSpPr>
        <p:spPr/>
        <p:txBody>
          <a:bodyPr/>
          <a:lstStyle/>
          <a:p>
            <a:r>
              <a:rPr lang="fr-FR" dirty="0"/>
              <a:t>Les principales raisons</a:t>
            </a:r>
          </a:p>
        </p:txBody>
      </p:sp>
      <p:sp>
        <p:nvSpPr>
          <p:cNvPr id="5" name="Rectangle 4">
            <a:extLst>
              <a:ext uri="{FF2B5EF4-FFF2-40B4-BE49-F238E27FC236}">
                <a16:creationId xmlns:a16="http://schemas.microsoft.com/office/drawing/2014/main" id="{412C411E-9190-44D6-B6B3-E4458A923058}"/>
              </a:ext>
            </a:extLst>
          </p:cNvPr>
          <p:cNvSpPr/>
          <p:nvPr/>
        </p:nvSpPr>
        <p:spPr>
          <a:xfrm>
            <a:off x="611560" y="987574"/>
            <a:ext cx="1872000" cy="12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Durée et difficulté d’être un bon développeur</a:t>
            </a:r>
          </a:p>
        </p:txBody>
      </p:sp>
      <p:sp>
        <p:nvSpPr>
          <p:cNvPr id="6" name="Rectangle 5">
            <a:extLst>
              <a:ext uri="{FF2B5EF4-FFF2-40B4-BE49-F238E27FC236}">
                <a16:creationId xmlns:a16="http://schemas.microsoft.com/office/drawing/2014/main" id="{FD7398D2-D744-4052-AAE5-5B4E3CF74486}"/>
              </a:ext>
            </a:extLst>
          </p:cNvPr>
          <p:cNvSpPr/>
          <p:nvPr/>
        </p:nvSpPr>
        <p:spPr>
          <a:xfrm>
            <a:off x="2723795" y="987574"/>
            <a:ext cx="1872000" cy="12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a:t>Salaire</a:t>
            </a:r>
          </a:p>
        </p:txBody>
      </p:sp>
      <p:sp>
        <p:nvSpPr>
          <p:cNvPr id="7" name="Rectangle 6">
            <a:extLst>
              <a:ext uri="{FF2B5EF4-FFF2-40B4-BE49-F238E27FC236}">
                <a16:creationId xmlns:a16="http://schemas.microsoft.com/office/drawing/2014/main" id="{F58B6A5A-7D79-4CAA-8251-DB80019F7F99}"/>
              </a:ext>
            </a:extLst>
          </p:cNvPr>
          <p:cNvSpPr/>
          <p:nvPr/>
        </p:nvSpPr>
        <p:spPr>
          <a:xfrm>
            <a:off x="4836030" y="987574"/>
            <a:ext cx="1872000" cy="1224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dirty="0"/>
              <a:t>Intérêt technologique</a:t>
            </a:r>
          </a:p>
        </p:txBody>
      </p:sp>
      <p:sp>
        <p:nvSpPr>
          <p:cNvPr id="8" name="Rectangle 7">
            <a:extLst>
              <a:ext uri="{FF2B5EF4-FFF2-40B4-BE49-F238E27FC236}">
                <a16:creationId xmlns:a16="http://schemas.microsoft.com/office/drawing/2014/main" id="{38ADA0CA-2A5E-4E24-9BBC-621F84F05275}"/>
              </a:ext>
            </a:extLst>
          </p:cNvPr>
          <p:cNvSpPr/>
          <p:nvPr/>
        </p:nvSpPr>
        <p:spPr>
          <a:xfrm>
            <a:off x="6948264" y="987574"/>
            <a:ext cx="1872000" cy="12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t>Reconnaissance</a:t>
            </a:r>
          </a:p>
        </p:txBody>
      </p:sp>
      <p:sp>
        <p:nvSpPr>
          <p:cNvPr id="9" name="Rectangle 8">
            <a:extLst>
              <a:ext uri="{FF2B5EF4-FFF2-40B4-BE49-F238E27FC236}">
                <a16:creationId xmlns:a16="http://schemas.microsoft.com/office/drawing/2014/main" id="{F3CF90AA-EC99-4A7B-82D8-8D0AF188B7C7}"/>
              </a:ext>
            </a:extLst>
          </p:cNvPr>
          <p:cNvSpPr/>
          <p:nvPr/>
        </p:nvSpPr>
        <p:spPr>
          <a:xfrm>
            <a:off x="4836030" y="2366696"/>
            <a:ext cx="1872000" cy="122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t>Gains de performance</a:t>
            </a:r>
          </a:p>
        </p:txBody>
      </p:sp>
      <p:sp>
        <p:nvSpPr>
          <p:cNvPr id="10" name="Rectangle 9">
            <a:extLst>
              <a:ext uri="{FF2B5EF4-FFF2-40B4-BE49-F238E27FC236}">
                <a16:creationId xmlns:a16="http://schemas.microsoft.com/office/drawing/2014/main" id="{623F230C-BC78-42B2-AC1C-AFDB56815D0B}"/>
              </a:ext>
            </a:extLst>
          </p:cNvPr>
          <p:cNvSpPr/>
          <p:nvPr/>
        </p:nvSpPr>
        <p:spPr>
          <a:xfrm>
            <a:off x="2723795" y="2366696"/>
            <a:ext cx="1872000" cy="1224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t>Gains de productivité</a:t>
            </a:r>
          </a:p>
        </p:txBody>
      </p:sp>
      <p:sp>
        <p:nvSpPr>
          <p:cNvPr id="11" name="Rectangle 10">
            <a:extLst>
              <a:ext uri="{FF2B5EF4-FFF2-40B4-BE49-F238E27FC236}">
                <a16:creationId xmlns:a16="http://schemas.microsoft.com/office/drawing/2014/main" id="{46879E98-77A3-48C2-9591-29ABA1710042}"/>
              </a:ext>
            </a:extLst>
          </p:cNvPr>
          <p:cNvSpPr/>
          <p:nvPr/>
        </p:nvSpPr>
        <p:spPr>
          <a:xfrm>
            <a:off x="611560" y="2401108"/>
            <a:ext cx="1872000" cy="12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t>Usages</a:t>
            </a:r>
          </a:p>
        </p:txBody>
      </p:sp>
      <p:sp>
        <p:nvSpPr>
          <p:cNvPr id="12" name="Rectangle 11">
            <a:extLst>
              <a:ext uri="{FF2B5EF4-FFF2-40B4-BE49-F238E27FC236}">
                <a16:creationId xmlns:a16="http://schemas.microsoft.com/office/drawing/2014/main" id="{0999E8C0-2D32-407A-BBAB-7A5DA9FD0E0C}"/>
              </a:ext>
            </a:extLst>
          </p:cNvPr>
          <p:cNvSpPr/>
          <p:nvPr/>
        </p:nvSpPr>
        <p:spPr>
          <a:xfrm>
            <a:off x="6948264" y="2377013"/>
            <a:ext cx="1872000" cy="1224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t>Interopérabilité </a:t>
            </a:r>
          </a:p>
        </p:txBody>
      </p:sp>
      <p:sp>
        <p:nvSpPr>
          <p:cNvPr id="13" name="Rectangle 12">
            <a:extLst>
              <a:ext uri="{FF2B5EF4-FFF2-40B4-BE49-F238E27FC236}">
                <a16:creationId xmlns:a16="http://schemas.microsoft.com/office/drawing/2014/main" id="{C5C04AF1-3B72-41DD-81A7-B3995FB819F7}"/>
              </a:ext>
            </a:extLst>
          </p:cNvPr>
          <p:cNvSpPr/>
          <p:nvPr/>
        </p:nvSpPr>
        <p:spPr>
          <a:xfrm>
            <a:off x="623425" y="3796022"/>
            <a:ext cx="1872000" cy="12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600" dirty="0"/>
              <a:t>Portabilité</a:t>
            </a:r>
          </a:p>
        </p:txBody>
      </p:sp>
      <p:sp>
        <p:nvSpPr>
          <p:cNvPr id="14" name="Rectangle 13">
            <a:extLst>
              <a:ext uri="{FF2B5EF4-FFF2-40B4-BE49-F238E27FC236}">
                <a16:creationId xmlns:a16="http://schemas.microsoft.com/office/drawing/2014/main" id="{A06B17DC-E909-41F6-9C45-9F9DE3AE2576}"/>
              </a:ext>
            </a:extLst>
          </p:cNvPr>
          <p:cNvSpPr/>
          <p:nvPr/>
        </p:nvSpPr>
        <p:spPr>
          <a:xfrm>
            <a:off x="2723795" y="3796022"/>
            <a:ext cx="1872000" cy="12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Sécurité</a:t>
            </a:r>
          </a:p>
          <a:p>
            <a:pPr algn="ctr"/>
            <a:r>
              <a:rPr lang="fr-FR" sz="1600" dirty="0"/>
              <a:t>Disponibilité</a:t>
            </a:r>
          </a:p>
        </p:txBody>
      </p:sp>
      <p:sp>
        <p:nvSpPr>
          <p:cNvPr id="15" name="Rectangle 14">
            <a:extLst>
              <a:ext uri="{FF2B5EF4-FFF2-40B4-BE49-F238E27FC236}">
                <a16:creationId xmlns:a16="http://schemas.microsoft.com/office/drawing/2014/main" id="{FBEF13CE-C698-4C11-82A6-0A414FEB1063}"/>
              </a:ext>
            </a:extLst>
          </p:cNvPr>
          <p:cNvSpPr/>
          <p:nvPr/>
        </p:nvSpPr>
        <p:spPr>
          <a:xfrm>
            <a:off x="4836030" y="3798063"/>
            <a:ext cx="1872000" cy="1224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a:t>Légal</a:t>
            </a:r>
          </a:p>
        </p:txBody>
      </p:sp>
      <p:sp>
        <p:nvSpPr>
          <p:cNvPr id="16" name="Rectangle 15">
            <a:extLst>
              <a:ext uri="{FF2B5EF4-FFF2-40B4-BE49-F238E27FC236}">
                <a16:creationId xmlns:a16="http://schemas.microsoft.com/office/drawing/2014/main" id="{2E96A163-97B8-452A-A951-3115FADD0DBE}"/>
              </a:ext>
            </a:extLst>
          </p:cNvPr>
          <p:cNvSpPr/>
          <p:nvPr/>
        </p:nvSpPr>
        <p:spPr>
          <a:xfrm>
            <a:off x="6955691" y="3796022"/>
            <a:ext cx="1872000" cy="1224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a:t>Nb de développeurs</a:t>
            </a:r>
          </a:p>
          <a:p>
            <a:pPr algn="ctr"/>
            <a:r>
              <a:rPr lang="fr-FR" sz="1600" dirty="0"/>
              <a:t>Age des développeurs</a:t>
            </a:r>
          </a:p>
        </p:txBody>
      </p:sp>
    </p:spTree>
    <p:extLst>
      <p:ext uri="{BB962C8B-B14F-4D97-AF65-F5344CB8AC3E}">
        <p14:creationId xmlns:p14="http://schemas.microsoft.com/office/powerpoint/2010/main" val="268882252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8B5FFCF-E6D7-49A2-B20F-6493CEA72B37}"/>
              </a:ext>
            </a:extLst>
          </p:cNvPr>
          <p:cNvSpPr>
            <a:spLocks noGrp="1"/>
          </p:cNvSpPr>
          <p:nvPr>
            <p:ph type="subTitle" idx="1"/>
          </p:nvPr>
        </p:nvSpPr>
        <p:spPr/>
        <p:txBody>
          <a:bodyPr/>
          <a:lstStyle/>
          <a:p>
            <a:r>
              <a:rPr lang="fr-FR" sz="2400" dirty="0"/>
              <a:t>Durée et difficulté d’être un bon développeur</a:t>
            </a:r>
          </a:p>
        </p:txBody>
      </p:sp>
      <p:pic>
        <p:nvPicPr>
          <p:cNvPr id="4" name="Image 3">
            <a:hlinkClick r:id="rId2"/>
            <a:extLst>
              <a:ext uri="{FF2B5EF4-FFF2-40B4-BE49-F238E27FC236}">
                <a16:creationId xmlns:a16="http://schemas.microsoft.com/office/drawing/2014/main" id="{727EA9EF-861C-4165-84EB-A0F6FC88AF48}"/>
              </a:ext>
            </a:extLst>
          </p:cNvPr>
          <p:cNvPicPr>
            <a:picLocks noChangeAspect="1"/>
          </p:cNvPicPr>
          <p:nvPr/>
        </p:nvPicPr>
        <p:blipFill>
          <a:blip r:embed="rId3"/>
          <a:stretch>
            <a:fillRect/>
          </a:stretch>
        </p:blipFill>
        <p:spPr>
          <a:xfrm>
            <a:off x="187134" y="876277"/>
            <a:ext cx="2616852" cy="1947771"/>
          </a:xfrm>
          <a:prstGeom prst="rect">
            <a:avLst/>
          </a:prstGeom>
        </p:spPr>
      </p:pic>
      <p:pic>
        <p:nvPicPr>
          <p:cNvPr id="5" name="Image 4">
            <a:hlinkClick r:id="rId2"/>
            <a:extLst>
              <a:ext uri="{FF2B5EF4-FFF2-40B4-BE49-F238E27FC236}">
                <a16:creationId xmlns:a16="http://schemas.microsoft.com/office/drawing/2014/main" id="{2FC01FE2-9974-411A-B2F3-1D11174F904D}"/>
              </a:ext>
            </a:extLst>
          </p:cNvPr>
          <p:cNvPicPr>
            <a:picLocks noChangeAspect="1"/>
          </p:cNvPicPr>
          <p:nvPr/>
        </p:nvPicPr>
        <p:blipFill>
          <a:blip r:embed="rId4"/>
          <a:stretch>
            <a:fillRect/>
          </a:stretch>
        </p:blipFill>
        <p:spPr>
          <a:xfrm>
            <a:off x="187134" y="2929315"/>
            <a:ext cx="2457378" cy="2214185"/>
          </a:xfrm>
          <a:prstGeom prst="rect">
            <a:avLst/>
          </a:prstGeom>
        </p:spPr>
      </p:pic>
      <p:sp>
        <p:nvSpPr>
          <p:cNvPr id="6" name="AutoShape 2" descr="Image result for young developer vs old developer">
            <a:extLst>
              <a:ext uri="{FF2B5EF4-FFF2-40B4-BE49-F238E27FC236}">
                <a16:creationId xmlns:a16="http://schemas.microsoft.com/office/drawing/2014/main" id="{B92F6211-D4ED-4219-8795-485079D3E0B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https://www.devrelate.com/wp-content/uploads/2017/06/Global-DevPop2017v1.jpg">
            <a:hlinkClick r:id="rId5"/>
            <a:extLst>
              <a:ext uri="{FF2B5EF4-FFF2-40B4-BE49-F238E27FC236}">
                <a16:creationId xmlns:a16="http://schemas.microsoft.com/office/drawing/2014/main" id="{CCB22317-198F-4DE9-ACFC-EC88AD3B61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507" y="907290"/>
            <a:ext cx="2148611" cy="1393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lobal Developer Population and Demographic Study">
            <a:hlinkClick r:id="rId7"/>
            <a:extLst>
              <a:ext uri="{FF2B5EF4-FFF2-40B4-BE49-F238E27FC236}">
                <a16:creationId xmlns:a16="http://schemas.microsoft.com/office/drawing/2014/main" id="{D255FCC8-A73B-4B0F-A0AE-FAB3E2F310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1507" y="3082133"/>
            <a:ext cx="2148611" cy="17218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young developer vs old developer">
            <a:extLst>
              <a:ext uri="{FF2B5EF4-FFF2-40B4-BE49-F238E27FC236}">
                <a16:creationId xmlns:a16="http://schemas.microsoft.com/office/drawing/2014/main" id="{A2D3F364-B8C3-4200-A680-D1BCB3C9843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016"/>
          <a:stretch/>
        </p:blipFill>
        <p:spPr bwMode="auto">
          <a:xfrm>
            <a:off x="5076057" y="907291"/>
            <a:ext cx="2952328" cy="13981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inus torvalds working">
            <a:extLst>
              <a:ext uri="{FF2B5EF4-FFF2-40B4-BE49-F238E27FC236}">
                <a16:creationId xmlns:a16="http://schemas.microsoft.com/office/drawing/2014/main" id="{4FAF3FE9-75AD-41FB-8A36-4DBFAA508DD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559" r="-174"/>
          <a:stretch/>
        </p:blipFill>
        <p:spPr bwMode="auto">
          <a:xfrm>
            <a:off x="5106749" y="3078246"/>
            <a:ext cx="2921636" cy="170098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333F984-F372-4EED-9DA6-6DF9C420A0C1}"/>
              </a:ext>
            </a:extLst>
          </p:cNvPr>
          <p:cNvSpPr txBox="1"/>
          <p:nvPr/>
        </p:nvSpPr>
        <p:spPr>
          <a:xfrm>
            <a:off x="2644512" y="2525107"/>
            <a:ext cx="2257349" cy="307777"/>
          </a:xfrm>
          <a:prstGeom prst="rect">
            <a:avLst/>
          </a:prstGeom>
          <a:noFill/>
        </p:spPr>
        <p:txBody>
          <a:bodyPr wrap="none" rtlCol="0">
            <a:spAutoFit/>
          </a:bodyPr>
          <a:lstStyle/>
          <a:p>
            <a:r>
              <a:rPr lang="fr-FR" sz="1400" dirty="0"/>
              <a:t>Vitesse d’apprentissage</a:t>
            </a:r>
          </a:p>
        </p:txBody>
      </p:sp>
      <p:sp>
        <p:nvSpPr>
          <p:cNvPr id="12" name="ZoneTexte 11">
            <a:extLst>
              <a:ext uri="{FF2B5EF4-FFF2-40B4-BE49-F238E27FC236}">
                <a16:creationId xmlns:a16="http://schemas.microsoft.com/office/drawing/2014/main" id="{C1D96F91-7F15-4C0A-A148-8CBDEFC96955}"/>
              </a:ext>
            </a:extLst>
          </p:cNvPr>
          <p:cNvSpPr txBox="1"/>
          <p:nvPr/>
        </p:nvSpPr>
        <p:spPr>
          <a:xfrm>
            <a:off x="4928336" y="2537938"/>
            <a:ext cx="3278462" cy="307777"/>
          </a:xfrm>
          <a:prstGeom prst="rect">
            <a:avLst/>
          </a:prstGeom>
          <a:noFill/>
        </p:spPr>
        <p:txBody>
          <a:bodyPr wrap="none" rtlCol="0">
            <a:spAutoFit/>
          </a:bodyPr>
          <a:lstStyle/>
          <a:p>
            <a:r>
              <a:rPr lang="fr-FR" sz="1400" dirty="0"/>
              <a:t>Taille et activité de la communauté</a:t>
            </a:r>
          </a:p>
        </p:txBody>
      </p:sp>
    </p:spTree>
    <p:extLst>
      <p:ext uri="{BB962C8B-B14F-4D97-AF65-F5344CB8AC3E}">
        <p14:creationId xmlns:p14="http://schemas.microsoft.com/office/powerpoint/2010/main" val="83658026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3E01588-0DA6-4D84-8F93-0096A181E4AA}"/>
              </a:ext>
            </a:extLst>
          </p:cNvPr>
          <p:cNvSpPr>
            <a:spLocks noGrp="1"/>
          </p:cNvSpPr>
          <p:nvPr>
            <p:ph type="subTitle" idx="1"/>
          </p:nvPr>
        </p:nvSpPr>
        <p:spPr/>
        <p:txBody>
          <a:bodyPr/>
          <a:lstStyle/>
          <a:p>
            <a:r>
              <a:rPr lang="fr-FR" dirty="0"/>
              <a:t>Salaire</a:t>
            </a:r>
          </a:p>
        </p:txBody>
      </p:sp>
      <p:pic>
        <p:nvPicPr>
          <p:cNvPr id="18" name="Image 17">
            <a:extLst>
              <a:ext uri="{FF2B5EF4-FFF2-40B4-BE49-F238E27FC236}">
                <a16:creationId xmlns:a16="http://schemas.microsoft.com/office/drawing/2014/main" id="{23ACAAF5-72AF-4081-9D5B-41F174B91931}"/>
              </a:ext>
            </a:extLst>
          </p:cNvPr>
          <p:cNvPicPr>
            <a:picLocks noChangeAspect="1"/>
          </p:cNvPicPr>
          <p:nvPr/>
        </p:nvPicPr>
        <p:blipFill rotWithShape="1">
          <a:blip r:embed="rId2"/>
          <a:srcRect l="1758" b="4209"/>
          <a:stretch/>
        </p:blipFill>
        <p:spPr>
          <a:xfrm>
            <a:off x="442725" y="1010811"/>
            <a:ext cx="4024825" cy="3816424"/>
          </a:xfrm>
          <a:prstGeom prst="rect">
            <a:avLst/>
          </a:prstGeom>
        </p:spPr>
      </p:pic>
      <p:pic>
        <p:nvPicPr>
          <p:cNvPr id="19" name="Image 18">
            <a:hlinkClick r:id="rId3"/>
            <a:extLst>
              <a:ext uri="{FF2B5EF4-FFF2-40B4-BE49-F238E27FC236}">
                <a16:creationId xmlns:a16="http://schemas.microsoft.com/office/drawing/2014/main" id="{E3220FDC-AC0D-4F81-AAA4-A36874507591}"/>
              </a:ext>
            </a:extLst>
          </p:cNvPr>
          <p:cNvPicPr>
            <a:picLocks noChangeAspect="1"/>
          </p:cNvPicPr>
          <p:nvPr/>
        </p:nvPicPr>
        <p:blipFill>
          <a:blip r:embed="rId4"/>
          <a:stretch>
            <a:fillRect/>
          </a:stretch>
        </p:blipFill>
        <p:spPr>
          <a:xfrm>
            <a:off x="4676451" y="1010811"/>
            <a:ext cx="4072013" cy="4011910"/>
          </a:xfrm>
          <a:prstGeom prst="rect">
            <a:avLst/>
          </a:prstGeom>
        </p:spPr>
      </p:pic>
    </p:spTree>
    <p:extLst>
      <p:ext uri="{BB962C8B-B14F-4D97-AF65-F5344CB8AC3E}">
        <p14:creationId xmlns:p14="http://schemas.microsoft.com/office/powerpoint/2010/main" val="4905901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B5AE1066-AA0F-4EA9-9522-E07F763B9546}"/>
              </a:ext>
            </a:extLst>
          </p:cNvPr>
          <p:cNvSpPr>
            <a:spLocks noGrp="1"/>
          </p:cNvSpPr>
          <p:nvPr>
            <p:ph type="subTitle" idx="1"/>
          </p:nvPr>
        </p:nvSpPr>
        <p:spPr/>
        <p:txBody>
          <a:bodyPr/>
          <a:lstStyle/>
          <a:p>
            <a:r>
              <a:rPr lang="fr-FR" dirty="0"/>
              <a:t>Reconnaissance</a:t>
            </a:r>
          </a:p>
        </p:txBody>
      </p:sp>
      <p:pic>
        <p:nvPicPr>
          <p:cNvPr id="3074" name="Picture 2" descr="Image result for full stack developer">
            <a:extLst>
              <a:ext uri="{FF2B5EF4-FFF2-40B4-BE49-F238E27FC236}">
                <a16:creationId xmlns:a16="http://schemas.microsoft.com/office/drawing/2014/main" id="{45B82D27-2A65-4C21-88E0-119D948F62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785051"/>
            <a:ext cx="23042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ull stack developer">
            <a:extLst>
              <a:ext uri="{FF2B5EF4-FFF2-40B4-BE49-F238E27FC236}">
                <a16:creationId xmlns:a16="http://schemas.microsoft.com/office/drawing/2014/main" id="{CB06F650-8732-4F9D-AB7A-6C3F58422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147814"/>
            <a:ext cx="3456384" cy="194489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582133D8-F9FC-42F7-9B5C-77224C022BBF}"/>
              </a:ext>
            </a:extLst>
          </p:cNvPr>
          <p:cNvPicPr>
            <a:picLocks noChangeAspect="1"/>
          </p:cNvPicPr>
          <p:nvPr/>
        </p:nvPicPr>
        <p:blipFill>
          <a:blip r:embed="rId4"/>
          <a:stretch>
            <a:fillRect/>
          </a:stretch>
        </p:blipFill>
        <p:spPr>
          <a:xfrm>
            <a:off x="251520" y="987574"/>
            <a:ext cx="3600400" cy="1359419"/>
          </a:xfrm>
          <a:prstGeom prst="rect">
            <a:avLst/>
          </a:prstGeom>
        </p:spPr>
      </p:pic>
      <p:pic>
        <p:nvPicPr>
          <p:cNvPr id="3078" name="Picture 6" descr="Image result for developer in devox">
            <a:extLst>
              <a:ext uri="{FF2B5EF4-FFF2-40B4-BE49-F238E27FC236}">
                <a16:creationId xmlns:a16="http://schemas.microsoft.com/office/drawing/2014/main" id="{71EEFFE6-5DFD-4698-8288-23D99139B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407197"/>
            <a:ext cx="4104455" cy="273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232399"/>
      </p:ext>
    </p:extLst>
  </p:cSld>
  <p:clrMapOvr>
    <a:masterClrMapping/>
  </p:clrMapOvr>
  <p:transition spd="slow">
    <p:wipe/>
  </p:transition>
</p:sld>
</file>

<file path=ppt/theme/theme1.xml><?xml version="1.0" encoding="utf-8"?>
<a:theme xmlns:a="http://schemas.openxmlformats.org/drawingml/2006/main" name="InnovativDays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PPT - InnovativDays2018.potx" id="{2C3D6267-3FE2-44A0-9AD2-A5221E8F48D2}" vid="{09606AE2-4288-4DB5-BAB9-CA3C4D3DA66E}"/>
    </a:ext>
  </a:extLst>
</a:theme>
</file>

<file path=ppt/theme/theme2.xml><?xml version="1.0" encoding="utf-8"?>
<a:theme xmlns:a="http://schemas.openxmlformats.org/drawingml/2006/main" name="InnovativDays2018 - Fond Noi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PT - InnovativDays2018.potx" id="{2C3D6267-3FE2-44A0-9AD2-A5221E8F48D2}" vid="{CA0E613B-F367-4C10-A43F-337F441C6773}"/>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PT - InnovativDays2018.potx" id="{2C3D6267-3FE2-44A0-9AD2-A5221E8F48D2}" vid="{64BE2AF8-AA33-4F53-9ED5-2A3E312E6852}"/>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 InnovativDays2018</Template>
  <TotalTime>1048</TotalTime>
  <Words>969</Words>
  <Application>Microsoft Office PowerPoint</Application>
  <PresentationFormat>Affichage à l'écran (16:9)</PresentationFormat>
  <Paragraphs>224</Paragraphs>
  <Slides>23</Slides>
  <Notes>7</Notes>
  <HiddenSlides>1</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23</vt:i4>
      </vt:variant>
    </vt:vector>
  </HeadingPairs>
  <TitlesOfParts>
    <vt:vector size="36" baseType="lpstr">
      <vt:lpstr>MS Gothic</vt:lpstr>
      <vt:lpstr>MS PGothic</vt:lpstr>
      <vt:lpstr>Arial</vt:lpstr>
      <vt:lpstr>Calibri</vt:lpstr>
      <vt:lpstr>Century Gothic</vt:lpstr>
      <vt:lpstr>Helvetica Neue</vt:lpstr>
      <vt:lpstr>Segoe UI</vt:lpstr>
      <vt:lpstr>Segoe UI Light</vt:lpstr>
      <vt:lpstr>Segoe UI Semibold</vt:lpstr>
      <vt:lpstr>Segoe UI Semilight</vt:lpstr>
      <vt:lpstr>InnovativDays2018</vt:lpstr>
      <vt:lpstr>InnovativDays2018 - Fond Noir</vt:lpstr>
      <vt:lpstr>BLANK</vt:lpstr>
      <vt:lpstr>Les comparaisons de langages, c’est vraiment utile ou débile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VDOC SOFTWARE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Roch AUBURTIN</dc:creator>
  <cp:lastModifiedBy>Roch AUBURTIN</cp:lastModifiedBy>
  <cp:revision>132</cp:revision>
  <dcterms:created xsi:type="dcterms:W3CDTF">2018-11-15T09:33:39Z</dcterms:created>
  <dcterms:modified xsi:type="dcterms:W3CDTF">2018-12-16T16:50:31Z</dcterms:modified>
</cp:coreProperties>
</file>