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15"/>
  </p:notesMasterIdLst>
  <p:handoutMasterIdLst>
    <p:handoutMasterId r:id="rId16"/>
  </p:handoutMasterIdLst>
  <p:sldIdLst>
    <p:sldId id="262" r:id="rId4"/>
    <p:sldId id="260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e BRODHAG" initials="CB" lastIdx="9" clrIdx="0">
    <p:extLst>
      <p:ext uri="{19B8F6BF-5375-455C-9EA6-DF929625EA0E}">
        <p15:presenceInfo xmlns:p15="http://schemas.microsoft.com/office/powerpoint/2012/main" userId="S-1-5-21-173583716-2477302379-70143891-35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C9DCEA"/>
    <a:srgbClr val="D6D5E3"/>
    <a:srgbClr val="E9BAC1"/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5773" autoAdjust="0"/>
  </p:normalViewPr>
  <p:slideViewPr>
    <p:cSldViewPr>
      <p:cViewPr varScale="1">
        <p:scale>
          <a:sx n="117" d="100"/>
          <a:sy n="117" d="100"/>
        </p:scale>
        <p:origin x="328" y="8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mille.brodhag\MoovappsBox\21.%20Groupe%20Visiativ\42.%20Transformer\Transformer%20-%20Visiativ%20Leadership%20Style\Visiativ%20Leadership%20Style%20-%20r&#233;ponses%2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1"/>
          <c:order val="1"/>
          <c:tx>
            <c:strRef>
              <c:f>Feuil4!$C$1</c:f>
              <c:strCache>
                <c:ptCount val="1"/>
                <c:pt idx="0">
                  <c:v>Poutine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</c:strRef>
          </c:cat>
          <c:val>
            <c:numRef>
              <c:f>Feuil4!$C$2:$C$7</c:f>
              <c:numCache>
                <c:formatCode>General</c:formatCode>
                <c:ptCount val="6"/>
                <c:pt idx="0">
                  <c:v>100</c:v>
                </c:pt>
                <c:pt idx="1">
                  <c:v>40</c:v>
                </c:pt>
                <c:pt idx="2">
                  <c:v>60</c:v>
                </c:pt>
                <c:pt idx="3">
                  <c:v>100</c:v>
                </c:pt>
                <c:pt idx="4">
                  <c:v>85</c:v>
                </c:pt>
                <c:pt idx="5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6608"/>
        <c:axId val="-19954976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Feuil4!$B$1</c15:sqref>
                        </c15:formulaRef>
                      </c:ext>
                    </c:extLst>
                    <c:strCache>
                      <c:ptCount val="1"/>
                      <c:pt idx="0">
                        <c:v>Elon Musk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35</c:v>
                      </c:pt>
                      <c:pt idx="3">
                        <c:v>85</c:v>
                      </c:pt>
                      <c:pt idx="4">
                        <c:v>70</c:v>
                      </c:pt>
                      <c:pt idx="5">
                        <c:v>100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D8D9-498B-AE21-0E23278FF963}"/>
                  </c:ext>
                </c:extLst>
              </c15:ser>
            </c15:filteredRadarSeries>
            <c15:filteredRad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Feuil4!$D$1</c15:sqref>
                        </c15:formulaRef>
                      </c:ext>
                    </c:extLst>
                    <c:strCache>
                      <c:ptCount val="1"/>
                      <c:pt idx="0">
                        <c:v>Lagarde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Feuil4!$D$2:$D$7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55</c:v>
                      </c:pt>
                      <c:pt idx="1">
                        <c:v>80</c:v>
                      </c:pt>
                      <c:pt idx="2">
                        <c:v>80</c:v>
                      </c:pt>
                      <c:pt idx="3">
                        <c:v>70</c:v>
                      </c:pt>
                      <c:pt idx="4">
                        <c:v>80</c:v>
                      </c:pt>
                      <c:pt idx="5">
                        <c:v>65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D8D9-498B-AE21-0E23278FF963}"/>
                  </c:ext>
                </c:extLst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Feuil4!$E$1</c15:sqref>
                        </c15:formulaRef>
                      </c:ext>
                    </c:extLst>
                    <c:strCache>
                      <c:ptCount val="1"/>
                      <c:pt idx="0">
                        <c:v>Gandalf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Feuil4!$E$2:$E$7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70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50</c:v>
                      </c:pt>
                      <c:pt idx="4">
                        <c:v>70</c:v>
                      </c:pt>
                      <c:pt idx="5">
                        <c:v>70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D8D9-498B-AE21-0E23278FF963}"/>
                  </c:ext>
                </c:extLst>
              </c15:ser>
            </c15:filteredRadarSeries>
            <c15:filteredRad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Feuil4!$F$1</c15:sqref>
                        </c15:formulaRef>
                      </c:ext>
                    </c:extLst>
                    <c:strCache>
                      <c:ptCount val="1"/>
                      <c:pt idx="0">
                        <c:v>Peter Pan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Feuil4!$F$2:$F$7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90</c:v>
                      </c:pt>
                      <c:pt idx="1">
                        <c:v>75</c:v>
                      </c:pt>
                      <c:pt idx="2">
                        <c:v>85</c:v>
                      </c:pt>
                      <c:pt idx="3">
                        <c:v>100</c:v>
                      </c:pt>
                      <c:pt idx="4">
                        <c:v>20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D8D9-498B-AE21-0E23278FF963}"/>
                  </c:ext>
                </c:extLst>
              </c15:ser>
            </c15:filteredRadarSeries>
            <c15:filteredRad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Feuil4!$G$1</c15:sqref>
                        </c15:formulaRef>
                      </c:ext>
                    </c:extLst>
                    <c:strCache>
                      <c:ptCount val="1"/>
                      <c:pt idx="0">
                        <c:v>Mandela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Feuil4!$G$2:$G$7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60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40</c:v>
                      </c:pt>
                      <c:pt idx="4">
                        <c:v>80</c:v>
                      </c:pt>
                      <c:pt idx="5">
                        <c:v>80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D8D9-498B-AE21-0E23278FF963}"/>
                  </c:ext>
                </c:extLst>
              </c15:ser>
            </c15:filteredRadarSeries>
          </c:ext>
        </c:extLst>
      </c:radarChart>
      <c:catAx>
        <c:axId val="-1995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4976"/>
        <c:crosses val="autoZero"/>
        <c:auto val="1"/>
        <c:lblAlgn val="ctr"/>
        <c:lblOffset val="100"/>
        <c:noMultiLvlLbl val="0"/>
      </c:catAx>
      <c:valAx>
        <c:axId val="-199549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5"/>
          <c:order val="5"/>
          <c:tx>
            <c:strRef>
              <c:f>Feuil4!$G$1</c:f>
              <c:strCache>
                <c:ptCount val="1"/>
                <c:pt idx="0">
                  <c:v>Mandela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Feuil4!$G$2:$G$7</c:f>
              <c:numCache>
                <c:formatCode>General</c:formatCode>
                <c:ptCount val="6"/>
                <c:pt idx="0">
                  <c:v>60</c:v>
                </c:pt>
                <c:pt idx="1">
                  <c:v>80</c:v>
                </c:pt>
                <c:pt idx="2">
                  <c:v>90</c:v>
                </c:pt>
                <c:pt idx="3">
                  <c:v>40</c:v>
                </c:pt>
                <c:pt idx="4">
                  <c:v>80</c:v>
                </c:pt>
                <c:pt idx="5">
                  <c:v>80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5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1168"/>
        <c:axId val="-19953888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Feuil4!$B$1</c15:sqref>
                        </c15:formulaRef>
                      </c:ext>
                    </c:extLst>
                    <c:strCache>
                      <c:ptCount val="1"/>
                      <c:pt idx="0">
                        <c:v>Elon Musk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35</c:v>
                      </c:pt>
                      <c:pt idx="3">
                        <c:v>85</c:v>
                      </c:pt>
                      <c:pt idx="4">
                        <c:v>70</c:v>
                      </c:pt>
                      <c:pt idx="5">
                        <c:v>100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D8D9-498B-AE21-0E23278FF963}"/>
                  </c:ext>
                </c:extLst>
              </c15:ser>
            </c15:filteredRadarSeries>
            <c15:filteredRad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Feuil4!$C$1</c15:sqref>
                        </c15:formulaRef>
                      </c:ext>
                    </c:extLst>
                    <c:strCache>
                      <c:ptCount val="1"/>
                      <c:pt idx="0">
                        <c:v>Poutine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Feuil4!$C$2:$C$7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60</c:v>
                      </c:pt>
                      <c:pt idx="3">
                        <c:v>100</c:v>
                      </c:pt>
                      <c:pt idx="4">
                        <c:v>85</c:v>
                      </c:pt>
                      <c:pt idx="5">
                        <c:v>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0-D8D9-498B-AE21-0E23278FF963}"/>
                  </c:ext>
                </c:extLst>
              </c15:ser>
            </c15:filteredRadarSeries>
            <c15:filteredRad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Feuil4!$D$1</c15:sqref>
                        </c15:formulaRef>
                      </c:ext>
                    </c:extLst>
                    <c:strCache>
                      <c:ptCount val="1"/>
                      <c:pt idx="0">
                        <c:v>Lagarde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Feuil4!$D$2:$D$7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55</c:v>
                      </c:pt>
                      <c:pt idx="1">
                        <c:v>80</c:v>
                      </c:pt>
                      <c:pt idx="2">
                        <c:v>80</c:v>
                      </c:pt>
                      <c:pt idx="3">
                        <c:v>70</c:v>
                      </c:pt>
                      <c:pt idx="4">
                        <c:v>80</c:v>
                      </c:pt>
                      <c:pt idx="5">
                        <c:v>65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D8D9-498B-AE21-0E23278FF963}"/>
                  </c:ext>
                </c:extLst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Feuil4!$E$1</c15:sqref>
                        </c15:formulaRef>
                      </c:ext>
                    </c:extLst>
                    <c:strCache>
                      <c:ptCount val="1"/>
                      <c:pt idx="0">
                        <c:v>Gandalf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Feuil4!$E$2:$E$7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70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50</c:v>
                      </c:pt>
                      <c:pt idx="4">
                        <c:v>70</c:v>
                      </c:pt>
                      <c:pt idx="5">
                        <c:v>70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D8D9-498B-AE21-0E23278FF963}"/>
                  </c:ext>
                </c:extLst>
              </c15:ser>
            </c15:filteredRadarSeries>
            <c15:filteredRad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Feuil4!$F$1</c15:sqref>
                        </c15:formulaRef>
                      </c:ext>
                    </c:extLst>
                    <c:strCache>
                      <c:ptCount val="1"/>
                      <c:pt idx="0">
                        <c:v>Peter Pan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Feuil4!$F$2:$F$7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90</c:v>
                      </c:pt>
                      <c:pt idx="1">
                        <c:v>75</c:v>
                      </c:pt>
                      <c:pt idx="2">
                        <c:v>85</c:v>
                      </c:pt>
                      <c:pt idx="3">
                        <c:v>100</c:v>
                      </c:pt>
                      <c:pt idx="4">
                        <c:v>20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D8D9-498B-AE21-0E23278FF963}"/>
                  </c:ext>
                </c:extLst>
              </c15:ser>
            </c15:filteredRadarSeries>
          </c:ext>
        </c:extLst>
      </c:radarChart>
      <c:catAx>
        <c:axId val="-1995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3888"/>
        <c:crosses val="autoZero"/>
        <c:auto val="1"/>
        <c:lblAlgn val="ctr"/>
        <c:lblOffset val="100"/>
        <c:noMultiLvlLbl val="0"/>
      </c:catAx>
      <c:valAx>
        <c:axId val="-199538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3"/>
          <c:order val="3"/>
          <c:tx>
            <c:strRef>
              <c:f>Feuil4!$E$1</c:f>
              <c:strCache>
                <c:ptCount val="1"/>
                <c:pt idx="0">
                  <c:v>Gandalf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Feuil4!$E$2:$E$7</c:f>
              <c:numCache>
                <c:formatCode>General</c:formatCode>
                <c:ptCount val="6"/>
                <c:pt idx="0">
                  <c:v>70</c:v>
                </c:pt>
                <c:pt idx="1">
                  <c:v>80</c:v>
                </c:pt>
                <c:pt idx="2">
                  <c:v>90</c:v>
                </c:pt>
                <c:pt idx="3">
                  <c:v>50</c:v>
                </c:pt>
                <c:pt idx="4">
                  <c:v>70</c:v>
                </c:pt>
                <c:pt idx="5">
                  <c:v>70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3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0624"/>
        <c:axId val="-19957696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Feuil4!$B$1</c15:sqref>
                        </c15:formulaRef>
                      </c:ext>
                    </c:extLst>
                    <c:strCache>
                      <c:ptCount val="1"/>
                      <c:pt idx="0">
                        <c:v>Elon Musk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35</c:v>
                      </c:pt>
                      <c:pt idx="3">
                        <c:v>85</c:v>
                      </c:pt>
                      <c:pt idx="4">
                        <c:v>70</c:v>
                      </c:pt>
                      <c:pt idx="5">
                        <c:v>100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D8D9-498B-AE21-0E23278FF963}"/>
                  </c:ext>
                </c:extLst>
              </c15:ser>
            </c15:filteredRadarSeries>
            <c15:filteredRad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Feuil4!$C$1</c15:sqref>
                        </c15:formulaRef>
                      </c:ext>
                    </c:extLst>
                    <c:strCache>
                      <c:ptCount val="1"/>
                      <c:pt idx="0">
                        <c:v>Poutine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Feuil4!$C$2:$C$7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60</c:v>
                      </c:pt>
                      <c:pt idx="3">
                        <c:v>100</c:v>
                      </c:pt>
                      <c:pt idx="4">
                        <c:v>85</c:v>
                      </c:pt>
                      <c:pt idx="5">
                        <c:v>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0-D8D9-498B-AE21-0E23278FF963}"/>
                  </c:ext>
                </c:extLst>
              </c15:ser>
            </c15:filteredRadarSeries>
            <c15:filteredRad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Feuil4!$D$1</c15:sqref>
                        </c15:formulaRef>
                      </c:ext>
                    </c:extLst>
                    <c:strCache>
                      <c:ptCount val="1"/>
                      <c:pt idx="0">
                        <c:v>Lagarde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Feuil4!$D$2:$D$7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55</c:v>
                      </c:pt>
                      <c:pt idx="1">
                        <c:v>80</c:v>
                      </c:pt>
                      <c:pt idx="2">
                        <c:v>80</c:v>
                      </c:pt>
                      <c:pt idx="3">
                        <c:v>70</c:v>
                      </c:pt>
                      <c:pt idx="4">
                        <c:v>80</c:v>
                      </c:pt>
                      <c:pt idx="5">
                        <c:v>65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D8D9-498B-AE21-0E23278FF963}"/>
                  </c:ext>
                </c:extLst>
              </c15:ser>
            </c15:filteredRadarSeries>
            <c15:filteredRad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Feuil4!$F$1</c15:sqref>
                        </c15:formulaRef>
                      </c:ext>
                    </c:extLst>
                    <c:strCache>
                      <c:ptCount val="1"/>
                      <c:pt idx="0">
                        <c:v>Peter Pan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Feuil4!$F$2:$F$7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90</c:v>
                      </c:pt>
                      <c:pt idx="1">
                        <c:v>75</c:v>
                      </c:pt>
                      <c:pt idx="2">
                        <c:v>85</c:v>
                      </c:pt>
                      <c:pt idx="3">
                        <c:v>100</c:v>
                      </c:pt>
                      <c:pt idx="4">
                        <c:v>20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D8D9-498B-AE21-0E23278FF963}"/>
                  </c:ext>
                </c:extLst>
              </c15:ser>
            </c15:filteredRadarSeries>
            <c15:filteredRad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Feuil4!$G$1</c15:sqref>
                        </c15:formulaRef>
                      </c:ext>
                    </c:extLst>
                    <c:strCache>
                      <c:ptCount val="1"/>
                      <c:pt idx="0">
                        <c:v>Mandela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Feuil4!$G$2:$G$7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60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40</c:v>
                      </c:pt>
                      <c:pt idx="4">
                        <c:v>80</c:v>
                      </c:pt>
                      <c:pt idx="5">
                        <c:v>80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D8D9-498B-AE21-0E23278FF963}"/>
                  </c:ext>
                </c:extLst>
              </c15:ser>
            </c15:filteredRadarSeries>
          </c:ext>
        </c:extLst>
      </c:radarChart>
      <c:catAx>
        <c:axId val="-1995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7696"/>
        <c:crosses val="autoZero"/>
        <c:auto val="1"/>
        <c:lblAlgn val="ctr"/>
        <c:lblOffset val="100"/>
        <c:noMultiLvlLbl val="0"/>
      </c:catAx>
      <c:valAx>
        <c:axId val="-19957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0"/>
          <c:order val="0"/>
          <c:tx>
            <c:strRef>
              <c:f>Feuil4!$B$1</c:f>
              <c:strCache>
                <c:ptCount val="1"/>
                <c:pt idx="0">
                  <c:v>Elon Musk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Feuil4!$B$2:$B$7</c:f>
              <c:numCache>
                <c:formatCode>General</c:formatCode>
                <c:ptCount val="6"/>
                <c:pt idx="0">
                  <c:v>100</c:v>
                </c:pt>
                <c:pt idx="1">
                  <c:v>40</c:v>
                </c:pt>
                <c:pt idx="2">
                  <c:v>35</c:v>
                </c:pt>
                <c:pt idx="3">
                  <c:v>85</c:v>
                </c:pt>
                <c:pt idx="4">
                  <c:v>70</c:v>
                </c:pt>
                <c:pt idx="5">
                  <c:v>100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1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4432"/>
        <c:axId val="-19955520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1"/>
                <c:order val="1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Feuil4!$C$1</c15:sqref>
                        </c15:formulaRef>
                      </c:ext>
                    </c:extLst>
                    <c:strCache>
                      <c:ptCount val="1"/>
                      <c:pt idx="0">
                        <c:v>Poutine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Feuil4!$C$2:$C$7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60</c:v>
                      </c:pt>
                      <c:pt idx="3">
                        <c:v>100</c:v>
                      </c:pt>
                      <c:pt idx="4">
                        <c:v>85</c:v>
                      </c:pt>
                      <c:pt idx="5">
                        <c:v>45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0-D8D9-498B-AE21-0E23278FF963}"/>
                  </c:ext>
                </c:extLst>
              </c15:ser>
            </c15:filteredRadarSeries>
            <c15:filteredRad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Feuil4!$D$1</c15:sqref>
                        </c15:formulaRef>
                      </c:ext>
                    </c:extLst>
                    <c:strCache>
                      <c:ptCount val="1"/>
                      <c:pt idx="0">
                        <c:v>Lagarde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Feuil4!$D$2:$D$7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55</c:v>
                      </c:pt>
                      <c:pt idx="1">
                        <c:v>80</c:v>
                      </c:pt>
                      <c:pt idx="2">
                        <c:v>80</c:v>
                      </c:pt>
                      <c:pt idx="3">
                        <c:v>70</c:v>
                      </c:pt>
                      <c:pt idx="4">
                        <c:v>80</c:v>
                      </c:pt>
                      <c:pt idx="5">
                        <c:v>65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D8D9-498B-AE21-0E23278FF963}"/>
                  </c:ext>
                </c:extLst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Feuil4!$E$1</c15:sqref>
                        </c15:formulaRef>
                      </c:ext>
                    </c:extLst>
                    <c:strCache>
                      <c:ptCount val="1"/>
                      <c:pt idx="0">
                        <c:v>Gandalf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Feuil4!$E$2:$E$7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70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50</c:v>
                      </c:pt>
                      <c:pt idx="4">
                        <c:v>70</c:v>
                      </c:pt>
                      <c:pt idx="5">
                        <c:v>70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D8D9-498B-AE21-0E23278FF963}"/>
                  </c:ext>
                </c:extLst>
              </c15:ser>
            </c15:filteredRadarSeries>
            <c15:filteredRad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Feuil4!$F$1</c15:sqref>
                        </c15:formulaRef>
                      </c:ext>
                    </c:extLst>
                    <c:strCache>
                      <c:ptCount val="1"/>
                      <c:pt idx="0">
                        <c:v>Peter Pan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Feuil4!$F$2:$F$7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90</c:v>
                      </c:pt>
                      <c:pt idx="1">
                        <c:v>75</c:v>
                      </c:pt>
                      <c:pt idx="2">
                        <c:v>85</c:v>
                      </c:pt>
                      <c:pt idx="3">
                        <c:v>100</c:v>
                      </c:pt>
                      <c:pt idx="4">
                        <c:v>20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D8D9-498B-AE21-0E23278FF963}"/>
                  </c:ext>
                </c:extLst>
              </c15:ser>
            </c15:filteredRadarSeries>
            <c15:filteredRad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Feuil4!$G$1</c15:sqref>
                        </c15:formulaRef>
                      </c:ext>
                    </c:extLst>
                    <c:strCache>
                      <c:ptCount val="1"/>
                      <c:pt idx="0">
                        <c:v>Mandela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Feuil4!$G$2:$G$7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60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40</c:v>
                      </c:pt>
                      <c:pt idx="4">
                        <c:v>80</c:v>
                      </c:pt>
                      <c:pt idx="5">
                        <c:v>80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D8D9-498B-AE21-0E23278FF963}"/>
                  </c:ext>
                </c:extLst>
              </c15:ser>
            </c15:filteredRadarSeries>
          </c:ext>
        </c:extLst>
      </c:radarChart>
      <c:catAx>
        <c:axId val="-1995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5520"/>
        <c:crosses val="autoZero"/>
        <c:auto val="1"/>
        <c:lblAlgn val="ctr"/>
        <c:lblOffset val="100"/>
        <c:noMultiLvlLbl val="0"/>
      </c:catAx>
      <c:valAx>
        <c:axId val="-199555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2"/>
          <c:order val="2"/>
          <c:tx>
            <c:strRef>
              <c:f>Feuil4!$D$1</c:f>
              <c:strCache>
                <c:ptCount val="1"/>
                <c:pt idx="0">
                  <c:v>Lagarde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Feuil4!$D$2:$D$7</c:f>
              <c:numCache>
                <c:formatCode>General</c:formatCode>
                <c:ptCount val="6"/>
                <c:pt idx="0">
                  <c:v>55</c:v>
                </c:pt>
                <c:pt idx="1">
                  <c:v>80</c:v>
                </c:pt>
                <c:pt idx="2">
                  <c:v>80</c:v>
                </c:pt>
                <c:pt idx="3">
                  <c:v>70</c:v>
                </c:pt>
                <c:pt idx="4">
                  <c:v>80</c:v>
                </c:pt>
                <c:pt idx="5">
                  <c:v>65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2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7152"/>
        <c:axId val="-19953344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Feuil4!$B$1</c15:sqref>
                        </c15:formulaRef>
                      </c:ext>
                    </c:extLst>
                    <c:strCache>
                      <c:ptCount val="1"/>
                      <c:pt idx="0">
                        <c:v>Elon Musk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35</c:v>
                      </c:pt>
                      <c:pt idx="3">
                        <c:v>85</c:v>
                      </c:pt>
                      <c:pt idx="4">
                        <c:v>70</c:v>
                      </c:pt>
                      <c:pt idx="5">
                        <c:v>100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D8D9-498B-AE21-0E23278FF963}"/>
                  </c:ext>
                </c:extLst>
              </c15:ser>
            </c15:filteredRadarSeries>
            <c15:filteredRad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Feuil4!$C$1</c15:sqref>
                        </c15:formulaRef>
                      </c:ext>
                    </c:extLst>
                    <c:strCache>
                      <c:ptCount val="1"/>
                      <c:pt idx="0">
                        <c:v>Poutine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Feuil4!$C$2:$C$7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60</c:v>
                      </c:pt>
                      <c:pt idx="3">
                        <c:v>100</c:v>
                      </c:pt>
                      <c:pt idx="4">
                        <c:v>85</c:v>
                      </c:pt>
                      <c:pt idx="5">
                        <c:v>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0-D8D9-498B-AE21-0E23278FF963}"/>
                  </c:ext>
                </c:extLst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Feuil4!$E$1</c15:sqref>
                        </c15:formulaRef>
                      </c:ext>
                    </c:extLst>
                    <c:strCache>
                      <c:ptCount val="1"/>
                      <c:pt idx="0">
                        <c:v>Gandalf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Feuil4!$E$2:$E$7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70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50</c:v>
                      </c:pt>
                      <c:pt idx="4">
                        <c:v>70</c:v>
                      </c:pt>
                      <c:pt idx="5">
                        <c:v>70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D8D9-498B-AE21-0E23278FF963}"/>
                  </c:ext>
                </c:extLst>
              </c15:ser>
            </c15:filteredRadarSeries>
            <c15:filteredRad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Feuil4!$F$1</c15:sqref>
                        </c15:formulaRef>
                      </c:ext>
                    </c:extLst>
                    <c:strCache>
                      <c:ptCount val="1"/>
                      <c:pt idx="0">
                        <c:v>Peter Pan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Feuil4!$F$2:$F$7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90</c:v>
                      </c:pt>
                      <c:pt idx="1">
                        <c:v>75</c:v>
                      </c:pt>
                      <c:pt idx="2">
                        <c:v>85</c:v>
                      </c:pt>
                      <c:pt idx="3">
                        <c:v>100</c:v>
                      </c:pt>
                      <c:pt idx="4">
                        <c:v>20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D8D9-498B-AE21-0E23278FF963}"/>
                  </c:ext>
                </c:extLst>
              </c15:ser>
            </c15:filteredRadarSeries>
            <c15:filteredRad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Feuil4!$G$1</c15:sqref>
                        </c15:formulaRef>
                      </c:ext>
                    </c:extLst>
                    <c:strCache>
                      <c:ptCount val="1"/>
                      <c:pt idx="0">
                        <c:v>Mandela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Feuil4!$G$2:$G$7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60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40</c:v>
                      </c:pt>
                      <c:pt idx="4">
                        <c:v>80</c:v>
                      </c:pt>
                      <c:pt idx="5">
                        <c:v>80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D8D9-498B-AE21-0E23278FF963}"/>
                  </c:ext>
                </c:extLst>
              </c15:ser>
            </c15:filteredRadarSeries>
          </c:ext>
        </c:extLst>
      </c:radarChart>
      <c:catAx>
        <c:axId val="-1995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3344"/>
        <c:crosses val="autoZero"/>
        <c:auto val="1"/>
        <c:lblAlgn val="ctr"/>
        <c:lblOffset val="100"/>
        <c:noMultiLvlLbl val="0"/>
      </c:catAx>
      <c:valAx>
        <c:axId val="-19953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8644550955028"/>
          <c:y val="0.19467241772720251"/>
          <c:w val="0.43836420596218562"/>
          <c:h val="0.61065590060283093"/>
        </c:manualLayout>
      </c:layout>
      <c:radarChart>
        <c:radarStyle val="marker"/>
        <c:varyColors val="0"/>
        <c:ser>
          <c:idx val="4"/>
          <c:order val="4"/>
          <c:tx>
            <c:strRef>
              <c:f>Feuil4!$F$1</c:f>
              <c:strCache>
                <c:ptCount val="1"/>
                <c:pt idx="0">
                  <c:v>Peter Pan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Feuil4!$A$2:$A$7</c:f>
              <c:strCache>
                <c:ptCount val="6"/>
                <c:pt idx="0">
                  <c:v>Charisme</c:v>
                </c:pt>
                <c:pt idx="1">
                  <c:v>Collaboration</c:v>
                </c:pt>
                <c:pt idx="2">
                  <c:v>Exemplarité</c:v>
                </c:pt>
                <c:pt idx="3">
                  <c:v>Dynamisme</c:v>
                </c:pt>
                <c:pt idx="4">
                  <c:v>Exécution</c:v>
                </c:pt>
                <c:pt idx="5">
                  <c:v>Vision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Feuil4!$F$2:$F$7</c:f>
              <c:numCache>
                <c:formatCode>General</c:formatCode>
                <c:ptCount val="6"/>
                <c:pt idx="0">
                  <c:v>90</c:v>
                </c:pt>
                <c:pt idx="1">
                  <c:v>75</c:v>
                </c:pt>
                <c:pt idx="2">
                  <c:v>85</c:v>
                </c:pt>
                <c:pt idx="3">
                  <c:v>100</c:v>
                </c:pt>
                <c:pt idx="4">
                  <c:v>20</c:v>
                </c:pt>
                <c:pt idx="5">
                  <c:v>60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4-D8D9-498B-AE21-0E23278FF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56064"/>
        <c:axId val="-19952800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Feuil4!$B$1</c15:sqref>
                        </c15:formulaRef>
                      </c:ext>
                    </c:extLst>
                    <c:strCache>
                      <c:ptCount val="1"/>
                      <c:pt idx="0">
                        <c:v>Elon Musk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Feuil4!$B$2:$B$7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35</c:v>
                      </c:pt>
                      <c:pt idx="3">
                        <c:v>85</c:v>
                      </c:pt>
                      <c:pt idx="4">
                        <c:v>70</c:v>
                      </c:pt>
                      <c:pt idx="5">
                        <c:v>100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D8D9-498B-AE21-0E23278FF963}"/>
                  </c:ext>
                </c:extLst>
              </c15:ser>
            </c15:filteredRadarSeries>
            <c15:filteredRad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Feuil4!$C$1</c15:sqref>
                        </c15:formulaRef>
                      </c:ext>
                    </c:extLst>
                    <c:strCache>
                      <c:ptCount val="1"/>
                      <c:pt idx="0">
                        <c:v>Poutine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Feuil4!$C$2:$C$7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100</c:v>
                      </c:pt>
                      <c:pt idx="1">
                        <c:v>40</c:v>
                      </c:pt>
                      <c:pt idx="2">
                        <c:v>60</c:v>
                      </c:pt>
                      <c:pt idx="3">
                        <c:v>100</c:v>
                      </c:pt>
                      <c:pt idx="4">
                        <c:v>85</c:v>
                      </c:pt>
                      <c:pt idx="5">
                        <c:v>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0-D8D9-498B-AE21-0E23278FF963}"/>
                  </c:ext>
                </c:extLst>
              </c15:ser>
            </c15:filteredRadarSeries>
            <c15:filteredRad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Feuil4!$D$1</c15:sqref>
                        </c15:formulaRef>
                      </c:ext>
                    </c:extLst>
                    <c:strCache>
                      <c:ptCount val="1"/>
                      <c:pt idx="0">
                        <c:v>Lagarde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Feuil4!$D$2:$D$7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55</c:v>
                      </c:pt>
                      <c:pt idx="1">
                        <c:v>80</c:v>
                      </c:pt>
                      <c:pt idx="2">
                        <c:v>80</c:v>
                      </c:pt>
                      <c:pt idx="3">
                        <c:v>70</c:v>
                      </c:pt>
                      <c:pt idx="4">
                        <c:v>80</c:v>
                      </c:pt>
                      <c:pt idx="5">
                        <c:v>65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D8D9-498B-AE21-0E23278FF963}"/>
                  </c:ext>
                </c:extLst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Feuil4!$E$1</c15:sqref>
                        </c15:formulaRef>
                      </c:ext>
                    </c:extLst>
                    <c:strCache>
                      <c:ptCount val="1"/>
                      <c:pt idx="0">
                        <c:v>Gandalf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Feuil4!$E$2:$E$7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70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50</c:v>
                      </c:pt>
                      <c:pt idx="4">
                        <c:v>70</c:v>
                      </c:pt>
                      <c:pt idx="5">
                        <c:v>70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D8D9-498B-AE21-0E23278FF963}"/>
                  </c:ext>
                </c:extLst>
              </c15:ser>
            </c15:filteredRadarSeries>
            <c15:filteredRad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Feuil4!$G$1</c15:sqref>
                        </c15:formulaRef>
                      </c:ext>
                    </c:extLst>
                    <c:strCache>
                      <c:ptCount val="1"/>
                      <c:pt idx="0">
                        <c:v>Mandela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Feuil4!$A$2:$A$7</c15:sqref>
                        </c15:formulaRef>
                      </c:ext>
                    </c:extLst>
                    <c:strCache>
                      <c:ptCount val="6"/>
                      <c:pt idx="0">
                        <c:v>Charisme</c:v>
                      </c:pt>
                      <c:pt idx="1">
                        <c:v>Collaboration</c:v>
                      </c:pt>
                      <c:pt idx="2">
                        <c:v>Exemplarité</c:v>
                      </c:pt>
                      <c:pt idx="3">
                        <c:v>Dynamisme</c:v>
                      </c:pt>
                      <c:pt idx="4">
                        <c:v>Exécution</c:v>
                      </c:pt>
                      <c:pt idx="5">
                        <c:v>Vision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Feuil4!$G$2:$G$7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60</c:v>
                      </c:pt>
                      <c:pt idx="1">
                        <c:v>80</c:v>
                      </c:pt>
                      <c:pt idx="2">
                        <c:v>90</c:v>
                      </c:pt>
                      <c:pt idx="3">
                        <c:v>40</c:v>
                      </c:pt>
                      <c:pt idx="4">
                        <c:v>80</c:v>
                      </c:pt>
                      <c:pt idx="5">
                        <c:v>80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D8D9-498B-AE21-0E23278FF963}"/>
                  </c:ext>
                </c:extLst>
              </c15:ser>
            </c15:filteredRadarSeries>
          </c:ext>
        </c:extLst>
      </c:radarChart>
      <c:catAx>
        <c:axId val="-1995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9952800"/>
        <c:crosses val="autoZero"/>
        <c:auto val="1"/>
        <c:lblAlgn val="ctr"/>
        <c:lblOffset val="100"/>
        <c:noMultiLvlLbl val="0"/>
      </c:catAx>
      <c:valAx>
        <c:axId val="-199528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95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27:16.937" idx="2">
    <p:pos x="10" y="10"/>
    <p:text>intérrogation sur qu'est ce qu'un leader ? qu'est ce qu'un manager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21T17:35:32.133" idx="9">
    <p:pos x="10" y="10"/>
    <p:text>un manager accompagne son collaborateur vers plus de leadership et sur chacune des stations il a une action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27:39.969" idx="3">
    <p:pos x="10" y="10"/>
    <p:text>description de la philosophie du leadership</p:text>
    <p:extLst>
      <p:ext uri="{C676402C-5697-4E1C-873F-D02D1690AC5C}">
        <p15:threadingInfo xmlns:p15="http://schemas.microsoft.com/office/powerpoint/2012/main" timeZoneBias="-60"/>
      </p:ext>
    </p:extLst>
  </p:cm>
  <p:cm authorId="1" dt="2018-11-19T18:28:26.137" idx="4">
    <p:pos x="146" y="146"/>
    <p:text>demander au puilic de donner des noms de leadership =&gt; y a t il un seul style de leadership ?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27:39.969" idx="3">
    <p:pos x="10" y="10"/>
    <p:text>6 types de leader selon Leadership That Gets Results - Daniel Goleman – Harward Business Revue – March April 2000</p:text>
    <p:extLst>
      <p:ext uri="{C676402C-5697-4E1C-873F-D02D1690AC5C}">
        <p15:threadingInfo xmlns:p15="http://schemas.microsoft.com/office/powerpoint/2012/main" timeZoneBias="-60"/>
      </p:ext>
    </p:extLst>
  </p:cm>
  <p:cm authorId="1" dt="2018-11-19T18:35:03.395" idx="5">
    <p:pos x="146" y="146"/>
    <p:text>parler rapidement de chaque type de leader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43:45.882" idx="6">
    <p:pos x="10" y="10"/>
    <p:text>rappel de la méthodologie, questionnnaire, etc.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43:45.882" idx="6">
    <p:pos x="10" y="10"/>
    <p:text>explication de la TLGV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35:03.395" idx="5">
    <p:pos x="146" y="146"/>
    <p:text>rentrer dans les détails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19T18:43:45.882" idx="6">
    <p:pos x="10" y="10"/>
    <p:text>reprise et explication de chaque ligne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21T17:35:16.579" idx="7">
    <p:pos x="10" y="10"/>
    <p:text>exemple 1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21T17:35:25.804" idx="8">
    <p:pos x="10" y="10"/>
    <p:text>exemple 2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Visiativ Leadership style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Sébastien Mazoyer / Camille </a:t>
            </a:r>
            <a:r>
              <a:rPr lang="fr-FR" dirty="0" err="1"/>
              <a:t>Brodhag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/>
              <a:t>Liste à puce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/>
              <a:t>Liste à puce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Titre de la conférence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Prénom Nom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0.xml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.wav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  <p:sndAc>
      <p:stSnd>
        <p:snd r:embed="rId9" name="camera.wav"/>
      </p:stSnd>
    </p:sndAc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  <p:sndAc>
      <p:stSnd>
        <p:snd r:embed="rId7" name="camera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  <p:sndAc>
      <p:stSnd>
        <p:snd r:embed="rId6" name="camera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png"/><Relationship Id="rId7" Type="http://schemas.openxmlformats.org/officeDocument/2006/relationships/image" Target="../media/image1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7.svg"/><Relationship Id="rId18" Type="http://schemas.openxmlformats.org/officeDocument/2006/relationships/comments" Target="../comments/comment5.xml"/><Relationship Id="rId3" Type="http://schemas.openxmlformats.org/officeDocument/2006/relationships/image" Target="../media/image17.jpeg"/><Relationship Id="rId7" Type="http://schemas.openxmlformats.org/officeDocument/2006/relationships/image" Target="../media/image21.svg"/><Relationship Id="rId12" Type="http://schemas.openxmlformats.org/officeDocument/2006/relationships/image" Target="../media/image22.png"/><Relationship Id="rId17" Type="http://schemas.openxmlformats.org/officeDocument/2006/relationships/image" Target="../media/image25.png"/><Relationship Id="rId2" Type="http://schemas.openxmlformats.org/officeDocument/2006/relationships/audio" Target="../media/audio1.wav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5" Type="http://schemas.openxmlformats.org/officeDocument/2006/relationships/image" Target="../media/image29.svg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13" Type="http://schemas.openxmlformats.org/officeDocument/2006/relationships/chart" Target="../charts/chart5.xml"/><Relationship Id="rId3" Type="http://schemas.openxmlformats.org/officeDocument/2006/relationships/image" Target="../media/image10.png"/><Relationship Id="rId7" Type="http://schemas.openxmlformats.org/officeDocument/2006/relationships/image" Target="../media/image14.jpg"/><Relationship Id="rId12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11" Type="http://schemas.openxmlformats.org/officeDocument/2006/relationships/chart" Target="../charts/chart3.xml"/><Relationship Id="rId5" Type="http://schemas.openxmlformats.org/officeDocument/2006/relationships/image" Target="../media/image12.jpeg"/><Relationship Id="rId15" Type="http://schemas.openxmlformats.org/officeDocument/2006/relationships/comments" Target="../comments/comment6.xml"/><Relationship Id="rId10" Type="http://schemas.openxmlformats.org/officeDocument/2006/relationships/chart" Target="../charts/chart2.xml"/><Relationship Id="rId4" Type="http://schemas.openxmlformats.org/officeDocument/2006/relationships/image" Target="../media/image11.jpeg"/><Relationship Id="rId9" Type="http://schemas.openxmlformats.org/officeDocument/2006/relationships/chart" Target="../charts/chart1.xml"/><Relationship Id="rId1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7.svg"/><Relationship Id="rId18" Type="http://schemas.openxmlformats.org/officeDocument/2006/relationships/comments" Target="../comments/comment7.xml"/><Relationship Id="rId3" Type="http://schemas.openxmlformats.org/officeDocument/2006/relationships/image" Target="../media/image17.jpeg"/><Relationship Id="rId7" Type="http://schemas.openxmlformats.org/officeDocument/2006/relationships/image" Target="../media/image21.svg"/><Relationship Id="rId12" Type="http://schemas.openxmlformats.org/officeDocument/2006/relationships/image" Target="../media/image22.png"/><Relationship Id="rId17" Type="http://schemas.openxmlformats.org/officeDocument/2006/relationships/image" Target="../media/image25.png"/><Relationship Id="rId2" Type="http://schemas.openxmlformats.org/officeDocument/2006/relationships/audio" Target="../media/audio1.wav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5" Type="http://schemas.openxmlformats.org/officeDocument/2006/relationships/image" Target="../media/image29.svg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848638" y="2787774"/>
            <a:ext cx="7560840" cy="958501"/>
          </a:xfrm>
        </p:spPr>
        <p:txBody>
          <a:bodyPr/>
          <a:lstStyle/>
          <a:p>
            <a:pPr algn="ctr"/>
            <a:r>
              <a:rPr lang="fr-FR" dirty="0" smtClean="0"/>
              <a:t>Visiativ leadership style 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755576" y="4083918"/>
            <a:ext cx="8136904" cy="576064"/>
          </a:xfrm>
        </p:spPr>
        <p:txBody>
          <a:bodyPr/>
          <a:lstStyle/>
          <a:p>
            <a:r>
              <a:rPr lang="fr-FR" dirty="0"/>
              <a:t>Groupe </a:t>
            </a:r>
            <a:r>
              <a:rPr lang="fr-FR" dirty="0" smtClean="0"/>
              <a:t>Transformers </a:t>
            </a:r>
            <a:r>
              <a:rPr lang="fr-FR" dirty="0"/>
              <a:t>: Sébastien Borges, Lallia Cherif, Julien Bourgeois, Jérémie </a:t>
            </a:r>
            <a:r>
              <a:rPr lang="fr-FR" dirty="0" err="1"/>
              <a:t>Russier</a:t>
            </a:r>
            <a:r>
              <a:rPr lang="fr-FR" dirty="0"/>
              <a:t>, Virginie Ducreux, Sébastien Mazoyer, Camille </a:t>
            </a:r>
            <a:r>
              <a:rPr lang="fr-FR" dirty="0" err="1"/>
              <a:t>Brodhag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8983025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>
            <a:extLst>
              <a:ext uri="{FF2B5EF4-FFF2-40B4-BE49-F238E27FC236}">
                <a16:creationId xmlns="" xmlns:a16="http://schemas.microsoft.com/office/drawing/2014/main" id="{701CFE80-0634-4510-A6A4-D44B4FA64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9337" y="2139702"/>
            <a:ext cx="9144000" cy="344574"/>
          </a:xfrm>
        </p:spPr>
        <p:txBody>
          <a:bodyPr/>
          <a:lstStyle/>
          <a:p>
            <a:r>
              <a:rPr lang="fr-FR" sz="4800" dirty="0"/>
              <a:t>Et le manager dans tout ça ?</a:t>
            </a:r>
          </a:p>
        </p:txBody>
      </p:sp>
    </p:spTree>
    <p:extLst>
      <p:ext uri="{BB962C8B-B14F-4D97-AF65-F5344CB8AC3E}">
        <p14:creationId xmlns:p14="http://schemas.microsoft.com/office/powerpoint/2010/main" val="2865353265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>
            <a:extLst>
              <a:ext uri="{FF2B5EF4-FFF2-40B4-BE49-F238E27FC236}">
                <a16:creationId xmlns="" xmlns:a16="http://schemas.microsoft.com/office/drawing/2014/main" id="{701CFE80-0634-4510-A6A4-D44B4FA64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9337" y="1347614"/>
            <a:ext cx="9144000" cy="344574"/>
          </a:xfrm>
        </p:spPr>
        <p:txBody>
          <a:bodyPr/>
          <a:lstStyle/>
          <a:p>
            <a:r>
              <a:rPr lang="fr-FR" sz="4800" dirty="0"/>
              <a:t>Prochaines étapes</a:t>
            </a:r>
          </a:p>
        </p:txBody>
      </p:sp>
      <p:sp>
        <p:nvSpPr>
          <p:cNvPr id="3" name="Sous-titre 6">
            <a:extLst>
              <a:ext uri="{FF2B5EF4-FFF2-40B4-BE49-F238E27FC236}">
                <a16:creationId xmlns="" xmlns:a16="http://schemas.microsoft.com/office/drawing/2014/main" id="{DC9522BA-D073-45E3-B746-6F411F797F04}"/>
              </a:ext>
            </a:extLst>
          </p:cNvPr>
          <p:cNvSpPr txBox="1">
            <a:spLocks/>
          </p:cNvSpPr>
          <p:nvPr/>
        </p:nvSpPr>
        <p:spPr>
          <a:xfrm>
            <a:off x="1907704" y="2578351"/>
            <a:ext cx="7236296" cy="34457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fr-FR" sz="2400" dirty="0"/>
              <a:t>Livret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fr-FR" sz="2400" dirty="0"/>
              <a:t>Communication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fr-FR" sz="2400" dirty="0"/>
              <a:t>Outil d’évaluation</a:t>
            </a:r>
          </a:p>
        </p:txBody>
      </p:sp>
    </p:spTree>
    <p:extLst>
      <p:ext uri="{BB962C8B-B14F-4D97-AF65-F5344CB8AC3E}">
        <p14:creationId xmlns:p14="http://schemas.microsoft.com/office/powerpoint/2010/main" val="2848620967"/>
      </p:ext>
    </p:extLst>
  </p:cSld>
  <p:clrMapOvr>
    <a:masterClrMapping/>
  </p:clrMapOvr>
  <p:transition spd="slow">
    <p:wipe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10">
            <a:extLst>
              <a:ext uri="{FF2B5EF4-FFF2-40B4-BE49-F238E27FC236}">
                <a16:creationId xmlns="" xmlns:a16="http://schemas.microsoft.com/office/drawing/2014/main" id="{544AA8D1-7A25-453F-B068-851DBDEC563D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5485" cy="5143500"/>
          </a:xfrm>
        </p:spPr>
      </p:pic>
    </p:spTree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D29059E6-EFC9-477E-947F-559FCCD071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r="8051"/>
          <a:stretch/>
        </p:blipFill>
        <p:spPr>
          <a:xfrm>
            <a:off x="640348" y="1109725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2D0E4427-5E60-47EE-9656-8F1DDC105D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0"/>
          <a:stretch/>
        </p:blipFill>
        <p:spPr>
          <a:xfrm>
            <a:off x="640348" y="2472083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262443A7-79C7-48DD-AB2D-A39BA17A170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4"/>
          <a:stretch/>
        </p:blipFill>
        <p:spPr>
          <a:xfrm>
            <a:off x="640348" y="3839492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002C4032-E953-440D-B5FC-0CF285F5B87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2" r="8357"/>
          <a:stretch/>
        </p:blipFill>
        <p:spPr>
          <a:xfrm>
            <a:off x="4932040" y="3839492"/>
            <a:ext cx="1016626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554E6BA7-5CAE-4083-9F30-5ED628A097E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0" r="11400"/>
          <a:stretch/>
        </p:blipFill>
        <p:spPr>
          <a:xfrm>
            <a:off x="4961706" y="2472083"/>
            <a:ext cx="957294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07AC2234-8BF5-41DC-B778-B5479853E40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5" r="13507"/>
          <a:stretch/>
        </p:blipFill>
        <p:spPr>
          <a:xfrm>
            <a:off x="4976955" y="1109725"/>
            <a:ext cx="926796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6F7DDE3C-B686-45BA-8BF9-5CECF33C4BE4}"/>
              </a:ext>
            </a:extLst>
          </p:cNvPr>
          <p:cNvSpPr txBox="1"/>
          <p:nvPr/>
        </p:nvSpPr>
        <p:spPr>
          <a:xfrm>
            <a:off x="1879270" y="1239171"/>
            <a:ext cx="172354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Autoritaire</a:t>
            </a:r>
          </a:p>
          <a:p>
            <a:r>
              <a:rPr lang="fr-FR" sz="1400" dirty="0"/>
              <a:t>Vladimir Poutine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60D3F407-65C5-4B81-B2C1-D9AB9085DF0A}"/>
              </a:ext>
            </a:extLst>
          </p:cNvPr>
          <p:cNvSpPr txBox="1"/>
          <p:nvPr/>
        </p:nvSpPr>
        <p:spPr>
          <a:xfrm>
            <a:off x="1879270" y="2601529"/>
            <a:ext cx="233269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Démocratique</a:t>
            </a:r>
          </a:p>
          <a:p>
            <a:r>
              <a:rPr lang="fr-FR" sz="1400" dirty="0"/>
              <a:t>Nelson Mandela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6D9263DA-CD8E-46FC-A539-EA61E4B1F61A}"/>
              </a:ext>
            </a:extLst>
          </p:cNvPr>
          <p:cNvSpPr txBox="1"/>
          <p:nvPr/>
        </p:nvSpPr>
        <p:spPr>
          <a:xfrm>
            <a:off x="1879270" y="3968938"/>
            <a:ext cx="190949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Paternaliste</a:t>
            </a:r>
          </a:p>
          <a:p>
            <a:r>
              <a:rPr lang="fr-FR" sz="1400" dirty="0" err="1"/>
              <a:t>Gandalf</a:t>
            </a:r>
            <a:endParaRPr lang="fr-FR" sz="1400" dirty="0"/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85C4997-9313-4326-A38C-E76B49552A76}"/>
              </a:ext>
            </a:extLst>
          </p:cNvPr>
          <p:cNvSpPr txBox="1"/>
          <p:nvPr/>
        </p:nvSpPr>
        <p:spPr>
          <a:xfrm>
            <a:off x="6058814" y="1239171"/>
            <a:ext cx="281198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Transformationnel</a:t>
            </a:r>
          </a:p>
          <a:p>
            <a:r>
              <a:rPr lang="fr-FR" sz="1400" dirty="0"/>
              <a:t>Elon Musk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CBEDD392-0124-467C-8168-60E973B6FFAF}"/>
              </a:ext>
            </a:extLst>
          </p:cNvPr>
          <p:cNvSpPr txBox="1"/>
          <p:nvPr/>
        </p:nvSpPr>
        <p:spPr>
          <a:xfrm>
            <a:off x="6058814" y="2601529"/>
            <a:ext cx="233910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Transactionnel</a:t>
            </a:r>
          </a:p>
          <a:p>
            <a:r>
              <a:rPr lang="fr-FR" sz="1400" dirty="0"/>
              <a:t>Christine Lagarde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2B02C83-165E-4A2D-BE7F-2974523F60DB}"/>
              </a:ext>
            </a:extLst>
          </p:cNvPr>
          <p:cNvSpPr txBox="1"/>
          <p:nvPr/>
        </p:nvSpPr>
        <p:spPr>
          <a:xfrm>
            <a:off x="6058814" y="3968938"/>
            <a:ext cx="196720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Laisser Faire</a:t>
            </a:r>
          </a:p>
          <a:p>
            <a:r>
              <a:rPr lang="fr-FR" sz="1400" dirty="0"/>
              <a:t>Peter Pan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98D387B7-5A12-4A1E-A274-C8BF86351FC9}"/>
              </a:ext>
            </a:extLst>
          </p:cNvPr>
          <p:cNvSpPr txBox="1"/>
          <p:nvPr/>
        </p:nvSpPr>
        <p:spPr>
          <a:xfrm>
            <a:off x="3217160" y="232059"/>
            <a:ext cx="2797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6 types de leader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571411950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98D387B7-5A12-4A1E-A274-C8BF86351FC9}"/>
              </a:ext>
            </a:extLst>
          </p:cNvPr>
          <p:cNvSpPr txBox="1"/>
          <p:nvPr/>
        </p:nvSpPr>
        <p:spPr>
          <a:xfrm>
            <a:off x="2503115" y="195486"/>
            <a:ext cx="4592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Enquête North Star : avril 2018</a:t>
            </a:r>
            <a:endParaRPr lang="fr-FR" sz="1400" dirty="0"/>
          </a:p>
        </p:txBody>
      </p:sp>
      <p:pic>
        <p:nvPicPr>
          <p:cNvPr id="21" name="Image 20">
            <a:extLst>
              <a:ext uri="{FF2B5EF4-FFF2-40B4-BE49-F238E27FC236}">
                <a16:creationId xmlns="" xmlns:a16="http://schemas.microsoft.com/office/drawing/2014/main" id="{D584F8A0-21F9-4F68-A757-4214FC6C3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288" y="619407"/>
            <a:ext cx="5608712" cy="4531212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="" xmlns:a16="http://schemas.microsoft.com/office/drawing/2014/main" id="{CE7597C8-6ABE-4D59-80CE-C56C87ECC860}"/>
              </a:ext>
            </a:extLst>
          </p:cNvPr>
          <p:cNvSpPr/>
          <p:nvPr/>
        </p:nvSpPr>
        <p:spPr>
          <a:xfrm>
            <a:off x="508667" y="1563638"/>
            <a:ext cx="1368152" cy="1376351"/>
          </a:xfrm>
          <a:prstGeom prst="ellipse">
            <a:avLst/>
          </a:prstGeom>
          <a:solidFill>
            <a:srgbClr val="E9BA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499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répondants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A803385F-D803-42FF-A38B-75CE24A66338}"/>
              </a:ext>
            </a:extLst>
          </p:cNvPr>
          <p:cNvSpPr/>
          <p:nvPr/>
        </p:nvSpPr>
        <p:spPr>
          <a:xfrm>
            <a:off x="2473969" y="1347614"/>
            <a:ext cx="1368152" cy="1376351"/>
          </a:xfrm>
          <a:prstGeom prst="ellipse">
            <a:avLst/>
          </a:prstGeom>
          <a:solidFill>
            <a:srgbClr val="D6D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790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valeurs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135C6D8F-5BCE-460F-8903-7795E08439C6}"/>
              </a:ext>
            </a:extLst>
          </p:cNvPr>
          <p:cNvSpPr/>
          <p:nvPr/>
        </p:nvSpPr>
        <p:spPr>
          <a:xfrm>
            <a:off x="1547664" y="3147814"/>
            <a:ext cx="1368152" cy="1376351"/>
          </a:xfrm>
          <a:prstGeom prst="ellipse">
            <a:avLst/>
          </a:prstGeom>
          <a:solidFill>
            <a:srgbClr val="C9D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</a:p>
          <a:p>
            <a:pPr algn="ctr"/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thèmes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91948"/>
      </p:ext>
    </p:extLst>
  </p:cSld>
  <p:clrMapOvr>
    <a:masterClrMapping/>
  </p:clrMapOvr>
  <p:transition spd="slow">
    <p:wipe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 106">
            <a:extLst>
              <a:ext uri="{FF2B5EF4-FFF2-40B4-BE49-F238E27FC236}">
                <a16:creationId xmlns="" xmlns:a16="http://schemas.microsoft.com/office/drawing/2014/main" id="{1C7525C9-90F8-4929-814A-A03A4883E5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760" y="1842199"/>
            <a:ext cx="2101263" cy="1697585"/>
          </a:xfrm>
          <a:prstGeom prst="rect">
            <a:avLst/>
          </a:prstGeom>
        </p:spPr>
      </p:pic>
      <p:sp>
        <p:nvSpPr>
          <p:cNvPr id="108" name="Organigramme : Décision 107">
            <a:extLst>
              <a:ext uri="{FF2B5EF4-FFF2-40B4-BE49-F238E27FC236}">
                <a16:creationId xmlns="" xmlns:a16="http://schemas.microsoft.com/office/drawing/2014/main" id="{A59D2F0E-F505-4A6C-A29F-B00D77AD3ED0}"/>
              </a:ext>
            </a:extLst>
          </p:cNvPr>
          <p:cNvSpPr/>
          <p:nvPr/>
        </p:nvSpPr>
        <p:spPr>
          <a:xfrm>
            <a:off x="692099" y="2715854"/>
            <a:ext cx="792000" cy="792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9" name="Organigramme : Décision 108">
            <a:extLst>
              <a:ext uri="{FF2B5EF4-FFF2-40B4-BE49-F238E27FC236}">
                <a16:creationId xmlns="" xmlns:a16="http://schemas.microsoft.com/office/drawing/2014/main" id="{14FC3343-51E3-41AC-BABC-3AF1C8F63A63}"/>
              </a:ext>
            </a:extLst>
          </p:cNvPr>
          <p:cNvSpPr/>
          <p:nvPr/>
        </p:nvSpPr>
        <p:spPr>
          <a:xfrm>
            <a:off x="692099" y="340279"/>
            <a:ext cx="79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0" name="Sous-titre 2">
            <a:extLst>
              <a:ext uri="{FF2B5EF4-FFF2-40B4-BE49-F238E27FC236}">
                <a16:creationId xmlns="" xmlns:a16="http://schemas.microsoft.com/office/drawing/2014/main" id="{0FD008E7-3779-4D25-AFCD-3012D8F88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6200000">
            <a:off x="-2123899" y="2460166"/>
            <a:ext cx="4959717" cy="459432"/>
          </a:xfrm>
        </p:spPr>
        <p:txBody>
          <a:bodyPr>
            <a:norm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Transformation Leadership du Groupe Visiativ</a:t>
            </a:r>
          </a:p>
        </p:txBody>
      </p:sp>
      <p:cxnSp>
        <p:nvCxnSpPr>
          <p:cNvPr id="111" name="Connecteur droit 110">
            <a:extLst>
              <a:ext uri="{FF2B5EF4-FFF2-40B4-BE49-F238E27FC236}">
                <a16:creationId xmlns="" xmlns:a16="http://schemas.microsoft.com/office/drawing/2014/main" id="{026540C2-34C3-4279-8400-59AEB498076B}"/>
              </a:ext>
            </a:extLst>
          </p:cNvPr>
          <p:cNvCxnSpPr>
            <a:cxnSpLocks/>
          </p:cNvCxnSpPr>
          <p:nvPr/>
        </p:nvCxnSpPr>
        <p:spPr>
          <a:xfrm>
            <a:off x="1340083" y="722972"/>
            <a:ext cx="5405699" cy="20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>
            <a:extLst>
              <a:ext uri="{FF2B5EF4-FFF2-40B4-BE49-F238E27FC236}">
                <a16:creationId xmlns="" xmlns:a16="http://schemas.microsoft.com/office/drawing/2014/main" id="{33E0EDD6-DB76-4D6A-A8B0-3510E42CA40E}"/>
              </a:ext>
            </a:extLst>
          </p:cNvPr>
          <p:cNvCxnSpPr>
            <a:cxnSpLocks/>
          </p:cNvCxnSpPr>
          <p:nvPr/>
        </p:nvCxnSpPr>
        <p:spPr>
          <a:xfrm>
            <a:off x="1398982" y="1527678"/>
            <a:ext cx="5809690" cy="3186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>
            <a:extLst>
              <a:ext uri="{FF2B5EF4-FFF2-40B4-BE49-F238E27FC236}">
                <a16:creationId xmlns="" xmlns:a16="http://schemas.microsoft.com/office/drawing/2014/main" id="{C690387D-0F0B-4111-9297-B7928F86AAE6}"/>
              </a:ext>
            </a:extLst>
          </p:cNvPr>
          <p:cNvCxnSpPr>
            <a:cxnSpLocks/>
          </p:cNvCxnSpPr>
          <p:nvPr/>
        </p:nvCxnSpPr>
        <p:spPr>
          <a:xfrm>
            <a:off x="1407293" y="2317423"/>
            <a:ext cx="5603482" cy="234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>
            <a:extLst>
              <a:ext uri="{FF2B5EF4-FFF2-40B4-BE49-F238E27FC236}">
                <a16:creationId xmlns="" xmlns:a16="http://schemas.microsoft.com/office/drawing/2014/main" id="{A5B8ACBB-FB58-4D2D-AFA8-4B77EA48F0F8}"/>
              </a:ext>
            </a:extLst>
          </p:cNvPr>
          <p:cNvCxnSpPr>
            <a:cxnSpLocks/>
          </p:cNvCxnSpPr>
          <p:nvPr/>
        </p:nvCxnSpPr>
        <p:spPr>
          <a:xfrm flipV="1">
            <a:off x="1440660" y="3111854"/>
            <a:ext cx="5605839" cy="120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>
            <a:extLst>
              <a:ext uri="{FF2B5EF4-FFF2-40B4-BE49-F238E27FC236}">
                <a16:creationId xmlns="" xmlns:a16="http://schemas.microsoft.com/office/drawing/2014/main" id="{CCA71098-D5E5-49A9-8F09-AE3F56D732AB}"/>
              </a:ext>
            </a:extLst>
          </p:cNvPr>
          <p:cNvCxnSpPr>
            <a:cxnSpLocks/>
          </p:cNvCxnSpPr>
          <p:nvPr/>
        </p:nvCxnSpPr>
        <p:spPr>
          <a:xfrm>
            <a:off x="1461729" y="3893091"/>
            <a:ext cx="5487128" cy="10851"/>
          </a:xfrm>
          <a:prstGeom prst="line">
            <a:avLst/>
          </a:prstGeom>
          <a:ln w="38100">
            <a:solidFill>
              <a:srgbClr val="828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>
            <a:extLst>
              <a:ext uri="{FF2B5EF4-FFF2-40B4-BE49-F238E27FC236}">
                <a16:creationId xmlns="" xmlns:a16="http://schemas.microsoft.com/office/drawing/2014/main" id="{8729AE05-F12A-4916-B5C1-0B85AD2E3F0A}"/>
              </a:ext>
            </a:extLst>
          </p:cNvPr>
          <p:cNvCxnSpPr>
            <a:cxnSpLocks/>
          </p:cNvCxnSpPr>
          <p:nvPr/>
        </p:nvCxnSpPr>
        <p:spPr>
          <a:xfrm>
            <a:off x="1440660" y="4696030"/>
            <a:ext cx="5508197" cy="179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="" xmlns:a16="http://schemas.microsoft.com/office/drawing/2014/main" id="{58A41B7E-5AA0-46B5-93A6-6D3E8359D011}"/>
              </a:ext>
            </a:extLst>
          </p:cNvPr>
          <p:cNvCxnSpPr>
            <a:cxnSpLocks/>
          </p:cNvCxnSpPr>
          <p:nvPr/>
        </p:nvCxnSpPr>
        <p:spPr>
          <a:xfrm>
            <a:off x="6725160" y="711402"/>
            <a:ext cx="1058543" cy="11545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="" xmlns:a16="http://schemas.microsoft.com/office/drawing/2014/main" id="{66D4C671-0379-4A2A-8769-A17B3FA9B61C}"/>
              </a:ext>
            </a:extLst>
          </p:cNvPr>
          <p:cNvCxnSpPr>
            <a:cxnSpLocks/>
          </p:cNvCxnSpPr>
          <p:nvPr/>
        </p:nvCxnSpPr>
        <p:spPr>
          <a:xfrm flipV="1">
            <a:off x="6917850" y="3632957"/>
            <a:ext cx="1057541" cy="10864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="" xmlns:a16="http://schemas.microsoft.com/office/drawing/2014/main" id="{F4981E7D-7E04-40C8-9463-F9C5C6D896B4}"/>
              </a:ext>
            </a:extLst>
          </p:cNvPr>
          <p:cNvCxnSpPr>
            <a:cxnSpLocks/>
          </p:cNvCxnSpPr>
          <p:nvPr/>
        </p:nvCxnSpPr>
        <p:spPr>
          <a:xfrm flipV="1">
            <a:off x="6924760" y="3362910"/>
            <a:ext cx="559054" cy="540095"/>
          </a:xfrm>
          <a:prstGeom prst="line">
            <a:avLst/>
          </a:prstGeom>
          <a:ln w="38100">
            <a:solidFill>
              <a:srgbClr val="828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>
            <a:extLst>
              <a:ext uri="{FF2B5EF4-FFF2-40B4-BE49-F238E27FC236}">
                <a16:creationId xmlns="" xmlns:a16="http://schemas.microsoft.com/office/drawing/2014/main" id="{A61B8F67-C5E0-4979-95CC-9381EDBB2783}"/>
              </a:ext>
            </a:extLst>
          </p:cNvPr>
          <p:cNvCxnSpPr>
            <a:cxnSpLocks/>
          </p:cNvCxnSpPr>
          <p:nvPr/>
        </p:nvCxnSpPr>
        <p:spPr>
          <a:xfrm>
            <a:off x="7208672" y="1548665"/>
            <a:ext cx="387073" cy="45023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ZoneTexte 122">
            <a:extLst>
              <a:ext uri="{FF2B5EF4-FFF2-40B4-BE49-F238E27FC236}">
                <a16:creationId xmlns="" xmlns:a16="http://schemas.microsoft.com/office/drawing/2014/main" id="{283230D6-815B-43C2-9B2F-95CBCFC45DE6}"/>
              </a:ext>
            </a:extLst>
          </p:cNvPr>
          <p:cNvSpPr txBox="1"/>
          <p:nvPr/>
        </p:nvSpPr>
        <p:spPr>
          <a:xfrm>
            <a:off x="7574251" y="2367652"/>
            <a:ext cx="1162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Leader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Visiativ</a:t>
            </a:r>
            <a:endParaRPr lang="fr-FR" sz="16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24" name="Graphique 123" descr="Outils">
            <a:extLst>
              <a:ext uri="{FF2B5EF4-FFF2-40B4-BE49-F238E27FC236}">
                <a16:creationId xmlns="" xmlns:a16="http://schemas.microsoft.com/office/drawing/2014/main" id="{E5E14494-43FE-4578-B284-9324C526F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911" y="3640962"/>
            <a:ext cx="297548" cy="297548"/>
          </a:xfrm>
          <a:prstGeom prst="rect">
            <a:avLst/>
          </a:prstGeom>
        </p:spPr>
      </p:pic>
      <p:sp>
        <p:nvSpPr>
          <p:cNvPr id="125" name="ZoneTexte 124">
            <a:extLst>
              <a:ext uri="{FF2B5EF4-FFF2-40B4-BE49-F238E27FC236}">
                <a16:creationId xmlns="" xmlns:a16="http://schemas.microsoft.com/office/drawing/2014/main" id="{040C3A88-A422-4EC1-9716-66DAFF0A6B00}"/>
              </a:ext>
            </a:extLst>
          </p:cNvPr>
          <p:cNvSpPr txBox="1"/>
          <p:nvPr/>
        </p:nvSpPr>
        <p:spPr>
          <a:xfrm>
            <a:off x="658315" y="680810"/>
            <a:ext cx="850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Collaboration</a:t>
            </a:r>
            <a:endParaRPr lang="fr-FR" sz="9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26" name="Graphique 125" descr="Équipe">
            <a:extLst>
              <a:ext uri="{FF2B5EF4-FFF2-40B4-BE49-F238E27FC236}">
                <a16:creationId xmlns="" xmlns:a16="http://schemas.microsoft.com/office/drawing/2014/main" id="{1CC53FFB-D480-4D6B-B206-4195D4A6D1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3839" y="452493"/>
            <a:ext cx="296555" cy="296555"/>
          </a:xfrm>
          <a:prstGeom prst="rect">
            <a:avLst/>
          </a:prstGeom>
        </p:spPr>
      </p:pic>
      <p:sp>
        <p:nvSpPr>
          <p:cNvPr id="127" name="Organigramme : Décision 126">
            <a:extLst>
              <a:ext uri="{FF2B5EF4-FFF2-40B4-BE49-F238E27FC236}">
                <a16:creationId xmlns="" xmlns:a16="http://schemas.microsoft.com/office/drawing/2014/main" id="{3BB1964A-D2C2-4375-A8F6-25DC6C8094E1}"/>
              </a:ext>
            </a:extLst>
          </p:cNvPr>
          <p:cNvSpPr/>
          <p:nvPr/>
        </p:nvSpPr>
        <p:spPr>
          <a:xfrm>
            <a:off x="692099" y="1131678"/>
            <a:ext cx="792000" cy="792000"/>
          </a:xfrm>
          <a:prstGeom prst="flowChartDecisio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8" name="Organigramme : Décision 127">
            <a:extLst>
              <a:ext uri="{FF2B5EF4-FFF2-40B4-BE49-F238E27FC236}">
                <a16:creationId xmlns="" xmlns:a16="http://schemas.microsoft.com/office/drawing/2014/main" id="{3938F3CD-6482-4A43-B1D3-5A904C74DA9C}"/>
              </a:ext>
            </a:extLst>
          </p:cNvPr>
          <p:cNvSpPr/>
          <p:nvPr/>
        </p:nvSpPr>
        <p:spPr>
          <a:xfrm>
            <a:off x="692099" y="1923766"/>
            <a:ext cx="792000" cy="792000"/>
          </a:xfrm>
          <a:prstGeom prst="flowChartDecision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9" name="Organigramme : Décision 128">
            <a:extLst>
              <a:ext uri="{FF2B5EF4-FFF2-40B4-BE49-F238E27FC236}">
                <a16:creationId xmlns="" xmlns:a16="http://schemas.microsoft.com/office/drawing/2014/main" id="{27D26DB5-E9A5-4477-BAA9-FCAD633606EF}"/>
              </a:ext>
            </a:extLst>
          </p:cNvPr>
          <p:cNvSpPr/>
          <p:nvPr/>
        </p:nvSpPr>
        <p:spPr>
          <a:xfrm>
            <a:off x="692099" y="3507942"/>
            <a:ext cx="792000" cy="792000"/>
          </a:xfrm>
          <a:prstGeom prst="flowChartDecision">
            <a:avLst/>
          </a:prstGeom>
          <a:solidFill>
            <a:srgbClr val="828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0" name="Organigramme : Décision 129">
            <a:extLst>
              <a:ext uri="{FF2B5EF4-FFF2-40B4-BE49-F238E27FC236}">
                <a16:creationId xmlns="" xmlns:a16="http://schemas.microsoft.com/office/drawing/2014/main" id="{43F4E3CB-9935-4677-9A21-9F82250300EB}"/>
              </a:ext>
            </a:extLst>
          </p:cNvPr>
          <p:cNvSpPr/>
          <p:nvPr/>
        </p:nvSpPr>
        <p:spPr>
          <a:xfrm>
            <a:off x="692099" y="4300030"/>
            <a:ext cx="792000" cy="792000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="" xmlns:a16="http://schemas.microsoft.com/office/drawing/2014/main" id="{40CC694E-6926-40E5-87BC-1EDB996976F9}"/>
              </a:ext>
            </a:extLst>
          </p:cNvPr>
          <p:cNvSpPr txBox="1"/>
          <p:nvPr/>
        </p:nvSpPr>
        <p:spPr>
          <a:xfrm>
            <a:off x="712552" y="1528287"/>
            <a:ext cx="755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Charisme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="" xmlns:a16="http://schemas.microsoft.com/office/drawing/2014/main" id="{0860A96C-A33C-4EBF-846B-2FB7B476BB24}"/>
              </a:ext>
            </a:extLst>
          </p:cNvPr>
          <p:cNvSpPr txBox="1"/>
          <p:nvPr/>
        </p:nvSpPr>
        <p:spPr>
          <a:xfrm>
            <a:off x="754738" y="2299923"/>
            <a:ext cx="7293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Dynamisme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="" xmlns:a16="http://schemas.microsoft.com/office/drawing/2014/main" id="{595AC694-01AD-43E4-A118-3ACC3CDF24B4}"/>
              </a:ext>
            </a:extLst>
          </p:cNvPr>
          <p:cNvSpPr txBox="1"/>
          <p:nvPr/>
        </p:nvSpPr>
        <p:spPr>
          <a:xfrm>
            <a:off x="467544" y="3122862"/>
            <a:ext cx="12317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Exécution</a:t>
            </a:r>
          </a:p>
        </p:txBody>
      </p:sp>
      <p:sp>
        <p:nvSpPr>
          <p:cNvPr id="134" name="ZoneTexte 133">
            <a:extLst>
              <a:ext uri="{FF2B5EF4-FFF2-40B4-BE49-F238E27FC236}">
                <a16:creationId xmlns="" xmlns:a16="http://schemas.microsoft.com/office/drawing/2014/main" id="{67C6567A-15C2-4648-977C-592BFE5EBE92}"/>
              </a:ext>
            </a:extLst>
          </p:cNvPr>
          <p:cNvSpPr txBox="1"/>
          <p:nvPr/>
        </p:nvSpPr>
        <p:spPr>
          <a:xfrm>
            <a:off x="481786" y="3879757"/>
            <a:ext cx="11901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Exemplarité</a:t>
            </a:r>
          </a:p>
        </p:txBody>
      </p:sp>
      <p:sp>
        <p:nvSpPr>
          <p:cNvPr id="135" name="ZoneTexte 134">
            <a:extLst>
              <a:ext uri="{FF2B5EF4-FFF2-40B4-BE49-F238E27FC236}">
                <a16:creationId xmlns="" xmlns:a16="http://schemas.microsoft.com/office/drawing/2014/main" id="{6BAD5993-BCAA-4D65-A257-1A9685A8626A}"/>
              </a:ext>
            </a:extLst>
          </p:cNvPr>
          <p:cNvSpPr txBox="1"/>
          <p:nvPr/>
        </p:nvSpPr>
        <p:spPr>
          <a:xfrm>
            <a:off x="484727" y="4763610"/>
            <a:ext cx="11623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Vision</a:t>
            </a:r>
          </a:p>
        </p:txBody>
      </p:sp>
      <p:pic>
        <p:nvPicPr>
          <p:cNvPr id="136" name="Graphique 135" descr="Conférencier">
            <a:extLst>
              <a:ext uri="{FF2B5EF4-FFF2-40B4-BE49-F238E27FC236}">
                <a16:creationId xmlns="" xmlns:a16="http://schemas.microsoft.com/office/drawing/2014/main" id="{2F78A017-672B-433F-9E25-ADD0EE05A1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7400" y="1204269"/>
            <a:ext cx="334706" cy="334706"/>
          </a:xfrm>
          <a:prstGeom prst="rect">
            <a:avLst/>
          </a:prstGeom>
        </p:spPr>
      </p:pic>
      <p:pic>
        <p:nvPicPr>
          <p:cNvPr id="137" name="Graphique 136" descr="Tête avec engrenages">
            <a:extLst>
              <a:ext uri="{FF2B5EF4-FFF2-40B4-BE49-F238E27FC236}">
                <a16:creationId xmlns="" xmlns:a16="http://schemas.microsoft.com/office/drawing/2014/main" id="{AAA620E3-F21D-43A0-A630-BF1643D3258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1328" y="4423181"/>
            <a:ext cx="364714" cy="364714"/>
          </a:xfrm>
          <a:prstGeom prst="rect">
            <a:avLst/>
          </a:prstGeom>
        </p:spPr>
      </p:pic>
      <p:pic>
        <p:nvPicPr>
          <p:cNvPr id="138" name="Graphique 137" descr="Rose des vents">
            <a:extLst>
              <a:ext uri="{FF2B5EF4-FFF2-40B4-BE49-F238E27FC236}">
                <a16:creationId xmlns="" xmlns:a16="http://schemas.microsoft.com/office/drawing/2014/main" id="{FA527034-0D57-48F8-A68D-02F516CF2A9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0318" y="3577709"/>
            <a:ext cx="378788" cy="378788"/>
          </a:xfrm>
          <a:prstGeom prst="rect">
            <a:avLst/>
          </a:prstGeom>
        </p:spPr>
      </p:pic>
      <p:sp>
        <p:nvSpPr>
          <p:cNvPr id="139" name="ZoneTexte 138">
            <a:extLst>
              <a:ext uri="{FF2B5EF4-FFF2-40B4-BE49-F238E27FC236}">
                <a16:creationId xmlns="" xmlns:a16="http://schemas.microsoft.com/office/drawing/2014/main" id="{837B0A5C-05D8-4562-A737-C8A10BC798CA}"/>
              </a:ext>
            </a:extLst>
          </p:cNvPr>
          <p:cNvSpPr txBox="1"/>
          <p:nvPr/>
        </p:nvSpPr>
        <p:spPr>
          <a:xfrm>
            <a:off x="1660422" y="1114848"/>
            <a:ext cx="1730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Prise de parole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0" name="ZoneTexte 139">
            <a:extLst>
              <a:ext uri="{FF2B5EF4-FFF2-40B4-BE49-F238E27FC236}">
                <a16:creationId xmlns="" xmlns:a16="http://schemas.microsoft.com/office/drawing/2014/main" id="{1DB72104-3980-422B-A086-77184D97DB24}"/>
              </a:ext>
            </a:extLst>
          </p:cNvPr>
          <p:cNvSpPr txBox="1"/>
          <p:nvPr/>
        </p:nvSpPr>
        <p:spPr>
          <a:xfrm>
            <a:off x="4346924" y="1081849"/>
            <a:ext cx="19559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Esprit de synthèse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41" name="Graphique 140" descr="Atome">
            <a:extLst>
              <a:ext uri="{FF2B5EF4-FFF2-40B4-BE49-F238E27FC236}">
                <a16:creationId xmlns="" xmlns:a16="http://schemas.microsoft.com/office/drawing/2014/main" id="{29B3E632-3692-4B4F-BB01-5CE44A54124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84269" y="1995687"/>
            <a:ext cx="365846" cy="365846"/>
          </a:xfrm>
          <a:prstGeom prst="rect">
            <a:avLst/>
          </a:prstGeom>
        </p:spPr>
      </p:pic>
      <p:sp>
        <p:nvSpPr>
          <p:cNvPr id="142" name="ZoneTexte 141">
            <a:extLst>
              <a:ext uri="{FF2B5EF4-FFF2-40B4-BE49-F238E27FC236}">
                <a16:creationId xmlns="" xmlns:a16="http://schemas.microsoft.com/office/drawing/2014/main" id="{A522C9A8-6BCE-4407-B092-E05FA30B11C4}"/>
              </a:ext>
            </a:extLst>
          </p:cNvPr>
          <p:cNvSpPr txBox="1"/>
          <p:nvPr/>
        </p:nvSpPr>
        <p:spPr>
          <a:xfrm>
            <a:off x="1731676" y="2687872"/>
            <a:ext cx="6726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Agilité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3" name="ZoneTexte 142">
            <a:extLst>
              <a:ext uri="{FF2B5EF4-FFF2-40B4-BE49-F238E27FC236}">
                <a16:creationId xmlns="" xmlns:a16="http://schemas.microsoft.com/office/drawing/2014/main" id="{C3574289-EE0B-428F-9767-C2376C88AD8B}"/>
              </a:ext>
            </a:extLst>
          </p:cNvPr>
          <p:cNvSpPr txBox="1"/>
          <p:nvPr/>
        </p:nvSpPr>
        <p:spPr>
          <a:xfrm>
            <a:off x="2459758" y="2554313"/>
            <a:ext cx="128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Capacité à prendre des décisions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4" name="ZoneTexte 143">
            <a:extLst>
              <a:ext uri="{FF2B5EF4-FFF2-40B4-BE49-F238E27FC236}">
                <a16:creationId xmlns="" xmlns:a16="http://schemas.microsoft.com/office/drawing/2014/main" id="{0DE66AC8-0932-4D40-BB8B-36095EE2DF31}"/>
              </a:ext>
            </a:extLst>
          </p:cNvPr>
          <p:cNvSpPr txBox="1"/>
          <p:nvPr/>
        </p:nvSpPr>
        <p:spPr>
          <a:xfrm>
            <a:off x="5516091" y="2634115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Réactivité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5" name="ZoneTexte 144">
            <a:extLst>
              <a:ext uri="{FF2B5EF4-FFF2-40B4-BE49-F238E27FC236}">
                <a16:creationId xmlns="" xmlns:a16="http://schemas.microsoft.com/office/drawing/2014/main" id="{A10A6A3A-B4B5-412F-A035-B7AE793DCBC6}"/>
              </a:ext>
            </a:extLst>
          </p:cNvPr>
          <p:cNvSpPr txBox="1"/>
          <p:nvPr/>
        </p:nvSpPr>
        <p:spPr>
          <a:xfrm>
            <a:off x="1768543" y="3419063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Courage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6" name="ZoneTexte 145">
            <a:extLst>
              <a:ext uri="{FF2B5EF4-FFF2-40B4-BE49-F238E27FC236}">
                <a16:creationId xmlns="" xmlns:a16="http://schemas.microsoft.com/office/drawing/2014/main" id="{64FC2A34-AA9C-4C32-B2E5-8D55AB6DA7B6}"/>
              </a:ext>
            </a:extLst>
          </p:cNvPr>
          <p:cNvSpPr txBox="1"/>
          <p:nvPr/>
        </p:nvSpPr>
        <p:spPr>
          <a:xfrm>
            <a:off x="2673234" y="3440932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="" xmlns:a16="http://schemas.microsoft.com/office/drawing/2014/main" id="{C7723A08-DD32-4B65-9B8C-AD3B660B4E8F}"/>
              </a:ext>
            </a:extLst>
          </p:cNvPr>
          <p:cNvSpPr txBox="1"/>
          <p:nvPr/>
        </p:nvSpPr>
        <p:spPr>
          <a:xfrm>
            <a:off x="4295156" y="3426814"/>
            <a:ext cx="9233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Fiabilité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8" name="ZoneTexte 147">
            <a:extLst>
              <a:ext uri="{FF2B5EF4-FFF2-40B4-BE49-F238E27FC236}">
                <a16:creationId xmlns="" xmlns:a16="http://schemas.microsoft.com/office/drawing/2014/main" id="{6018FE3D-BBC2-419A-8EAE-C6CE2CC60A31}"/>
              </a:ext>
            </a:extLst>
          </p:cNvPr>
          <p:cNvSpPr txBox="1"/>
          <p:nvPr/>
        </p:nvSpPr>
        <p:spPr>
          <a:xfrm>
            <a:off x="6067999" y="3427858"/>
            <a:ext cx="966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Ethique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9" name="ZoneTexte 148">
            <a:extLst>
              <a:ext uri="{FF2B5EF4-FFF2-40B4-BE49-F238E27FC236}">
                <a16:creationId xmlns="" xmlns:a16="http://schemas.microsoft.com/office/drawing/2014/main" id="{C56C87A0-1DB2-49D0-8EFF-210469BDC555}"/>
              </a:ext>
            </a:extLst>
          </p:cNvPr>
          <p:cNvSpPr txBox="1"/>
          <p:nvPr/>
        </p:nvSpPr>
        <p:spPr>
          <a:xfrm>
            <a:off x="1671907" y="4315288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Curiosité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0" name="ZoneTexte 149">
            <a:extLst>
              <a:ext uri="{FF2B5EF4-FFF2-40B4-BE49-F238E27FC236}">
                <a16:creationId xmlns="" xmlns:a16="http://schemas.microsoft.com/office/drawing/2014/main" id="{08843713-2E01-4D2E-8598-2989CE80B6D5}"/>
              </a:ext>
            </a:extLst>
          </p:cNvPr>
          <p:cNvSpPr txBox="1"/>
          <p:nvPr/>
        </p:nvSpPr>
        <p:spPr>
          <a:xfrm>
            <a:off x="2592273" y="4288849"/>
            <a:ext cx="17805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Ouverture d’esprit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1" name="ZoneTexte 150">
            <a:extLst>
              <a:ext uri="{FF2B5EF4-FFF2-40B4-BE49-F238E27FC236}">
                <a16:creationId xmlns="" xmlns:a16="http://schemas.microsoft.com/office/drawing/2014/main" id="{FD7E700F-598B-4E4E-BADE-87EAA721424F}"/>
              </a:ext>
            </a:extLst>
          </p:cNvPr>
          <p:cNvSpPr txBox="1"/>
          <p:nvPr/>
        </p:nvSpPr>
        <p:spPr>
          <a:xfrm>
            <a:off x="4596169" y="4315288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Analyse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2" name="ZoneTexte 151">
            <a:extLst>
              <a:ext uri="{FF2B5EF4-FFF2-40B4-BE49-F238E27FC236}">
                <a16:creationId xmlns="" xmlns:a16="http://schemas.microsoft.com/office/drawing/2014/main" id="{36043A62-AAAC-4D02-B70B-77F403BDA7B8}"/>
              </a:ext>
            </a:extLst>
          </p:cNvPr>
          <p:cNvSpPr txBox="1"/>
          <p:nvPr/>
        </p:nvSpPr>
        <p:spPr>
          <a:xfrm>
            <a:off x="5904598" y="4291294"/>
            <a:ext cx="12359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Prospective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3" name="ZoneTexte 152">
            <a:extLst>
              <a:ext uri="{FF2B5EF4-FFF2-40B4-BE49-F238E27FC236}">
                <a16:creationId xmlns="" xmlns:a16="http://schemas.microsoft.com/office/drawing/2014/main" id="{2D773F8C-7D74-4EAF-8B22-B187276C1145}"/>
              </a:ext>
            </a:extLst>
          </p:cNvPr>
          <p:cNvSpPr txBox="1"/>
          <p:nvPr/>
        </p:nvSpPr>
        <p:spPr>
          <a:xfrm>
            <a:off x="3461558" y="3431954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 faire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4" name="ZoneTexte 153">
            <a:extLst>
              <a:ext uri="{FF2B5EF4-FFF2-40B4-BE49-F238E27FC236}">
                <a16:creationId xmlns="" xmlns:a16="http://schemas.microsoft.com/office/drawing/2014/main" id="{79D87D0E-DCD7-4F55-A79C-FDE24F7FB395}"/>
              </a:ext>
            </a:extLst>
          </p:cNvPr>
          <p:cNvSpPr txBox="1"/>
          <p:nvPr/>
        </p:nvSpPr>
        <p:spPr>
          <a:xfrm>
            <a:off x="6093013" y="1111180"/>
            <a:ext cx="17116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Confiance en soi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56" name="Image 155">
            <a:extLst>
              <a:ext uri="{FF2B5EF4-FFF2-40B4-BE49-F238E27FC236}">
                <a16:creationId xmlns="" xmlns:a16="http://schemas.microsoft.com/office/drawing/2014/main" id="{C1C3466A-4632-4651-A397-E8091FEAC29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917" y="524167"/>
            <a:ext cx="458540" cy="370449"/>
          </a:xfrm>
          <a:prstGeom prst="rect">
            <a:avLst/>
          </a:prstGeom>
        </p:spPr>
      </p:pic>
      <p:sp>
        <p:nvSpPr>
          <p:cNvPr id="181" name="ZoneTexte 180">
            <a:extLst>
              <a:ext uri="{FF2B5EF4-FFF2-40B4-BE49-F238E27FC236}">
                <a16:creationId xmlns="" xmlns:a16="http://schemas.microsoft.com/office/drawing/2014/main" id="{12332E7B-9AA1-446D-985D-D3FB18878F7D}"/>
              </a:ext>
            </a:extLst>
          </p:cNvPr>
          <p:cNvSpPr txBox="1"/>
          <p:nvPr/>
        </p:nvSpPr>
        <p:spPr>
          <a:xfrm>
            <a:off x="1597615" y="240606"/>
            <a:ext cx="13892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Transversalité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2" name="ZoneTexte 181">
            <a:extLst>
              <a:ext uri="{FF2B5EF4-FFF2-40B4-BE49-F238E27FC236}">
                <a16:creationId xmlns="" xmlns:a16="http://schemas.microsoft.com/office/drawing/2014/main" id="{8CD5419D-9F33-46AE-8F2D-9669F480BE22}"/>
              </a:ext>
            </a:extLst>
          </p:cNvPr>
          <p:cNvSpPr txBox="1"/>
          <p:nvPr/>
        </p:nvSpPr>
        <p:spPr>
          <a:xfrm>
            <a:off x="2555776" y="238514"/>
            <a:ext cx="1102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Confiance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3" name="ZoneTexte 182">
            <a:extLst>
              <a:ext uri="{FF2B5EF4-FFF2-40B4-BE49-F238E27FC236}">
                <a16:creationId xmlns="" xmlns:a16="http://schemas.microsoft.com/office/drawing/2014/main" id="{43DE3F91-1890-45FD-87E0-49E2E89716A5}"/>
              </a:ext>
            </a:extLst>
          </p:cNvPr>
          <p:cNvSpPr txBox="1"/>
          <p:nvPr/>
        </p:nvSpPr>
        <p:spPr>
          <a:xfrm>
            <a:off x="3535043" y="230597"/>
            <a:ext cx="837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Ecoute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4" name="ZoneTexte 183">
            <a:extLst>
              <a:ext uri="{FF2B5EF4-FFF2-40B4-BE49-F238E27FC236}">
                <a16:creationId xmlns="" xmlns:a16="http://schemas.microsoft.com/office/drawing/2014/main" id="{C4F16130-BF58-45FB-9529-6BA33D2B0E6F}"/>
              </a:ext>
            </a:extLst>
          </p:cNvPr>
          <p:cNvSpPr txBox="1"/>
          <p:nvPr/>
        </p:nvSpPr>
        <p:spPr>
          <a:xfrm>
            <a:off x="5998709" y="250694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Pédagogie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="" xmlns:a16="http://schemas.microsoft.com/office/drawing/2014/main" id="{E36D645D-142C-448F-B5DD-313C31C86418}"/>
              </a:ext>
            </a:extLst>
          </p:cNvPr>
          <p:cNvSpPr txBox="1"/>
          <p:nvPr/>
        </p:nvSpPr>
        <p:spPr>
          <a:xfrm>
            <a:off x="5167549" y="230592"/>
            <a:ext cx="9166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Partage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6" name="ZoneTexte 185">
            <a:extLst>
              <a:ext uri="{FF2B5EF4-FFF2-40B4-BE49-F238E27FC236}">
                <a16:creationId xmlns="" xmlns:a16="http://schemas.microsoft.com/office/drawing/2014/main" id="{6F7C2B01-7439-415E-85F0-0E14C185FFF1}"/>
              </a:ext>
            </a:extLst>
          </p:cNvPr>
          <p:cNvSpPr txBox="1"/>
          <p:nvPr/>
        </p:nvSpPr>
        <p:spPr>
          <a:xfrm>
            <a:off x="4271267" y="236415"/>
            <a:ext cx="9912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Empathie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7" name="ZoneTexte 186">
            <a:extLst>
              <a:ext uri="{FF2B5EF4-FFF2-40B4-BE49-F238E27FC236}">
                <a16:creationId xmlns="" xmlns:a16="http://schemas.microsoft.com/office/drawing/2014/main" id="{6273AEF9-298A-4F96-B9B6-27E86C6239BA}"/>
              </a:ext>
            </a:extLst>
          </p:cNvPr>
          <p:cNvSpPr txBox="1"/>
          <p:nvPr/>
        </p:nvSpPr>
        <p:spPr>
          <a:xfrm>
            <a:off x="1559591" y="1881537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Implication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="" xmlns:a16="http://schemas.microsoft.com/office/drawing/2014/main" id="{BD7D203B-850F-435E-9186-2F3F654CEB24}"/>
              </a:ext>
            </a:extLst>
          </p:cNvPr>
          <p:cNvSpPr txBox="1"/>
          <p:nvPr/>
        </p:nvSpPr>
        <p:spPr>
          <a:xfrm>
            <a:off x="3065429" y="1907315"/>
            <a:ext cx="1149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 être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9" name="ZoneTexte 188">
            <a:extLst>
              <a:ext uri="{FF2B5EF4-FFF2-40B4-BE49-F238E27FC236}">
                <a16:creationId xmlns="" xmlns:a16="http://schemas.microsoft.com/office/drawing/2014/main" id="{7D0A8E32-B780-4A3C-9C79-90ACE715B67C}"/>
              </a:ext>
            </a:extLst>
          </p:cNvPr>
          <p:cNvSpPr txBox="1"/>
          <p:nvPr/>
        </p:nvSpPr>
        <p:spPr>
          <a:xfrm>
            <a:off x="5539675" y="1917870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Energie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0" name="ZoneTexte 189">
            <a:extLst>
              <a:ext uri="{FF2B5EF4-FFF2-40B4-BE49-F238E27FC236}">
                <a16:creationId xmlns="" xmlns:a16="http://schemas.microsoft.com/office/drawing/2014/main" id="{C651601E-F7FB-4EAC-B7BB-57C3EAEBECED}"/>
              </a:ext>
            </a:extLst>
          </p:cNvPr>
          <p:cNvSpPr txBox="1"/>
          <p:nvPr/>
        </p:nvSpPr>
        <p:spPr>
          <a:xfrm>
            <a:off x="4100530" y="1910949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Positivité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="" xmlns:a16="http://schemas.microsoft.com/office/drawing/2014/main" id="{74A4B071-2821-4762-ABA7-06792B518060}"/>
              </a:ext>
            </a:extLst>
          </p:cNvPr>
          <p:cNvSpPr txBox="1"/>
          <p:nvPr/>
        </p:nvSpPr>
        <p:spPr>
          <a:xfrm>
            <a:off x="3831179" y="2664516"/>
            <a:ext cx="10467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Créativité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3" name="ZoneTexte 192">
            <a:extLst>
              <a:ext uri="{FF2B5EF4-FFF2-40B4-BE49-F238E27FC236}">
                <a16:creationId xmlns="" xmlns:a16="http://schemas.microsoft.com/office/drawing/2014/main" id="{F88EB3ED-8258-4A77-9F85-1DCAA32D615C}"/>
              </a:ext>
            </a:extLst>
          </p:cNvPr>
          <p:cNvSpPr txBox="1"/>
          <p:nvPr/>
        </p:nvSpPr>
        <p:spPr>
          <a:xfrm>
            <a:off x="3285032" y="1124651"/>
            <a:ext cx="8057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Clarté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5" name="ZoneTexte 194">
            <a:extLst>
              <a:ext uri="{FF2B5EF4-FFF2-40B4-BE49-F238E27FC236}">
                <a16:creationId xmlns="" xmlns:a16="http://schemas.microsoft.com/office/drawing/2014/main" id="{EC72654B-24DF-4A4D-BE54-A3CD95B0D1B0}"/>
              </a:ext>
            </a:extLst>
          </p:cNvPr>
          <p:cNvSpPr txBox="1"/>
          <p:nvPr/>
        </p:nvSpPr>
        <p:spPr>
          <a:xfrm>
            <a:off x="5219757" y="3435846"/>
            <a:ext cx="1080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Empathie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="" xmlns:a16="http://schemas.microsoft.com/office/drawing/2014/main" id="{503B1B0B-A84F-4E7C-ABCA-A67E258527B1}"/>
              </a:ext>
            </a:extLst>
          </p:cNvPr>
          <p:cNvSpPr txBox="1"/>
          <p:nvPr/>
        </p:nvSpPr>
        <p:spPr>
          <a:xfrm>
            <a:off x="4643232" y="2660283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Sens de l’objectif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07" name="Graphique 206" descr="Outils">
            <a:extLst>
              <a:ext uri="{FF2B5EF4-FFF2-40B4-BE49-F238E27FC236}">
                <a16:creationId xmlns="" xmlns:a16="http://schemas.microsoft.com/office/drawing/2014/main" id="{D15D920E-EB04-4D2A-BDCF-47FC50EB079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260" y="2859781"/>
            <a:ext cx="307048" cy="307048"/>
          </a:xfrm>
          <a:prstGeom prst="rect">
            <a:avLst/>
          </a:prstGeom>
        </p:spPr>
      </p:pic>
      <p:pic>
        <p:nvPicPr>
          <p:cNvPr id="218" name="Image 217">
            <a:extLst>
              <a:ext uri="{FF2B5EF4-FFF2-40B4-BE49-F238E27FC236}">
                <a16:creationId xmlns="" xmlns:a16="http://schemas.microsoft.com/office/drawing/2014/main" id="{543EF6B8-8854-4C3D-B1B3-855994D1FBE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567" y="524167"/>
            <a:ext cx="458540" cy="370449"/>
          </a:xfrm>
          <a:prstGeom prst="rect">
            <a:avLst/>
          </a:prstGeom>
        </p:spPr>
      </p:pic>
      <p:pic>
        <p:nvPicPr>
          <p:cNvPr id="221" name="Image 220">
            <a:extLst>
              <a:ext uri="{FF2B5EF4-FFF2-40B4-BE49-F238E27FC236}">
                <a16:creationId xmlns="" xmlns:a16="http://schemas.microsoft.com/office/drawing/2014/main" id="{DB255187-E145-485D-A811-83F35CC037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17" y="524167"/>
            <a:ext cx="458540" cy="370449"/>
          </a:xfrm>
          <a:prstGeom prst="rect">
            <a:avLst/>
          </a:prstGeom>
        </p:spPr>
      </p:pic>
      <p:pic>
        <p:nvPicPr>
          <p:cNvPr id="222" name="Image 221">
            <a:extLst>
              <a:ext uri="{FF2B5EF4-FFF2-40B4-BE49-F238E27FC236}">
                <a16:creationId xmlns="" xmlns:a16="http://schemas.microsoft.com/office/drawing/2014/main" id="{A62FCBF1-C8C9-405C-90DE-510E8EBF736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867" y="524167"/>
            <a:ext cx="458540" cy="370449"/>
          </a:xfrm>
          <a:prstGeom prst="rect">
            <a:avLst/>
          </a:prstGeom>
        </p:spPr>
      </p:pic>
      <p:pic>
        <p:nvPicPr>
          <p:cNvPr id="223" name="Image 222">
            <a:extLst>
              <a:ext uri="{FF2B5EF4-FFF2-40B4-BE49-F238E27FC236}">
                <a16:creationId xmlns="" xmlns:a16="http://schemas.microsoft.com/office/drawing/2014/main" id="{15561DD7-4104-4DCF-985E-8D6752E57C6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17" y="524167"/>
            <a:ext cx="458540" cy="370449"/>
          </a:xfrm>
          <a:prstGeom prst="rect">
            <a:avLst/>
          </a:prstGeom>
        </p:spPr>
      </p:pic>
      <p:pic>
        <p:nvPicPr>
          <p:cNvPr id="224" name="Image 223">
            <a:extLst>
              <a:ext uri="{FF2B5EF4-FFF2-40B4-BE49-F238E27FC236}">
                <a16:creationId xmlns="" xmlns:a16="http://schemas.microsoft.com/office/drawing/2014/main" id="{22E5C9E4-E22B-4918-9F9E-C5E56C0ECAC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24167"/>
            <a:ext cx="458540" cy="370449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="" xmlns:a16="http://schemas.microsoft.com/office/drawing/2014/main" id="{EA1B7461-D6CA-45C2-B34D-6A5CD29CE18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201" y="1384428"/>
            <a:ext cx="458540" cy="370449"/>
          </a:xfrm>
          <a:prstGeom prst="rect">
            <a:avLst/>
          </a:prstGeom>
        </p:spPr>
      </p:pic>
      <p:pic>
        <p:nvPicPr>
          <p:cNvPr id="93" name="Image 92">
            <a:extLst>
              <a:ext uri="{FF2B5EF4-FFF2-40B4-BE49-F238E27FC236}">
                <a16:creationId xmlns="" xmlns:a16="http://schemas.microsoft.com/office/drawing/2014/main" id="{C291F2EA-0B1B-4F9A-88F1-78803571933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951" y="1384428"/>
            <a:ext cx="458540" cy="370449"/>
          </a:xfrm>
          <a:prstGeom prst="rect">
            <a:avLst/>
          </a:prstGeom>
        </p:spPr>
      </p:pic>
      <p:pic>
        <p:nvPicPr>
          <p:cNvPr id="94" name="Image 93">
            <a:extLst>
              <a:ext uri="{FF2B5EF4-FFF2-40B4-BE49-F238E27FC236}">
                <a16:creationId xmlns="" xmlns:a16="http://schemas.microsoft.com/office/drawing/2014/main" id="{CE039381-E228-48B6-85D6-6C32A512C20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01" y="1384428"/>
            <a:ext cx="458540" cy="370449"/>
          </a:xfrm>
          <a:prstGeom prst="rect">
            <a:avLst/>
          </a:prstGeom>
        </p:spPr>
      </p:pic>
      <p:pic>
        <p:nvPicPr>
          <p:cNvPr id="95" name="Image 94">
            <a:extLst>
              <a:ext uri="{FF2B5EF4-FFF2-40B4-BE49-F238E27FC236}">
                <a16:creationId xmlns="" xmlns:a16="http://schemas.microsoft.com/office/drawing/2014/main" id="{0F360976-5BA7-4F48-9786-E3554C1B977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452" y="1384428"/>
            <a:ext cx="458540" cy="370449"/>
          </a:xfrm>
          <a:prstGeom prst="rect">
            <a:avLst/>
          </a:prstGeom>
        </p:spPr>
      </p:pic>
      <p:pic>
        <p:nvPicPr>
          <p:cNvPr id="99" name="Image 98">
            <a:extLst>
              <a:ext uri="{FF2B5EF4-FFF2-40B4-BE49-F238E27FC236}">
                <a16:creationId xmlns="" xmlns:a16="http://schemas.microsoft.com/office/drawing/2014/main" id="{8056A935-97E0-40BD-9F65-8941E4B5845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607" y="2125374"/>
            <a:ext cx="458540" cy="370449"/>
          </a:xfrm>
          <a:prstGeom prst="rect">
            <a:avLst/>
          </a:prstGeom>
        </p:spPr>
      </p:pic>
      <p:pic>
        <p:nvPicPr>
          <p:cNvPr id="100" name="Image 99">
            <a:extLst>
              <a:ext uri="{FF2B5EF4-FFF2-40B4-BE49-F238E27FC236}">
                <a16:creationId xmlns="" xmlns:a16="http://schemas.microsoft.com/office/drawing/2014/main" id="{B4A37235-332C-4328-994B-3693DC94FAA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57" y="2125374"/>
            <a:ext cx="458540" cy="370449"/>
          </a:xfrm>
          <a:prstGeom prst="rect">
            <a:avLst/>
          </a:prstGeom>
        </p:spPr>
      </p:pic>
      <p:pic>
        <p:nvPicPr>
          <p:cNvPr id="101" name="Image 100">
            <a:extLst>
              <a:ext uri="{FF2B5EF4-FFF2-40B4-BE49-F238E27FC236}">
                <a16:creationId xmlns="" xmlns:a16="http://schemas.microsoft.com/office/drawing/2014/main" id="{ACCDA09B-B9DC-4BC0-A3F4-8D60F69EE144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07" y="2125374"/>
            <a:ext cx="458540" cy="370449"/>
          </a:xfrm>
          <a:prstGeom prst="rect">
            <a:avLst/>
          </a:prstGeom>
        </p:spPr>
      </p:pic>
      <p:pic>
        <p:nvPicPr>
          <p:cNvPr id="102" name="Image 101">
            <a:extLst>
              <a:ext uri="{FF2B5EF4-FFF2-40B4-BE49-F238E27FC236}">
                <a16:creationId xmlns="" xmlns:a16="http://schemas.microsoft.com/office/drawing/2014/main" id="{784C333E-859C-450A-87E4-E573D4CF47F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58" y="2125374"/>
            <a:ext cx="458540" cy="370449"/>
          </a:xfrm>
          <a:prstGeom prst="rect">
            <a:avLst/>
          </a:prstGeom>
        </p:spPr>
      </p:pic>
      <p:pic>
        <p:nvPicPr>
          <p:cNvPr id="106" name="Image 105">
            <a:extLst>
              <a:ext uri="{FF2B5EF4-FFF2-40B4-BE49-F238E27FC236}">
                <a16:creationId xmlns="" xmlns:a16="http://schemas.microsoft.com/office/drawing/2014/main" id="{CE866D8B-7D40-426A-B765-DD6EB206741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912" y="2896293"/>
            <a:ext cx="458540" cy="370449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="" xmlns:a16="http://schemas.microsoft.com/office/drawing/2014/main" id="{4A0137E0-C0F1-4074-B7C6-FCE45E86E81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975" y="2896293"/>
            <a:ext cx="458540" cy="370449"/>
          </a:xfrm>
          <a:prstGeom prst="rect">
            <a:avLst/>
          </a:prstGeom>
        </p:spPr>
      </p:pic>
      <p:pic>
        <p:nvPicPr>
          <p:cNvPr id="157" name="Image 156">
            <a:extLst>
              <a:ext uri="{FF2B5EF4-FFF2-40B4-BE49-F238E27FC236}">
                <a16:creationId xmlns="" xmlns:a16="http://schemas.microsoft.com/office/drawing/2014/main" id="{D1AEF53D-9380-4E18-A258-6B0C6F21BD8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38" y="2896293"/>
            <a:ext cx="458540" cy="370449"/>
          </a:xfrm>
          <a:prstGeom prst="rect">
            <a:avLst/>
          </a:prstGeom>
        </p:spPr>
      </p:pic>
      <p:pic>
        <p:nvPicPr>
          <p:cNvPr id="158" name="Image 157">
            <a:extLst>
              <a:ext uri="{FF2B5EF4-FFF2-40B4-BE49-F238E27FC236}">
                <a16:creationId xmlns="" xmlns:a16="http://schemas.microsoft.com/office/drawing/2014/main" id="{6644941A-510F-4993-8177-52B9B9B2821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101" y="2896293"/>
            <a:ext cx="458540" cy="370449"/>
          </a:xfrm>
          <a:prstGeom prst="rect">
            <a:avLst/>
          </a:prstGeom>
        </p:spPr>
      </p:pic>
      <p:pic>
        <p:nvPicPr>
          <p:cNvPr id="159" name="Image 158">
            <a:extLst>
              <a:ext uri="{FF2B5EF4-FFF2-40B4-BE49-F238E27FC236}">
                <a16:creationId xmlns="" xmlns:a16="http://schemas.microsoft.com/office/drawing/2014/main" id="{17648775-988A-43CD-8AF4-4F1064DDEE6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63" y="2896293"/>
            <a:ext cx="458540" cy="370449"/>
          </a:xfrm>
          <a:prstGeom prst="rect">
            <a:avLst/>
          </a:prstGeom>
        </p:spPr>
      </p:pic>
      <p:pic>
        <p:nvPicPr>
          <p:cNvPr id="160" name="Image 159">
            <a:extLst>
              <a:ext uri="{FF2B5EF4-FFF2-40B4-BE49-F238E27FC236}">
                <a16:creationId xmlns="" xmlns:a16="http://schemas.microsoft.com/office/drawing/2014/main" id="{7D970256-4C1C-44F5-9127-C81ADC58659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36" y="3699518"/>
            <a:ext cx="458540" cy="370449"/>
          </a:xfrm>
          <a:prstGeom prst="rect">
            <a:avLst/>
          </a:prstGeom>
        </p:spPr>
      </p:pic>
      <p:pic>
        <p:nvPicPr>
          <p:cNvPr id="161" name="Image 160">
            <a:extLst>
              <a:ext uri="{FF2B5EF4-FFF2-40B4-BE49-F238E27FC236}">
                <a16:creationId xmlns="" xmlns:a16="http://schemas.microsoft.com/office/drawing/2014/main" id="{1E46BEE2-5EA9-4D34-BD43-CF39D4A6E99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86" y="3699518"/>
            <a:ext cx="458540" cy="370449"/>
          </a:xfrm>
          <a:prstGeom prst="rect">
            <a:avLst/>
          </a:prstGeom>
        </p:spPr>
      </p:pic>
      <p:pic>
        <p:nvPicPr>
          <p:cNvPr id="162" name="Image 161">
            <a:extLst>
              <a:ext uri="{FF2B5EF4-FFF2-40B4-BE49-F238E27FC236}">
                <a16:creationId xmlns="" xmlns:a16="http://schemas.microsoft.com/office/drawing/2014/main" id="{D7AC0CD6-B3D6-4DC9-9CDA-3EC16588AC3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136" y="3699518"/>
            <a:ext cx="458540" cy="370449"/>
          </a:xfrm>
          <a:prstGeom prst="rect">
            <a:avLst/>
          </a:prstGeom>
        </p:spPr>
      </p:pic>
      <p:pic>
        <p:nvPicPr>
          <p:cNvPr id="163" name="Image 162">
            <a:extLst>
              <a:ext uri="{FF2B5EF4-FFF2-40B4-BE49-F238E27FC236}">
                <a16:creationId xmlns="" xmlns:a16="http://schemas.microsoft.com/office/drawing/2014/main" id="{D6097105-E0D8-40E6-8D2A-7117AF8D693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786" y="3699518"/>
            <a:ext cx="458540" cy="370449"/>
          </a:xfrm>
          <a:prstGeom prst="rect">
            <a:avLst/>
          </a:prstGeom>
        </p:spPr>
      </p:pic>
      <p:pic>
        <p:nvPicPr>
          <p:cNvPr id="164" name="Image 163">
            <a:extLst>
              <a:ext uri="{FF2B5EF4-FFF2-40B4-BE49-F238E27FC236}">
                <a16:creationId xmlns="" xmlns:a16="http://schemas.microsoft.com/office/drawing/2014/main" id="{3681F8F9-6660-47B1-83B6-2752AFA9284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436" y="3699518"/>
            <a:ext cx="458540" cy="370449"/>
          </a:xfrm>
          <a:prstGeom prst="rect">
            <a:avLst/>
          </a:prstGeom>
        </p:spPr>
      </p:pic>
      <p:pic>
        <p:nvPicPr>
          <p:cNvPr id="165" name="Image 164">
            <a:extLst>
              <a:ext uri="{FF2B5EF4-FFF2-40B4-BE49-F238E27FC236}">
                <a16:creationId xmlns="" xmlns:a16="http://schemas.microsoft.com/office/drawing/2014/main" id="{D96C3CF3-386E-4388-B541-E4D492D34D2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087" y="3699518"/>
            <a:ext cx="458540" cy="370449"/>
          </a:xfrm>
          <a:prstGeom prst="rect">
            <a:avLst/>
          </a:prstGeom>
        </p:spPr>
      </p:pic>
      <p:pic>
        <p:nvPicPr>
          <p:cNvPr id="166" name="Image 165">
            <a:extLst>
              <a:ext uri="{FF2B5EF4-FFF2-40B4-BE49-F238E27FC236}">
                <a16:creationId xmlns="" xmlns:a16="http://schemas.microsoft.com/office/drawing/2014/main" id="{C0785888-B39E-49FE-906F-B8B1757BB55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748" y="4532445"/>
            <a:ext cx="458540" cy="370449"/>
          </a:xfrm>
          <a:prstGeom prst="rect">
            <a:avLst/>
          </a:prstGeom>
        </p:spPr>
      </p:pic>
      <p:pic>
        <p:nvPicPr>
          <p:cNvPr id="167" name="Image 166">
            <a:extLst>
              <a:ext uri="{FF2B5EF4-FFF2-40B4-BE49-F238E27FC236}">
                <a16:creationId xmlns="" xmlns:a16="http://schemas.microsoft.com/office/drawing/2014/main" id="{938824E5-B467-48DC-9EBE-7AE3DB53890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98" y="4532445"/>
            <a:ext cx="458540" cy="370449"/>
          </a:xfrm>
          <a:prstGeom prst="rect">
            <a:avLst/>
          </a:prstGeom>
        </p:spPr>
      </p:pic>
      <p:pic>
        <p:nvPicPr>
          <p:cNvPr id="168" name="Image 167">
            <a:extLst>
              <a:ext uri="{FF2B5EF4-FFF2-40B4-BE49-F238E27FC236}">
                <a16:creationId xmlns="" xmlns:a16="http://schemas.microsoft.com/office/drawing/2014/main" id="{26EDFFDF-0C7A-4E3F-91D8-E382101048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248" y="4532445"/>
            <a:ext cx="458540" cy="370449"/>
          </a:xfrm>
          <a:prstGeom prst="rect">
            <a:avLst/>
          </a:prstGeom>
        </p:spPr>
      </p:pic>
      <p:pic>
        <p:nvPicPr>
          <p:cNvPr id="169" name="Image 168">
            <a:extLst>
              <a:ext uri="{FF2B5EF4-FFF2-40B4-BE49-F238E27FC236}">
                <a16:creationId xmlns="" xmlns:a16="http://schemas.microsoft.com/office/drawing/2014/main" id="{009972DB-227F-4119-B69A-4E684BC37B4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999" y="4532445"/>
            <a:ext cx="458540" cy="3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68547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53274" y="2117087"/>
            <a:ext cx="3580466" cy="3034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D29059E6-EFC9-477E-947F-559FCCD071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r="8051"/>
          <a:stretch/>
        </p:blipFill>
        <p:spPr>
          <a:xfrm>
            <a:off x="640348" y="1109725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2D0E4427-5E60-47EE-9656-8F1DDC105D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0"/>
          <a:stretch/>
        </p:blipFill>
        <p:spPr>
          <a:xfrm>
            <a:off x="640348" y="2472083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262443A7-79C7-48DD-AB2D-A39BA17A170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4"/>
          <a:stretch/>
        </p:blipFill>
        <p:spPr>
          <a:xfrm>
            <a:off x="640348" y="3839492"/>
            <a:ext cx="926588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002C4032-E953-440D-B5FC-0CF285F5B87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2" r="8357"/>
          <a:stretch/>
        </p:blipFill>
        <p:spPr>
          <a:xfrm>
            <a:off x="4932040" y="3839492"/>
            <a:ext cx="1016626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554E6BA7-5CAE-4083-9F30-5ED628A097E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0" r="11400"/>
          <a:stretch/>
        </p:blipFill>
        <p:spPr>
          <a:xfrm>
            <a:off x="4961706" y="2472083"/>
            <a:ext cx="957294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07AC2234-8BF5-41DC-B778-B5479853E40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5" r="13507"/>
          <a:stretch/>
        </p:blipFill>
        <p:spPr>
          <a:xfrm>
            <a:off x="4976955" y="1109725"/>
            <a:ext cx="926796" cy="936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6F7DDE3C-B686-45BA-8BF9-5CECF33C4BE4}"/>
              </a:ext>
            </a:extLst>
          </p:cNvPr>
          <p:cNvSpPr txBox="1"/>
          <p:nvPr/>
        </p:nvSpPr>
        <p:spPr>
          <a:xfrm>
            <a:off x="573939" y="1990845"/>
            <a:ext cx="1189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Autoritaire</a:t>
            </a:r>
          </a:p>
          <a:p>
            <a:pPr algn="ctr"/>
            <a:r>
              <a:rPr lang="fr-FR" sz="1000" dirty="0"/>
              <a:t>Vladimir Poutine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60D3F407-65C5-4B81-B2C1-D9AB9085DF0A}"/>
              </a:ext>
            </a:extLst>
          </p:cNvPr>
          <p:cNvSpPr txBox="1"/>
          <p:nvPr/>
        </p:nvSpPr>
        <p:spPr>
          <a:xfrm>
            <a:off x="439452" y="3377827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Démocratique</a:t>
            </a:r>
          </a:p>
          <a:p>
            <a:pPr algn="ctr"/>
            <a:r>
              <a:rPr lang="fr-FR" sz="1000" dirty="0"/>
              <a:t>Nelson Mandela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6D9263DA-CD8E-46FC-A539-EA61E4B1F61A}"/>
              </a:ext>
            </a:extLst>
          </p:cNvPr>
          <p:cNvSpPr txBox="1"/>
          <p:nvPr/>
        </p:nvSpPr>
        <p:spPr>
          <a:xfrm>
            <a:off x="573939" y="4674141"/>
            <a:ext cx="1192955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Paternaliste</a:t>
            </a:r>
          </a:p>
          <a:p>
            <a:pPr algn="ctr"/>
            <a:r>
              <a:rPr lang="fr-FR" sz="1000" dirty="0" err="1"/>
              <a:t>Gandalf</a:t>
            </a:r>
            <a:endParaRPr lang="fr-FR" sz="1000" dirty="0"/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85C4997-9313-4326-A38C-E76B49552A76}"/>
              </a:ext>
            </a:extLst>
          </p:cNvPr>
          <p:cNvSpPr txBox="1"/>
          <p:nvPr/>
        </p:nvSpPr>
        <p:spPr>
          <a:xfrm>
            <a:off x="4673394" y="2031928"/>
            <a:ext cx="1718740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Transformationnel</a:t>
            </a:r>
          </a:p>
          <a:p>
            <a:pPr algn="ctr"/>
            <a:r>
              <a:rPr lang="fr-FR" sz="1000" dirty="0"/>
              <a:t>Elon Musk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CBEDD392-0124-467C-8168-60E973B6FFAF}"/>
              </a:ext>
            </a:extLst>
          </p:cNvPr>
          <p:cNvSpPr txBox="1"/>
          <p:nvPr/>
        </p:nvSpPr>
        <p:spPr>
          <a:xfrm>
            <a:off x="4718841" y="3365082"/>
            <a:ext cx="1443024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Transactionnel</a:t>
            </a:r>
          </a:p>
          <a:p>
            <a:pPr algn="ctr"/>
            <a:r>
              <a:rPr lang="fr-FR" sz="1000" dirty="0"/>
              <a:t>Christine Lagarde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2B02C83-165E-4A2D-BE7F-2974523F60DB}"/>
              </a:ext>
            </a:extLst>
          </p:cNvPr>
          <p:cNvSpPr txBox="1"/>
          <p:nvPr/>
        </p:nvSpPr>
        <p:spPr>
          <a:xfrm>
            <a:off x="4901148" y="4698236"/>
            <a:ext cx="1226618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Laisser Faire</a:t>
            </a:r>
          </a:p>
          <a:p>
            <a:pPr algn="ctr"/>
            <a:r>
              <a:rPr lang="fr-FR" sz="1000" dirty="0"/>
              <a:t>Peter Pan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98D387B7-5A12-4A1E-A274-C8BF86351FC9}"/>
              </a:ext>
            </a:extLst>
          </p:cNvPr>
          <p:cNvSpPr txBox="1"/>
          <p:nvPr/>
        </p:nvSpPr>
        <p:spPr>
          <a:xfrm>
            <a:off x="3217160" y="232059"/>
            <a:ext cx="2797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6 types de leader</a:t>
            </a:r>
            <a:endParaRPr lang="fr-FR" sz="1400" dirty="0"/>
          </a:p>
        </p:txBody>
      </p:sp>
      <p:graphicFrame>
        <p:nvGraphicFramePr>
          <p:cNvPr id="20" name="Graphique 19">
            <a:extLst>
              <a:ext uri="{FF2B5EF4-FFF2-40B4-BE49-F238E27FC236}">
                <a16:creationId xmlns="" xmlns:a16="http://schemas.microsoft.com/office/drawing/2014/main" id="{69508D18-C23A-47D8-9B15-5B1C54EFA7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751625"/>
              </p:ext>
            </p:extLst>
          </p:nvPr>
        </p:nvGraphicFramePr>
        <p:xfrm>
          <a:off x="1619672" y="915566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1" name="Graphique 20">
            <a:extLst>
              <a:ext uri="{FF2B5EF4-FFF2-40B4-BE49-F238E27FC236}">
                <a16:creationId xmlns="" xmlns:a16="http://schemas.microsoft.com/office/drawing/2014/main" id="{5350F12A-F78F-4D13-8238-712A0B9BA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512880"/>
              </p:ext>
            </p:extLst>
          </p:nvPr>
        </p:nvGraphicFramePr>
        <p:xfrm>
          <a:off x="1619672" y="2204692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2" name="Graphique 21">
            <a:extLst>
              <a:ext uri="{FF2B5EF4-FFF2-40B4-BE49-F238E27FC236}">
                <a16:creationId xmlns="" xmlns:a16="http://schemas.microsoft.com/office/drawing/2014/main" id="{8EF5DFBA-1E0E-41E2-BE48-B612C55433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9486"/>
              </p:ext>
            </p:extLst>
          </p:nvPr>
        </p:nvGraphicFramePr>
        <p:xfrm>
          <a:off x="1699737" y="3617649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6" name="Graphique 25">
            <a:extLst>
              <a:ext uri="{FF2B5EF4-FFF2-40B4-BE49-F238E27FC236}">
                <a16:creationId xmlns="" xmlns:a16="http://schemas.microsoft.com/office/drawing/2014/main" id="{22E18ABB-30D7-4837-A365-6104FA6FAA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189446"/>
              </p:ext>
            </p:extLst>
          </p:nvPr>
        </p:nvGraphicFramePr>
        <p:xfrm>
          <a:off x="5872792" y="759607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7" name="Graphique 26">
            <a:extLst>
              <a:ext uri="{FF2B5EF4-FFF2-40B4-BE49-F238E27FC236}">
                <a16:creationId xmlns="" xmlns:a16="http://schemas.microsoft.com/office/drawing/2014/main" id="{C0B99B55-84ED-4358-A189-604EC95087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172990"/>
              </p:ext>
            </p:extLst>
          </p:nvPr>
        </p:nvGraphicFramePr>
        <p:xfrm>
          <a:off x="5897070" y="2048733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8" name="Graphique 27">
            <a:extLst>
              <a:ext uri="{FF2B5EF4-FFF2-40B4-BE49-F238E27FC236}">
                <a16:creationId xmlns="" xmlns:a16="http://schemas.microsoft.com/office/drawing/2014/main" id="{D21968D2-7103-40A7-91BA-59F9620453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429308"/>
              </p:ext>
            </p:extLst>
          </p:nvPr>
        </p:nvGraphicFramePr>
        <p:xfrm>
          <a:off x="5952857" y="3461690"/>
          <a:ext cx="3245960" cy="158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3469276415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 106">
            <a:extLst>
              <a:ext uri="{FF2B5EF4-FFF2-40B4-BE49-F238E27FC236}">
                <a16:creationId xmlns="" xmlns:a16="http://schemas.microsoft.com/office/drawing/2014/main" id="{1C7525C9-90F8-4929-814A-A03A4883E5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760" y="1842199"/>
            <a:ext cx="2101263" cy="1697585"/>
          </a:xfrm>
          <a:prstGeom prst="rect">
            <a:avLst/>
          </a:prstGeom>
        </p:spPr>
      </p:pic>
      <p:sp>
        <p:nvSpPr>
          <p:cNvPr id="108" name="Organigramme : Décision 107">
            <a:extLst>
              <a:ext uri="{FF2B5EF4-FFF2-40B4-BE49-F238E27FC236}">
                <a16:creationId xmlns="" xmlns:a16="http://schemas.microsoft.com/office/drawing/2014/main" id="{A59D2F0E-F505-4A6C-A29F-B00D77AD3ED0}"/>
              </a:ext>
            </a:extLst>
          </p:cNvPr>
          <p:cNvSpPr/>
          <p:nvPr/>
        </p:nvSpPr>
        <p:spPr>
          <a:xfrm>
            <a:off x="692099" y="2715854"/>
            <a:ext cx="792000" cy="792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9" name="Organigramme : Décision 108">
            <a:extLst>
              <a:ext uri="{FF2B5EF4-FFF2-40B4-BE49-F238E27FC236}">
                <a16:creationId xmlns="" xmlns:a16="http://schemas.microsoft.com/office/drawing/2014/main" id="{14FC3343-51E3-41AC-BABC-3AF1C8F63A63}"/>
              </a:ext>
            </a:extLst>
          </p:cNvPr>
          <p:cNvSpPr/>
          <p:nvPr/>
        </p:nvSpPr>
        <p:spPr>
          <a:xfrm>
            <a:off x="692099" y="340279"/>
            <a:ext cx="79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0" name="Sous-titre 2">
            <a:extLst>
              <a:ext uri="{FF2B5EF4-FFF2-40B4-BE49-F238E27FC236}">
                <a16:creationId xmlns="" xmlns:a16="http://schemas.microsoft.com/office/drawing/2014/main" id="{0FD008E7-3779-4D25-AFCD-3012D8F88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6200000">
            <a:off x="-2123899" y="2460166"/>
            <a:ext cx="4959717" cy="459432"/>
          </a:xfrm>
        </p:spPr>
        <p:txBody>
          <a:bodyPr>
            <a:norm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Transformation Leadership du Groupe Visiativ</a:t>
            </a:r>
          </a:p>
        </p:txBody>
      </p:sp>
      <p:cxnSp>
        <p:nvCxnSpPr>
          <p:cNvPr id="111" name="Connecteur droit 110">
            <a:extLst>
              <a:ext uri="{FF2B5EF4-FFF2-40B4-BE49-F238E27FC236}">
                <a16:creationId xmlns="" xmlns:a16="http://schemas.microsoft.com/office/drawing/2014/main" id="{026540C2-34C3-4279-8400-59AEB498076B}"/>
              </a:ext>
            </a:extLst>
          </p:cNvPr>
          <p:cNvCxnSpPr>
            <a:cxnSpLocks/>
          </p:cNvCxnSpPr>
          <p:nvPr/>
        </p:nvCxnSpPr>
        <p:spPr>
          <a:xfrm>
            <a:off x="1340083" y="722972"/>
            <a:ext cx="5405699" cy="20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>
            <a:extLst>
              <a:ext uri="{FF2B5EF4-FFF2-40B4-BE49-F238E27FC236}">
                <a16:creationId xmlns="" xmlns:a16="http://schemas.microsoft.com/office/drawing/2014/main" id="{33E0EDD6-DB76-4D6A-A8B0-3510E42CA40E}"/>
              </a:ext>
            </a:extLst>
          </p:cNvPr>
          <p:cNvCxnSpPr>
            <a:cxnSpLocks/>
          </p:cNvCxnSpPr>
          <p:nvPr/>
        </p:nvCxnSpPr>
        <p:spPr>
          <a:xfrm>
            <a:off x="1398982" y="1527678"/>
            <a:ext cx="5809690" cy="3186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>
            <a:extLst>
              <a:ext uri="{FF2B5EF4-FFF2-40B4-BE49-F238E27FC236}">
                <a16:creationId xmlns="" xmlns:a16="http://schemas.microsoft.com/office/drawing/2014/main" id="{C690387D-0F0B-4111-9297-B7928F86AAE6}"/>
              </a:ext>
            </a:extLst>
          </p:cNvPr>
          <p:cNvCxnSpPr>
            <a:cxnSpLocks/>
          </p:cNvCxnSpPr>
          <p:nvPr/>
        </p:nvCxnSpPr>
        <p:spPr>
          <a:xfrm>
            <a:off x="1407293" y="2317423"/>
            <a:ext cx="5603482" cy="234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>
            <a:extLst>
              <a:ext uri="{FF2B5EF4-FFF2-40B4-BE49-F238E27FC236}">
                <a16:creationId xmlns="" xmlns:a16="http://schemas.microsoft.com/office/drawing/2014/main" id="{A5B8ACBB-FB58-4D2D-AFA8-4B77EA48F0F8}"/>
              </a:ext>
            </a:extLst>
          </p:cNvPr>
          <p:cNvCxnSpPr>
            <a:cxnSpLocks/>
          </p:cNvCxnSpPr>
          <p:nvPr/>
        </p:nvCxnSpPr>
        <p:spPr>
          <a:xfrm flipV="1">
            <a:off x="1440660" y="3111854"/>
            <a:ext cx="5605839" cy="120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>
            <a:extLst>
              <a:ext uri="{FF2B5EF4-FFF2-40B4-BE49-F238E27FC236}">
                <a16:creationId xmlns="" xmlns:a16="http://schemas.microsoft.com/office/drawing/2014/main" id="{CCA71098-D5E5-49A9-8F09-AE3F56D732AB}"/>
              </a:ext>
            </a:extLst>
          </p:cNvPr>
          <p:cNvCxnSpPr>
            <a:cxnSpLocks/>
          </p:cNvCxnSpPr>
          <p:nvPr/>
        </p:nvCxnSpPr>
        <p:spPr>
          <a:xfrm>
            <a:off x="1461729" y="3893091"/>
            <a:ext cx="5487128" cy="10851"/>
          </a:xfrm>
          <a:prstGeom prst="line">
            <a:avLst/>
          </a:prstGeom>
          <a:ln w="38100">
            <a:solidFill>
              <a:srgbClr val="828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>
            <a:extLst>
              <a:ext uri="{FF2B5EF4-FFF2-40B4-BE49-F238E27FC236}">
                <a16:creationId xmlns="" xmlns:a16="http://schemas.microsoft.com/office/drawing/2014/main" id="{8729AE05-F12A-4916-B5C1-0B85AD2E3F0A}"/>
              </a:ext>
            </a:extLst>
          </p:cNvPr>
          <p:cNvCxnSpPr>
            <a:cxnSpLocks/>
          </p:cNvCxnSpPr>
          <p:nvPr/>
        </p:nvCxnSpPr>
        <p:spPr>
          <a:xfrm>
            <a:off x="1440660" y="4696030"/>
            <a:ext cx="5508197" cy="179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="" xmlns:a16="http://schemas.microsoft.com/office/drawing/2014/main" id="{58A41B7E-5AA0-46B5-93A6-6D3E8359D011}"/>
              </a:ext>
            </a:extLst>
          </p:cNvPr>
          <p:cNvCxnSpPr>
            <a:cxnSpLocks/>
          </p:cNvCxnSpPr>
          <p:nvPr/>
        </p:nvCxnSpPr>
        <p:spPr>
          <a:xfrm>
            <a:off x="6725160" y="711402"/>
            <a:ext cx="1058543" cy="11545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="" xmlns:a16="http://schemas.microsoft.com/office/drawing/2014/main" id="{66D4C671-0379-4A2A-8769-A17B3FA9B61C}"/>
              </a:ext>
            </a:extLst>
          </p:cNvPr>
          <p:cNvCxnSpPr>
            <a:cxnSpLocks/>
          </p:cNvCxnSpPr>
          <p:nvPr/>
        </p:nvCxnSpPr>
        <p:spPr>
          <a:xfrm flipV="1">
            <a:off x="6917850" y="3632957"/>
            <a:ext cx="1057541" cy="10864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="" xmlns:a16="http://schemas.microsoft.com/office/drawing/2014/main" id="{F4981E7D-7E04-40C8-9463-F9C5C6D896B4}"/>
              </a:ext>
            </a:extLst>
          </p:cNvPr>
          <p:cNvCxnSpPr>
            <a:cxnSpLocks/>
          </p:cNvCxnSpPr>
          <p:nvPr/>
        </p:nvCxnSpPr>
        <p:spPr>
          <a:xfrm flipV="1">
            <a:off x="6924760" y="3362910"/>
            <a:ext cx="559054" cy="540095"/>
          </a:xfrm>
          <a:prstGeom prst="line">
            <a:avLst/>
          </a:prstGeom>
          <a:ln w="38100">
            <a:solidFill>
              <a:srgbClr val="828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>
            <a:extLst>
              <a:ext uri="{FF2B5EF4-FFF2-40B4-BE49-F238E27FC236}">
                <a16:creationId xmlns="" xmlns:a16="http://schemas.microsoft.com/office/drawing/2014/main" id="{A61B8F67-C5E0-4979-95CC-9381EDBB2783}"/>
              </a:ext>
            </a:extLst>
          </p:cNvPr>
          <p:cNvCxnSpPr>
            <a:cxnSpLocks/>
          </p:cNvCxnSpPr>
          <p:nvPr/>
        </p:nvCxnSpPr>
        <p:spPr>
          <a:xfrm>
            <a:off x="7208672" y="1548665"/>
            <a:ext cx="387073" cy="45023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ZoneTexte 122">
            <a:extLst>
              <a:ext uri="{FF2B5EF4-FFF2-40B4-BE49-F238E27FC236}">
                <a16:creationId xmlns="" xmlns:a16="http://schemas.microsoft.com/office/drawing/2014/main" id="{283230D6-815B-43C2-9B2F-95CBCFC45DE6}"/>
              </a:ext>
            </a:extLst>
          </p:cNvPr>
          <p:cNvSpPr txBox="1"/>
          <p:nvPr/>
        </p:nvSpPr>
        <p:spPr>
          <a:xfrm>
            <a:off x="7574251" y="2367652"/>
            <a:ext cx="1162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Leader</a:t>
            </a:r>
          </a:p>
          <a:p>
            <a:pPr algn="ctr"/>
            <a:r>
              <a:rPr lang="fr-FR" sz="14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Visiativ</a:t>
            </a:r>
            <a:endParaRPr lang="fr-FR" sz="16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24" name="Graphique 123" descr="Outils">
            <a:extLst>
              <a:ext uri="{FF2B5EF4-FFF2-40B4-BE49-F238E27FC236}">
                <a16:creationId xmlns="" xmlns:a16="http://schemas.microsoft.com/office/drawing/2014/main" id="{E5E14494-43FE-4578-B284-9324C526F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911" y="3640962"/>
            <a:ext cx="297548" cy="297548"/>
          </a:xfrm>
          <a:prstGeom prst="rect">
            <a:avLst/>
          </a:prstGeom>
        </p:spPr>
      </p:pic>
      <p:sp>
        <p:nvSpPr>
          <p:cNvPr id="125" name="ZoneTexte 124">
            <a:extLst>
              <a:ext uri="{FF2B5EF4-FFF2-40B4-BE49-F238E27FC236}">
                <a16:creationId xmlns="" xmlns:a16="http://schemas.microsoft.com/office/drawing/2014/main" id="{040C3A88-A422-4EC1-9716-66DAFF0A6B00}"/>
              </a:ext>
            </a:extLst>
          </p:cNvPr>
          <p:cNvSpPr txBox="1"/>
          <p:nvPr/>
        </p:nvSpPr>
        <p:spPr>
          <a:xfrm>
            <a:off x="658315" y="680810"/>
            <a:ext cx="850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Collaboration</a:t>
            </a:r>
            <a:endParaRPr lang="fr-FR" sz="9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26" name="Graphique 125" descr="Équipe">
            <a:extLst>
              <a:ext uri="{FF2B5EF4-FFF2-40B4-BE49-F238E27FC236}">
                <a16:creationId xmlns="" xmlns:a16="http://schemas.microsoft.com/office/drawing/2014/main" id="{1CC53FFB-D480-4D6B-B206-4195D4A6D1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3839" y="452493"/>
            <a:ext cx="296555" cy="296555"/>
          </a:xfrm>
          <a:prstGeom prst="rect">
            <a:avLst/>
          </a:prstGeom>
        </p:spPr>
      </p:pic>
      <p:sp>
        <p:nvSpPr>
          <p:cNvPr id="127" name="Organigramme : Décision 126">
            <a:extLst>
              <a:ext uri="{FF2B5EF4-FFF2-40B4-BE49-F238E27FC236}">
                <a16:creationId xmlns="" xmlns:a16="http://schemas.microsoft.com/office/drawing/2014/main" id="{3BB1964A-D2C2-4375-A8F6-25DC6C8094E1}"/>
              </a:ext>
            </a:extLst>
          </p:cNvPr>
          <p:cNvSpPr/>
          <p:nvPr/>
        </p:nvSpPr>
        <p:spPr>
          <a:xfrm>
            <a:off x="692099" y="1131678"/>
            <a:ext cx="792000" cy="792000"/>
          </a:xfrm>
          <a:prstGeom prst="flowChartDecisio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8" name="Organigramme : Décision 127">
            <a:extLst>
              <a:ext uri="{FF2B5EF4-FFF2-40B4-BE49-F238E27FC236}">
                <a16:creationId xmlns="" xmlns:a16="http://schemas.microsoft.com/office/drawing/2014/main" id="{3938F3CD-6482-4A43-B1D3-5A904C74DA9C}"/>
              </a:ext>
            </a:extLst>
          </p:cNvPr>
          <p:cNvSpPr/>
          <p:nvPr/>
        </p:nvSpPr>
        <p:spPr>
          <a:xfrm>
            <a:off x="692099" y="1923766"/>
            <a:ext cx="792000" cy="792000"/>
          </a:xfrm>
          <a:prstGeom prst="flowChartDecision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9" name="Organigramme : Décision 128">
            <a:extLst>
              <a:ext uri="{FF2B5EF4-FFF2-40B4-BE49-F238E27FC236}">
                <a16:creationId xmlns="" xmlns:a16="http://schemas.microsoft.com/office/drawing/2014/main" id="{27D26DB5-E9A5-4477-BAA9-FCAD633606EF}"/>
              </a:ext>
            </a:extLst>
          </p:cNvPr>
          <p:cNvSpPr/>
          <p:nvPr/>
        </p:nvSpPr>
        <p:spPr>
          <a:xfrm>
            <a:off x="692099" y="3507942"/>
            <a:ext cx="792000" cy="792000"/>
          </a:xfrm>
          <a:prstGeom prst="flowChartDecision">
            <a:avLst/>
          </a:prstGeom>
          <a:solidFill>
            <a:srgbClr val="828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0" name="Organigramme : Décision 129">
            <a:extLst>
              <a:ext uri="{FF2B5EF4-FFF2-40B4-BE49-F238E27FC236}">
                <a16:creationId xmlns="" xmlns:a16="http://schemas.microsoft.com/office/drawing/2014/main" id="{43F4E3CB-9935-4677-9A21-9F82250300EB}"/>
              </a:ext>
            </a:extLst>
          </p:cNvPr>
          <p:cNvSpPr/>
          <p:nvPr/>
        </p:nvSpPr>
        <p:spPr>
          <a:xfrm>
            <a:off x="692099" y="4300030"/>
            <a:ext cx="792000" cy="792000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="" xmlns:a16="http://schemas.microsoft.com/office/drawing/2014/main" id="{40CC694E-6926-40E5-87BC-1EDB996976F9}"/>
              </a:ext>
            </a:extLst>
          </p:cNvPr>
          <p:cNvSpPr txBox="1"/>
          <p:nvPr/>
        </p:nvSpPr>
        <p:spPr>
          <a:xfrm>
            <a:off x="712552" y="1528287"/>
            <a:ext cx="755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Charisme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="" xmlns:a16="http://schemas.microsoft.com/office/drawing/2014/main" id="{0860A96C-A33C-4EBF-846B-2FB7B476BB24}"/>
              </a:ext>
            </a:extLst>
          </p:cNvPr>
          <p:cNvSpPr txBox="1"/>
          <p:nvPr/>
        </p:nvSpPr>
        <p:spPr>
          <a:xfrm>
            <a:off x="754738" y="2299923"/>
            <a:ext cx="7293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Dynamisme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="" xmlns:a16="http://schemas.microsoft.com/office/drawing/2014/main" id="{595AC694-01AD-43E4-A118-3ACC3CDF24B4}"/>
              </a:ext>
            </a:extLst>
          </p:cNvPr>
          <p:cNvSpPr txBox="1"/>
          <p:nvPr/>
        </p:nvSpPr>
        <p:spPr>
          <a:xfrm>
            <a:off x="467544" y="3122862"/>
            <a:ext cx="12317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Exécution</a:t>
            </a:r>
          </a:p>
        </p:txBody>
      </p:sp>
      <p:sp>
        <p:nvSpPr>
          <p:cNvPr id="134" name="ZoneTexte 133">
            <a:extLst>
              <a:ext uri="{FF2B5EF4-FFF2-40B4-BE49-F238E27FC236}">
                <a16:creationId xmlns="" xmlns:a16="http://schemas.microsoft.com/office/drawing/2014/main" id="{67C6567A-15C2-4648-977C-592BFE5EBE92}"/>
              </a:ext>
            </a:extLst>
          </p:cNvPr>
          <p:cNvSpPr txBox="1"/>
          <p:nvPr/>
        </p:nvSpPr>
        <p:spPr>
          <a:xfrm>
            <a:off x="481786" y="3879757"/>
            <a:ext cx="11901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Exemplarité</a:t>
            </a:r>
          </a:p>
        </p:txBody>
      </p:sp>
      <p:sp>
        <p:nvSpPr>
          <p:cNvPr id="135" name="ZoneTexte 134">
            <a:extLst>
              <a:ext uri="{FF2B5EF4-FFF2-40B4-BE49-F238E27FC236}">
                <a16:creationId xmlns="" xmlns:a16="http://schemas.microsoft.com/office/drawing/2014/main" id="{6BAD5993-BCAA-4D65-A257-1A9685A8626A}"/>
              </a:ext>
            </a:extLst>
          </p:cNvPr>
          <p:cNvSpPr txBox="1"/>
          <p:nvPr/>
        </p:nvSpPr>
        <p:spPr>
          <a:xfrm>
            <a:off x="484727" y="4763610"/>
            <a:ext cx="11623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Vision</a:t>
            </a:r>
          </a:p>
        </p:txBody>
      </p:sp>
      <p:pic>
        <p:nvPicPr>
          <p:cNvPr id="136" name="Graphique 135" descr="Conférencier">
            <a:extLst>
              <a:ext uri="{FF2B5EF4-FFF2-40B4-BE49-F238E27FC236}">
                <a16:creationId xmlns="" xmlns:a16="http://schemas.microsoft.com/office/drawing/2014/main" id="{2F78A017-672B-433F-9E25-ADD0EE05A1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7400" y="1204269"/>
            <a:ext cx="334706" cy="334706"/>
          </a:xfrm>
          <a:prstGeom prst="rect">
            <a:avLst/>
          </a:prstGeom>
        </p:spPr>
      </p:pic>
      <p:pic>
        <p:nvPicPr>
          <p:cNvPr id="137" name="Graphique 136" descr="Tête avec engrenages">
            <a:extLst>
              <a:ext uri="{FF2B5EF4-FFF2-40B4-BE49-F238E27FC236}">
                <a16:creationId xmlns="" xmlns:a16="http://schemas.microsoft.com/office/drawing/2014/main" id="{AAA620E3-F21D-43A0-A630-BF1643D3258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1328" y="4423181"/>
            <a:ext cx="364714" cy="364714"/>
          </a:xfrm>
          <a:prstGeom prst="rect">
            <a:avLst/>
          </a:prstGeom>
        </p:spPr>
      </p:pic>
      <p:pic>
        <p:nvPicPr>
          <p:cNvPr id="138" name="Graphique 137" descr="Rose des vents">
            <a:extLst>
              <a:ext uri="{FF2B5EF4-FFF2-40B4-BE49-F238E27FC236}">
                <a16:creationId xmlns="" xmlns:a16="http://schemas.microsoft.com/office/drawing/2014/main" id="{FA527034-0D57-48F8-A68D-02F516CF2A9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0318" y="3577709"/>
            <a:ext cx="378788" cy="378788"/>
          </a:xfrm>
          <a:prstGeom prst="rect">
            <a:avLst/>
          </a:prstGeom>
        </p:spPr>
      </p:pic>
      <p:sp>
        <p:nvSpPr>
          <p:cNvPr id="139" name="ZoneTexte 138">
            <a:extLst>
              <a:ext uri="{FF2B5EF4-FFF2-40B4-BE49-F238E27FC236}">
                <a16:creationId xmlns="" xmlns:a16="http://schemas.microsoft.com/office/drawing/2014/main" id="{837B0A5C-05D8-4562-A737-C8A10BC798CA}"/>
              </a:ext>
            </a:extLst>
          </p:cNvPr>
          <p:cNvSpPr txBox="1"/>
          <p:nvPr/>
        </p:nvSpPr>
        <p:spPr>
          <a:xfrm>
            <a:off x="1660422" y="1114848"/>
            <a:ext cx="1730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Prise de parole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0" name="ZoneTexte 139">
            <a:extLst>
              <a:ext uri="{FF2B5EF4-FFF2-40B4-BE49-F238E27FC236}">
                <a16:creationId xmlns="" xmlns:a16="http://schemas.microsoft.com/office/drawing/2014/main" id="{1DB72104-3980-422B-A086-77184D97DB24}"/>
              </a:ext>
            </a:extLst>
          </p:cNvPr>
          <p:cNvSpPr txBox="1"/>
          <p:nvPr/>
        </p:nvSpPr>
        <p:spPr>
          <a:xfrm>
            <a:off x="4346924" y="1081849"/>
            <a:ext cx="19559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Esprit de synthèse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41" name="Graphique 140" descr="Atome">
            <a:extLst>
              <a:ext uri="{FF2B5EF4-FFF2-40B4-BE49-F238E27FC236}">
                <a16:creationId xmlns="" xmlns:a16="http://schemas.microsoft.com/office/drawing/2014/main" id="{29B3E632-3692-4B4F-BB01-5CE44A54124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84269" y="1995687"/>
            <a:ext cx="365846" cy="365846"/>
          </a:xfrm>
          <a:prstGeom prst="rect">
            <a:avLst/>
          </a:prstGeom>
        </p:spPr>
      </p:pic>
      <p:sp>
        <p:nvSpPr>
          <p:cNvPr id="142" name="ZoneTexte 141">
            <a:extLst>
              <a:ext uri="{FF2B5EF4-FFF2-40B4-BE49-F238E27FC236}">
                <a16:creationId xmlns="" xmlns:a16="http://schemas.microsoft.com/office/drawing/2014/main" id="{A522C9A8-6BCE-4407-B092-E05FA30B11C4}"/>
              </a:ext>
            </a:extLst>
          </p:cNvPr>
          <p:cNvSpPr txBox="1"/>
          <p:nvPr/>
        </p:nvSpPr>
        <p:spPr>
          <a:xfrm>
            <a:off x="1731676" y="2687872"/>
            <a:ext cx="6726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Agilité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3" name="ZoneTexte 142">
            <a:extLst>
              <a:ext uri="{FF2B5EF4-FFF2-40B4-BE49-F238E27FC236}">
                <a16:creationId xmlns="" xmlns:a16="http://schemas.microsoft.com/office/drawing/2014/main" id="{C3574289-EE0B-428F-9767-C2376C88AD8B}"/>
              </a:ext>
            </a:extLst>
          </p:cNvPr>
          <p:cNvSpPr txBox="1"/>
          <p:nvPr/>
        </p:nvSpPr>
        <p:spPr>
          <a:xfrm>
            <a:off x="2459758" y="2554313"/>
            <a:ext cx="128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Capacité à prendre des décisions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4" name="ZoneTexte 143">
            <a:extLst>
              <a:ext uri="{FF2B5EF4-FFF2-40B4-BE49-F238E27FC236}">
                <a16:creationId xmlns="" xmlns:a16="http://schemas.microsoft.com/office/drawing/2014/main" id="{0DE66AC8-0932-4D40-BB8B-36095EE2DF31}"/>
              </a:ext>
            </a:extLst>
          </p:cNvPr>
          <p:cNvSpPr txBox="1"/>
          <p:nvPr/>
        </p:nvSpPr>
        <p:spPr>
          <a:xfrm>
            <a:off x="5640206" y="2643758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Réactivité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5" name="ZoneTexte 144">
            <a:extLst>
              <a:ext uri="{FF2B5EF4-FFF2-40B4-BE49-F238E27FC236}">
                <a16:creationId xmlns="" xmlns:a16="http://schemas.microsoft.com/office/drawing/2014/main" id="{A10A6A3A-B4B5-412F-A035-B7AE793DCBC6}"/>
              </a:ext>
            </a:extLst>
          </p:cNvPr>
          <p:cNvSpPr txBox="1"/>
          <p:nvPr/>
        </p:nvSpPr>
        <p:spPr>
          <a:xfrm>
            <a:off x="1768543" y="3419063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Courage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6" name="ZoneTexte 145">
            <a:extLst>
              <a:ext uri="{FF2B5EF4-FFF2-40B4-BE49-F238E27FC236}">
                <a16:creationId xmlns="" xmlns:a16="http://schemas.microsoft.com/office/drawing/2014/main" id="{64FC2A34-AA9C-4C32-B2E5-8D55AB6DA7B6}"/>
              </a:ext>
            </a:extLst>
          </p:cNvPr>
          <p:cNvSpPr txBox="1"/>
          <p:nvPr/>
        </p:nvSpPr>
        <p:spPr>
          <a:xfrm>
            <a:off x="2673234" y="3440932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="" xmlns:a16="http://schemas.microsoft.com/office/drawing/2014/main" id="{C7723A08-DD32-4B65-9B8C-AD3B660B4E8F}"/>
              </a:ext>
            </a:extLst>
          </p:cNvPr>
          <p:cNvSpPr txBox="1"/>
          <p:nvPr/>
        </p:nvSpPr>
        <p:spPr>
          <a:xfrm>
            <a:off x="4295156" y="3426814"/>
            <a:ext cx="9233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Fiabilité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8" name="ZoneTexte 147">
            <a:extLst>
              <a:ext uri="{FF2B5EF4-FFF2-40B4-BE49-F238E27FC236}">
                <a16:creationId xmlns="" xmlns:a16="http://schemas.microsoft.com/office/drawing/2014/main" id="{6018FE3D-BBC2-419A-8EAE-C6CE2CC60A31}"/>
              </a:ext>
            </a:extLst>
          </p:cNvPr>
          <p:cNvSpPr txBox="1"/>
          <p:nvPr/>
        </p:nvSpPr>
        <p:spPr>
          <a:xfrm>
            <a:off x="6067999" y="3427858"/>
            <a:ext cx="966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Ethique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9" name="ZoneTexte 148">
            <a:extLst>
              <a:ext uri="{FF2B5EF4-FFF2-40B4-BE49-F238E27FC236}">
                <a16:creationId xmlns="" xmlns:a16="http://schemas.microsoft.com/office/drawing/2014/main" id="{C56C87A0-1DB2-49D0-8EFF-210469BDC555}"/>
              </a:ext>
            </a:extLst>
          </p:cNvPr>
          <p:cNvSpPr txBox="1"/>
          <p:nvPr/>
        </p:nvSpPr>
        <p:spPr>
          <a:xfrm>
            <a:off x="1671907" y="4315288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Curiosité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0" name="ZoneTexte 149">
            <a:extLst>
              <a:ext uri="{FF2B5EF4-FFF2-40B4-BE49-F238E27FC236}">
                <a16:creationId xmlns="" xmlns:a16="http://schemas.microsoft.com/office/drawing/2014/main" id="{08843713-2E01-4D2E-8598-2989CE80B6D5}"/>
              </a:ext>
            </a:extLst>
          </p:cNvPr>
          <p:cNvSpPr txBox="1"/>
          <p:nvPr/>
        </p:nvSpPr>
        <p:spPr>
          <a:xfrm>
            <a:off x="2592273" y="4288849"/>
            <a:ext cx="17805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Ouverture d’esprit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1" name="ZoneTexte 150">
            <a:extLst>
              <a:ext uri="{FF2B5EF4-FFF2-40B4-BE49-F238E27FC236}">
                <a16:creationId xmlns="" xmlns:a16="http://schemas.microsoft.com/office/drawing/2014/main" id="{FD7E700F-598B-4E4E-BADE-87EAA721424F}"/>
              </a:ext>
            </a:extLst>
          </p:cNvPr>
          <p:cNvSpPr txBox="1"/>
          <p:nvPr/>
        </p:nvSpPr>
        <p:spPr>
          <a:xfrm>
            <a:off x="4596169" y="4315288"/>
            <a:ext cx="1090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Analyse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2" name="ZoneTexte 151">
            <a:extLst>
              <a:ext uri="{FF2B5EF4-FFF2-40B4-BE49-F238E27FC236}">
                <a16:creationId xmlns="" xmlns:a16="http://schemas.microsoft.com/office/drawing/2014/main" id="{36043A62-AAAC-4D02-B70B-77F403BDA7B8}"/>
              </a:ext>
            </a:extLst>
          </p:cNvPr>
          <p:cNvSpPr txBox="1"/>
          <p:nvPr/>
        </p:nvSpPr>
        <p:spPr>
          <a:xfrm>
            <a:off x="5904598" y="4291294"/>
            <a:ext cx="12359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Prospective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3" name="ZoneTexte 152">
            <a:extLst>
              <a:ext uri="{FF2B5EF4-FFF2-40B4-BE49-F238E27FC236}">
                <a16:creationId xmlns="" xmlns:a16="http://schemas.microsoft.com/office/drawing/2014/main" id="{2D773F8C-7D74-4EAF-8B22-B187276C1145}"/>
              </a:ext>
            </a:extLst>
          </p:cNvPr>
          <p:cNvSpPr txBox="1"/>
          <p:nvPr/>
        </p:nvSpPr>
        <p:spPr>
          <a:xfrm>
            <a:off x="3461558" y="3431954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 faire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4" name="ZoneTexte 153">
            <a:extLst>
              <a:ext uri="{FF2B5EF4-FFF2-40B4-BE49-F238E27FC236}">
                <a16:creationId xmlns="" xmlns:a16="http://schemas.microsoft.com/office/drawing/2014/main" id="{79D87D0E-DCD7-4F55-A79C-FDE24F7FB395}"/>
              </a:ext>
            </a:extLst>
          </p:cNvPr>
          <p:cNvSpPr txBox="1"/>
          <p:nvPr/>
        </p:nvSpPr>
        <p:spPr>
          <a:xfrm>
            <a:off x="5868144" y="1111180"/>
            <a:ext cx="17116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Confiance en soi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56" name="Image 155">
            <a:extLst>
              <a:ext uri="{FF2B5EF4-FFF2-40B4-BE49-F238E27FC236}">
                <a16:creationId xmlns="" xmlns:a16="http://schemas.microsoft.com/office/drawing/2014/main" id="{C1C3466A-4632-4651-A397-E8091FEAC29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917" y="524167"/>
            <a:ext cx="458540" cy="370449"/>
          </a:xfrm>
          <a:prstGeom prst="rect">
            <a:avLst/>
          </a:prstGeom>
        </p:spPr>
      </p:pic>
      <p:sp>
        <p:nvSpPr>
          <p:cNvPr id="181" name="ZoneTexte 180">
            <a:extLst>
              <a:ext uri="{FF2B5EF4-FFF2-40B4-BE49-F238E27FC236}">
                <a16:creationId xmlns="" xmlns:a16="http://schemas.microsoft.com/office/drawing/2014/main" id="{12332E7B-9AA1-446D-985D-D3FB18878F7D}"/>
              </a:ext>
            </a:extLst>
          </p:cNvPr>
          <p:cNvSpPr txBox="1"/>
          <p:nvPr/>
        </p:nvSpPr>
        <p:spPr>
          <a:xfrm>
            <a:off x="1597615" y="240606"/>
            <a:ext cx="13892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Transversalité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2" name="ZoneTexte 181">
            <a:extLst>
              <a:ext uri="{FF2B5EF4-FFF2-40B4-BE49-F238E27FC236}">
                <a16:creationId xmlns="" xmlns:a16="http://schemas.microsoft.com/office/drawing/2014/main" id="{8CD5419D-9F33-46AE-8F2D-9669F480BE22}"/>
              </a:ext>
            </a:extLst>
          </p:cNvPr>
          <p:cNvSpPr txBox="1"/>
          <p:nvPr/>
        </p:nvSpPr>
        <p:spPr>
          <a:xfrm>
            <a:off x="2555776" y="238514"/>
            <a:ext cx="1102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Confiance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3" name="ZoneTexte 182">
            <a:extLst>
              <a:ext uri="{FF2B5EF4-FFF2-40B4-BE49-F238E27FC236}">
                <a16:creationId xmlns="" xmlns:a16="http://schemas.microsoft.com/office/drawing/2014/main" id="{43DE3F91-1890-45FD-87E0-49E2E89716A5}"/>
              </a:ext>
            </a:extLst>
          </p:cNvPr>
          <p:cNvSpPr txBox="1"/>
          <p:nvPr/>
        </p:nvSpPr>
        <p:spPr>
          <a:xfrm>
            <a:off x="3491880" y="230597"/>
            <a:ext cx="837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Ecoute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4" name="ZoneTexte 183">
            <a:extLst>
              <a:ext uri="{FF2B5EF4-FFF2-40B4-BE49-F238E27FC236}">
                <a16:creationId xmlns="" xmlns:a16="http://schemas.microsoft.com/office/drawing/2014/main" id="{C4F16130-BF58-45FB-9529-6BA33D2B0E6F}"/>
              </a:ext>
            </a:extLst>
          </p:cNvPr>
          <p:cNvSpPr txBox="1"/>
          <p:nvPr/>
        </p:nvSpPr>
        <p:spPr>
          <a:xfrm>
            <a:off x="5998709" y="250694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Pédagogie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="" xmlns:a16="http://schemas.microsoft.com/office/drawing/2014/main" id="{E36D645D-142C-448F-B5DD-313C31C86418}"/>
              </a:ext>
            </a:extLst>
          </p:cNvPr>
          <p:cNvSpPr txBox="1"/>
          <p:nvPr/>
        </p:nvSpPr>
        <p:spPr>
          <a:xfrm>
            <a:off x="5167549" y="230592"/>
            <a:ext cx="9166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Partage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6" name="ZoneTexte 185">
            <a:extLst>
              <a:ext uri="{FF2B5EF4-FFF2-40B4-BE49-F238E27FC236}">
                <a16:creationId xmlns="" xmlns:a16="http://schemas.microsoft.com/office/drawing/2014/main" id="{6F7C2B01-7439-415E-85F0-0E14C185FFF1}"/>
              </a:ext>
            </a:extLst>
          </p:cNvPr>
          <p:cNvSpPr txBox="1"/>
          <p:nvPr/>
        </p:nvSpPr>
        <p:spPr>
          <a:xfrm>
            <a:off x="4271267" y="236415"/>
            <a:ext cx="9912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Empathie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7" name="ZoneTexte 186">
            <a:extLst>
              <a:ext uri="{FF2B5EF4-FFF2-40B4-BE49-F238E27FC236}">
                <a16:creationId xmlns="" xmlns:a16="http://schemas.microsoft.com/office/drawing/2014/main" id="{6273AEF9-298A-4F96-B9B6-27E86C6239BA}"/>
              </a:ext>
            </a:extLst>
          </p:cNvPr>
          <p:cNvSpPr txBox="1"/>
          <p:nvPr/>
        </p:nvSpPr>
        <p:spPr>
          <a:xfrm>
            <a:off x="1559591" y="1881537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Implication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="" xmlns:a16="http://schemas.microsoft.com/office/drawing/2014/main" id="{BD7D203B-850F-435E-9186-2F3F654CEB24}"/>
              </a:ext>
            </a:extLst>
          </p:cNvPr>
          <p:cNvSpPr txBox="1"/>
          <p:nvPr/>
        </p:nvSpPr>
        <p:spPr>
          <a:xfrm>
            <a:off x="3065429" y="1907315"/>
            <a:ext cx="1149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Savoir être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9" name="ZoneTexte 188">
            <a:extLst>
              <a:ext uri="{FF2B5EF4-FFF2-40B4-BE49-F238E27FC236}">
                <a16:creationId xmlns="" xmlns:a16="http://schemas.microsoft.com/office/drawing/2014/main" id="{7D0A8E32-B780-4A3C-9C79-90ACE715B67C}"/>
              </a:ext>
            </a:extLst>
          </p:cNvPr>
          <p:cNvSpPr txBox="1"/>
          <p:nvPr/>
        </p:nvSpPr>
        <p:spPr>
          <a:xfrm>
            <a:off x="5539675" y="1917870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Energie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0" name="ZoneTexte 189">
            <a:extLst>
              <a:ext uri="{FF2B5EF4-FFF2-40B4-BE49-F238E27FC236}">
                <a16:creationId xmlns="" xmlns:a16="http://schemas.microsoft.com/office/drawing/2014/main" id="{C651601E-F7FB-4EAC-B7BB-57C3EAEBECED}"/>
              </a:ext>
            </a:extLst>
          </p:cNvPr>
          <p:cNvSpPr txBox="1"/>
          <p:nvPr/>
        </p:nvSpPr>
        <p:spPr>
          <a:xfrm>
            <a:off x="4100530" y="1910949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Positivité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="" xmlns:a16="http://schemas.microsoft.com/office/drawing/2014/main" id="{74A4B071-2821-4762-ABA7-06792B518060}"/>
              </a:ext>
            </a:extLst>
          </p:cNvPr>
          <p:cNvSpPr txBox="1"/>
          <p:nvPr/>
        </p:nvSpPr>
        <p:spPr>
          <a:xfrm>
            <a:off x="3831179" y="2664516"/>
            <a:ext cx="10467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Créativité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3" name="ZoneTexte 192">
            <a:extLst>
              <a:ext uri="{FF2B5EF4-FFF2-40B4-BE49-F238E27FC236}">
                <a16:creationId xmlns="" xmlns:a16="http://schemas.microsoft.com/office/drawing/2014/main" id="{F88EB3ED-8258-4A77-9F85-1DCAA32D615C}"/>
              </a:ext>
            </a:extLst>
          </p:cNvPr>
          <p:cNvSpPr txBox="1"/>
          <p:nvPr/>
        </p:nvSpPr>
        <p:spPr>
          <a:xfrm>
            <a:off x="3285032" y="1124651"/>
            <a:ext cx="8057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Clarté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5" name="ZoneTexte 194">
            <a:extLst>
              <a:ext uri="{FF2B5EF4-FFF2-40B4-BE49-F238E27FC236}">
                <a16:creationId xmlns="" xmlns:a16="http://schemas.microsoft.com/office/drawing/2014/main" id="{EC72654B-24DF-4A4D-BE54-A3CD95B0D1B0}"/>
              </a:ext>
            </a:extLst>
          </p:cNvPr>
          <p:cNvSpPr txBox="1"/>
          <p:nvPr/>
        </p:nvSpPr>
        <p:spPr>
          <a:xfrm>
            <a:off x="5219757" y="3435846"/>
            <a:ext cx="1080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Empathie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="" xmlns:a16="http://schemas.microsoft.com/office/drawing/2014/main" id="{503B1B0B-A84F-4E7C-ABCA-A67E258527B1}"/>
              </a:ext>
            </a:extLst>
          </p:cNvPr>
          <p:cNvSpPr txBox="1"/>
          <p:nvPr/>
        </p:nvSpPr>
        <p:spPr>
          <a:xfrm>
            <a:off x="4643232" y="2660283"/>
            <a:ext cx="1452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Sens de l’objectif</a:t>
            </a:r>
            <a:endParaRPr lang="fr-FR" sz="1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07" name="Graphique 206" descr="Outils">
            <a:extLst>
              <a:ext uri="{FF2B5EF4-FFF2-40B4-BE49-F238E27FC236}">
                <a16:creationId xmlns="" xmlns:a16="http://schemas.microsoft.com/office/drawing/2014/main" id="{D15D920E-EB04-4D2A-BDCF-47FC50EB079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260" y="2859781"/>
            <a:ext cx="307048" cy="307048"/>
          </a:xfrm>
          <a:prstGeom prst="rect">
            <a:avLst/>
          </a:prstGeom>
        </p:spPr>
      </p:pic>
      <p:pic>
        <p:nvPicPr>
          <p:cNvPr id="218" name="Image 217">
            <a:extLst>
              <a:ext uri="{FF2B5EF4-FFF2-40B4-BE49-F238E27FC236}">
                <a16:creationId xmlns="" xmlns:a16="http://schemas.microsoft.com/office/drawing/2014/main" id="{543EF6B8-8854-4C3D-B1B3-855994D1FBE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567" y="524167"/>
            <a:ext cx="458540" cy="370449"/>
          </a:xfrm>
          <a:prstGeom prst="rect">
            <a:avLst/>
          </a:prstGeom>
        </p:spPr>
      </p:pic>
      <p:pic>
        <p:nvPicPr>
          <p:cNvPr id="221" name="Image 220">
            <a:extLst>
              <a:ext uri="{FF2B5EF4-FFF2-40B4-BE49-F238E27FC236}">
                <a16:creationId xmlns="" xmlns:a16="http://schemas.microsoft.com/office/drawing/2014/main" id="{DB255187-E145-485D-A811-83F35CC037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17" y="524167"/>
            <a:ext cx="458540" cy="370449"/>
          </a:xfrm>
          <a:prstGeom prst="rect">
            <a:avLst/>
          </a:prstGeom>
        </p:spPr>
      </p:pic>
      <p:pic>
        <p:nvPicPr>
          <p:cNvPr id="222" name="Image 221">
            <a:extLst>
              <a:ext uri="{FF2B5EF4-FFF2-40B4-BE49-F238E27FC236}">
                <a16:creationId xmlns="" xmlns:a16="http://schemas.microsoft.com/office/drawing/2014/main" id="{A62FCBF1-C8C9-405C-90DE-510E8EBF736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867" y="524167"/>
            <a:ext cx="458540" cy="370449"/>
          </a:xfrm>
          <a:prstGeom prst="rect">
            <a:avLst/>
          </a:prstGeom>
        </p:spPr>
      </p:pic>
      <p:pic>
        <p:nvPicPr>
          <p:cNvPr id="223" name="Image 222">
            <a:extLst>
              <a:ext uri="{FF2B5EF4-FFF2-40B4-BE49-F238E27FC236}">
                <a16:creationId xmlns="" xmlns:a16="http://schemas.microsoft.com/office/drawing/2014/main" id="{15561DD7-4104-4DCF-985E-8D6752E57C6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17" y="524167"/>
            <a:ext cx="458540" cy="370449"/>
          </a:xfrm>
          <a:prstGeom prst="rect">
            <a:avLst/>
          </a:prstGeom>
        </p:spPr>
      </p:pic>
      <p:pic>
        <p:nvPicPr>
          <p:cNvPr id="224" name="Image 223">
            <a:extLst>
              <a:ext uri="{FF2B5EF4-FFF2-40B4-BE49-F238E27FC236}">
                <a16:creationId xmlns="" xmlns:a16="http://schemas.microsoft.com/office/drawing/2014/main" id="{22E5C9E4-E22B-4918-9F9E-C5E56C0ECAC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24167"/>
            <a:ext cx="458540" cy="370449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="" xmlns:a16="http://schemas.microsoft.com/office/drawing/2014/main" id="{EA1B7461-D6CA-45C2-B34D-6A5CD29CE18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201" y="1384428"/>
            <a:ext cx="458540" cy="370449"/>
          </a:xfrm>
          <a:prstGeom prst="rect">
            <a:avLst/>
          </a:prstGeom>
        </p:spPr>
      </p:pic>
      <p:pic>
        <p:nvPicPr>
          <p:cNvPr id="93" name="Image 92">
            <a:extLst>
              <a:ext uri="{FF2B5EF4-FFF2-40B4-BE49-F238E27FC236}">
                <a16:creationId xmlns="" xmlns:a16="http://schemas.microsoft.com/office/drawing/2014/main" id="{C291F2EA-0B1B-4F9A-88F1-78803571933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951" y="1384428"/>
            <a:ext cx="458540" cy="370449"/>
          </a:xfrm>
          <a:prstGeom prst="rect">
            <a:avLst/>
          </a:prstGeom>
        </p:spPr>
      </p:pic>
      <p:pic>
        <p:nvPicPr>
          <p:cNvPr id="94" name="Image 93">
            <a:extLst>
              <a:ext uri="{FF2B5EF4-FFF2-40B4-BE49-F238E27FC236}">
                <a16:creationId xmlns="" xmlns:a16="http://schemas.microsoft.com/office/drawing/2014/main" id="{CE039381-E228-48B6-85D6-6C32A512C20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01" y="1384428"/>
            <a:ext cx="458540" cy="370449"/>
          </a:xfrm>
          <a:prstGeom prst="rect">
            <a:avLst/>
          </a:prstGeom>
        </p:spPr>
      </p:pic>
      <p:pic>
        <p:nvPicPr>
          <p:cNvPr id="95" name="Image 94">
            <a:extLst>
              <a:ext uri="{FF2B5EF4-FFF2-40B4-BE49-F238E27FC236}">
                <a16:creationId xmlns="" xmlns:a16="http://schemas.microsoft.com/office/drawing/2014/main" id="{0F360976-5BA7-4F48-9786-E3554C1B977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452" y="1384428"/>
            <a:ext cx="458540" cy="370449"/>
          </a:xfrm>
          <a:prstGeom prst="rect">
            <a:avLst/>
          </a:prstGeom>
        </p:spPr>
      </p:pic>
      <p:pic>
        <p:nvPicPr>
          <p:cNvPr id="99" name="Image 98">
            <a:extLst>
              <a:ext uri="{FF2B5EF4-FFF2-40B4-BE49-F238E27FC236}">
                <a16:creationId xmlns="" xmlns:a16="http://schemas.microsoft.com/office/drawing/2014/main" id="{8056A935-97E0-40BD-9F65-8941E4B5845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607" y="2125374"/>
            <a:ext cx="458540" cy="370449"/>
          </a:xfrm>
          <a:prstGeom prst="rect">
            <a:avLst/>
          </a:prstGeom>
        </p:spPr>
      </p:pic>
      <p:pic>
        <p:nvPicPr>
          <p:cNvPr id="100" name="Image 99">
            <a:extLst>
              <a:ext uri="{FF2B5EF4-FFF2-40B4-BE49-F238E27FC236}">
                <a16:creationId xmlns="" xmlns:a16="http://schemas.microsoft.com/office/drawing/2014/main" id="{B4A37235-332C-4328-994B-3693DC94FAA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57" y="2125374"/>
            <a:ext cx="458540" cy="370449"/>
          </a:xfrm>
          <a:prstGeom prst="rect">
            <a:avLst/>
          </a:prstGeom>
        </p:spPr>
      </p:pic>
      <p:pic>
        <p:nvPicPr>
          <p:cNvPr id="101" name="Image 100">
            <a:extLst>
              <a:ext uri="{FF2B5EF4-FFF2-40B4-BE49-F238E27FC236}">
                <a16:creationId xmlns="" xmlns:a16="http://schemas.microsoft.com/office/drawing/2014/main" id="{ACCDA09B-B9DC-4BC0-A3F4-8D60F69EE144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07" y="2125374"/>
            <a:ext cx="458540" cy="370449"/>
          </a:xfrm>
          <a:prstGeom prst="rect">
            <a:avLst/>
          </a:prstGeom>
        </p:spPr>
      </p:pic>
      <p:pic>
        <p:nvPicPr>
          <p:cNvPr id="102" name="Image 101">
            <a:extLst>
              <a:ext uri="{FF2B5EF4-FFF2-40B4-BE49-F238E27FC236}">
                <a16:creationId xmlns="" xmlns:a16="http://schemas.microsoft.com/office/drawing/2014/main" id="{784C333E-859C-450A-87E4-E573D4CF47F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58" y="2125374"/>
            <a:ext cx="458540" cy="370449"/>
          </a:xfrm>
          <a:prstGeom prst="rect">
            <a:avLst/>
          </a:prstGeom>
        </p:spPr>
      </p:pic>
      <p:pic>
        <p:nvPicPr>
          <p:cNvPr id="106" name="Image 105">
            <a:extLst>
              <a:ext uri="{FF2B5EF4-FFF2-40B4-BE49-F238E27FC236}">
                <a16:creationId xmlns="" xmlns:a16="http://schemas.microsoft.com/office/drawing/2014/main" id="{CE866D8B-7D40-426A-B765-DD6EB206741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912" y="2896293"/>
            <a:ext cx="458540" cy="370449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="" xmlns:a16="http://schemas.microsoft.com/office/drawing/2014/main" id="{4A0137E0-C0F1-4074-B7C6-FCE45E86E81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975" y="2896293"/>
            <a:ext cx="458540" cy="370449"/>
          </a:xfrm>
          <a:prstGeom prst="rect">
            <a:avLst/>
          </a:prstGeom>
        </p:spPr>
      </p:pic>
      <p:pic>
        <p:nvPicPr>
          <p:cNvPr id="157" name="Image 156">
            <a:extLst>
              <a:ext uri="{FF2B5EF4-FFF2-40B4-BE49-F238E27FC236}">
                <a16:creationId xmlns="" xmlns:a16="http://schemas.microsoft.com/office/drawing/2014/main" id="{D1AEF53D-9380-4E18-A258-6B0C6F21BD8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38" y="2896293"/>
            <a:ext cx="458540" cy="370449"/>
          </a:xfrm>
          <a:prstGeom prst="rect">
            <a:avLst/>
          </a:prstGeom>
        </p:spPr>
      </p:pic>
      <p:pic>
        <p:nvPicPr>
          <p:cNvPr id="158" name="Image 157">
            <a:extLst>
              <a:ext uri="{FF2B5EF4-FFF2-40B4-BE49-F238E27FC236}">
                <a16:creationId xmlns="" xmlns:a16="http://schemas.microsoft.com/office/drawing/2014/main" id="{6644941A-510F-4993-8177-52B9B9B2821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101" y="2896293"/>
            <a:ext cx="458540" cy="370449"/>
          </a:xfrm>
          <a:prstGeom prst="rect">
            <a:avLst/>
          </a:prstGeom>
        </p:spPr>
      </p:pic>
      <p:pic>
        <p:nvPicPr>
          <p:cNvPr id="159" name="Image 158">
            <a:extLst>
              <a:ext uri="{FF2B5EF4-FFF2-40B4-BE49-F238E27FC236}">
                <a16:creationId xmlns="" xmlns:a16="http://schemas.microsoft.com/office/drawing/2014/main" id="{17648775-988A-43CD-8AF4-4F1064DDEE6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63" y="2896293"/>
            <a:ext cx="458540" cy="370449"/>
          </a:xfrm>
          <a:prstGeom prst="rect">
            <a:avLst/>
          </a:prstGeom>
        </p:spPr>
      </p:pic>
      <p:pic>
        <p:nvPicPr>
          <p:cNvPr id="160" name="Image 159">
            <a:extLst>
              <a:ext uri="{FF2B5EF4-FFF2-40B4-BE49-F238E27FC236}">
                <a16:creationId xmlns="" xmlns:a16="http://schemas.microsoft.com/office/drawing/2014/main" id="{7D970256-4C1C-44F5-9127-C81ADC58659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36" y="3699518"/>
            <a:ext cx="458540" cy="370449"/>
          </a:xfrm>
          <a:prstGeom prst="rect">
            <a:avLst/>
          </a:prstGeom>
        </p:spPr>
      </p:pic>
      <p:pic>
        <p:nvPicPr>
          <p:cNvPr id="161" name="Image 160">
            <a:extLst>
              <a:ext uri="{FF2B5EF4-FFF2-40B4-BE49-F238E27FC236}">
                <a16:creationId xmlns="" xmlns:a16="http://schemas.microsoft.com/office/drawing/2014/main" id="{1E46BEE2-5EA9-4D34-BD43-CF39D4A6E99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86" y="3699518"/>
            <a:ext cx="458540" cy="370449"/>
          </a:xfrm>
          <a:prstGeom prst="rect">
            <a:avLst/>
          </a:prstGeom>
        </p:spPr>
      </p:pic>
      <p:pic>
        <p:nvPicPr>
          <p:cNvPr id="162" name="Image 161">
            <a:extLst>
              <a:ext uri="{FF2B5EF4-FFF2-40B4-BE49-F238E27FC236}">
                <a16:creationId xmlns="" xmlns:a16="http://schemas.microsoft.com/office/drawing/2014/main" id="{D7AC0CD6-B3D6-4DC9-9CDA-3EC16588AC3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136" y="3699518"/>
            <a:ext cx="458540" cy="370449"/>
          </a:xfrm>
          <a:prstGeom prst="rect">
            <a:avLst/>
          </a:prstGeom>
        </p:spPr>
      </p:pic>
      <p:pic>
        <p:nvPicPr>
          <p:cNvPr id="163" name="Image 162">
            <a:extLst>
              <a:ext uri="{FF2B5EF4-FFF2-40B4-BE49-F238E27FC236}">
                <a16:creationId xmlns="" xmlns:a16="http://schemas.microsoft.com/office/drawing/2014/main" id="{D6097105-E0D8-40E6-8D2A-7117AF8D693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786" y="3699518"/>
            <a:ext cx="458540" cy="370449"/>
          </a:xfrm>
          <a:prstGeom prst="rect">
            <a:avLst/>
          </a:prstGeom>
        </p:spPr>
      </p:pic>
      <p:pic>
        <p:nvPicPr>
          <p:cNvPr id="164" name="Image 163">
            <a:extLst>
              <a:ext uri="{FF2B5EF4-FFF2-40B4-BE49-F238E27FC236}">
                <a16:creationId xmlns="" xmlns:a16="http://schemas.microsoft.com/office/drawing/2014/main" id="{3681F8F9-6660-47B1-83B6-2752AFA9284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436" y="3699518"/>
            <a:ext cx="458540" cy="370449"/>
          </a:xfrm>
          <a:prstGeom prst="rect">
            <a:avLst/>
          </a:prstGeom>
        </p:spPr>
      </p:pic>
      <p:pic>
        <p:nvPicPr>
          <p:cNvPr id="165" name="Image 164">
            <a:extLst>
              <a:ext uri="{FF2B5EF4-FFF2-40B4-BE49-F238E27FC236}">
                <a16:creationId xmlns="" xmlns:a16="http://schemas.microsoft.com/office/drawing/2014/main" id="{D96C3CF3-386E-4388-B541-E4D492D34D2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087" y="3699518"/>
            <a:ext cx="458540" cy="370449"/>
          </a:xfrm>
          <a:prstGeom prst="rect">
            <a:avLst/>
          </a:prstGeom>
        </p:spPr>
      </p:pic>
      <p:pic>
        <p:nvPicPr>
          <p:cNvPr id="166" name="Image 165">
            <a:extLst>
              <a:ext uri="{FF2B5EF4-FFF2-40B4-BE49-F238E27FC236}">
                <a16:creationId xmlns="" xmlns:a16="http://schemas.microsoft.com/office/drawing/2014/main" id="{C0785888-B39E-49FE-906F-B8B1757BB55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748" y="4532445"/>
            <a:ext cx="458540" cy="370449"/>
          </a:xfrm>
          <a:prstGeom prst="rect">
            <a:avLst/>
          </a:prstGeom>
        </p:spPr>
      </p:pic>
      <p:pic>
        <p:nvPicPr>
          <p:cNvPr id="167" name="Image 166">
            <a:extLst>
              <a:ext uri="{FF2B5EF4-FFF2-40B4-BE49-F238E27FC236}">
                <a16:creationId xmlns="" xmlns:a16="http://schemas.microsoft.com/office/drawing/2014/main" id="{938824E5-B467-48DC-9EBE-7AE3DB53890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98" y="4532445"/>
            <a:ext cx="458540" cy="370449"/>
          </a:xfrm>
          <a:prstGeom prst="rect">
            <a:avLst/>
          </a:prstGeom>
        </p:spPr>
      </p:pic>
      <p:pic>
        <p:nvPicPr>
          <p:cNvPr id="168" name="Image 167">
            <a:extLst>
              <a:ext uri="{FF2B5EF4-FFF2-40B4-BE49-F238E27FC236}">
                <a16:creationId xmlns="" xmlns:a16="http://schemas.microsoft.com/office/drawing/2014/main" id="{26EDFFDF-0C7A-4E3F-91D8-E382101048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248" y="4532445"/>
            <a:ext cx="458540" cy="370449"/>
          </a:xfrm>
          <a:prstGeom prst="rect">
            <a:avLst/>
          </a:prstGeom>
        </p:spPr>
      </p:pic>
      <p:pic>
        <p:nvPicPr>
          <p:cNvPr id="169" name="Image 168">
            <a:extLst>
              <a:ext uri="{FF2B5EF4-FFF2-40B4-BE49-F238E27FC236}">
                <a16:creationId xmlns="" xmlns:a16="http://schemas.microsoft.com/office/drawing/2014/main" id="{009972DB-227F-4119-B69A-4E684BC37B4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999" y="4532445"/>
            <a:ext cx="458540" cy="3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86612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462CE38-5531-4191-9ED8-73F6A6633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5486"/>
            <a:ext cx="9144000" cy="344574"/>
          </a:xfrm>
        </p:spPr>
        <p:txBody>
          <a:bodyPr/>
          <a:lstStyle/>
          <a:p>
            <a:r>
              <a:rPr lang="fr-FR" dirty="0"/>
              <a:t>Ecoute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9E3BD7-566B-4D55-8AF0-CC6B5863B444}"/>
              </a:ext>
            </a:extLst>
          </p:cNvPr>
          <p:cNvSpPr/>
          <p:nvPr/>
        </p:nvSpPr>
        <p:spPr>
          <a:xfrm>
            <a:off x="77413" y="987574"/>
            <a:ext cx="4464000" cy="12241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Définition </a:t>
            </a:r>
            <a:r>
              <a:rPr lang="fr-FR" sz="1200" b="1" dirty="0" smtClean="0"/>
              <a:t>:</a:t>
            </a:r>
          </a:p>
          <a:p>
            <a:pPr algn="just"/>
            <a:endParaRPr lang="fr-FR" sz="12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200" dirty="0"/>
              <a:t>L'écoute est la capacité de recevoir tous les signaux tacites ou implicites de son écosystème (clients, collaborateurs, etc.), quitte à remettre en cause ses propres convictions.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FD98B87-F941-4E70-A09C-A6A17985C969}"/>
              </a:ext>
            </a:extLst>
          </p:cNvPr>
          <p:cNvSpPr/>
          <p:nvPr/>
        </p:nvSpPr>
        <p:spPr>
          <a:xfrm>
            <a:off x="4649413" y="987574"/>
            <a:ext cx="4464000" cy="12241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Leader Visiativ </a:t>
            </a:r>
            <a:r>
              <a:rPr lang="fr-FR" sz="1200" b="1" dirty="0" smtClean="0"/>
              <a:t>:</a:t>
            </a:r>
            <a:endParaRPr lang="fr-FR" sz="1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1200" dirty="0"/>
              <a:t>Le Leader Visiativ est capable de lire systématiquement les signaux faibles de son environnement et de ses interlocuteurs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1200" dirty="0"/>
              <a:t>Le Leader Visiativ prend le temps de connaitre son écosystème et son évolution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AF2511B-4B8C-489D-A8CD-DAD4BB94DDB8}"/>
              </a:ext>
            </a:extLst>
          </p:cNvPr>
          <p:cNvSpPr/>
          <p:nvPr/>
        </p:nvSpPr>
        <p:spPr>
          <a:xfrm>
            <a:off x="83151" y="2283718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Travail individuel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Se documenter sur ce qui se fait chez Visiativ et ailleurs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Apprendre à se rendre complétement présent lors de l’échange (pas de distraction téléphone, tablette…)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Récolter un feedback régulier de son environnement pour s’améliorer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Pratiquer son </a:t>
            </a:r>
            <a:r>
              <a:rPr lang="fr-FR" sz="1200" dirty="0" smtClean="0"/>
              <a:t>écoute </a:t>
            </a:r>
            <a:r>
              <a:rPr lang="fr-FR" sz="1200" dirty="0"/>
              <a:t>pour en faire une habitude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0EE9935-A707-4AEF-BDC6-589C79ED827F}"/>
              </a:ext>
            </a:extLst>
          </p:cNvPr>
          <p:cNvSpPr/>
          <p:nvPr/>
        </p:nvSpPr>
        <p:spPr>
          <a:xfrm>
            <a:off x="76917" y="3723726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Programme Visiativ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 err="1"/>
              <a:t>VisiaClass</a:t>
            </a:r>
            <a:r>
              <a:rPr lang="fr-FR" sz="1200" dirty="0"/>
              <a:t> ou workshop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6ADDF7B-D1E1-4473-A712-5CC4E4240C91}"/>
              </a:ext>
            </a:extLst>
          </p:cNvPr>
          <p:cNvSpPr/>
          <p:nvPr/>
        </p:nvSpPr>
        <p:spPr>
          <a:xfrm>
            <a:off x="4648917" y="2283718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Accompagnement par Management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Donner l’exemple en travaillant soi-même son écoute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Favoriser les binômes dans lesquels un des collaborateurs maitrise cette compétence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Relever avec bienveillance les cas d’écoute non active lors de RV ou réunion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2A1C614-A93E-4F35-8DC5-BF633D0BBB77}"/>
              </a:ext>
            </a:extLst>
          </p:cNvPr>
          <p:cNvSpPr/>
          <p:nvPr/>
        </p:nvSpPr>
        <p:spPr>
          <a:xfrm>
            <a:off x="4642683" y="3723726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 smtClean="0"/>
              <a:t>Formation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 smtClean="0"/>
              <a:t>Ne s’applique pas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445755477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462CE38-5531-4191-9ED8-73F6A6633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Prise de Parole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9E3BD7-566B-4D55-8AF0-CC6B5863B444}"/>
              </a:ext>
            </a:extLst>
          </p:cNvPr>
          <p:cNvSpPr/>
          <p:nvPr/>
        </p:nvSpPr>
        <p:spPr>
          <a:xfrm>
            <a:off x="77413" y="987574"/>
            <a:ext cx="4464000" cy="12241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Définition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200" dirty="0"/>
              <a:t>La prise de parole est la capacité oratoire d'un individu face à une assemblée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FD98B87-F941-4E70-A09C-A6A17985C969}"/>
              </a:ext>
            </a:extLst>
          </p:cNvPr>
          <p:cNvSpPr/>
          <p:nvPr/>
        </p:nvSpPr>
        <p:spPr>
          <a:xfrm>
            <a:off x="4649413" y="987574"/>
            <a:ext cx="4464000" cy="12241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Leader Visiativ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1200" dirty="0"/>
              <a:t>Le Leader Visiativ attire et maintient l'attention de son auditoire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AF2511B-4B8C-489D-A8CD-DAD4BB94DDB8}"/>
              </a:ext>
            </a:extLst>
          </p:cNvPr>
          <p:cNvSpPr/>
          <p:nvPr/>
        </p:nvSpPr>
        <p:spPr>
          <a:xfrm>
            <a:off x="83151" y="2283718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Travail individuel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Se mettre soi-même en situation d’orateur afin d’améliorer son aisance en public (poser des questions lorsque nécessaire)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0EE9935-A707-4AEF-BDC6-589C79ED827F}"/>
              </a:ext>
            </a:extLst>
          </p:cNvPr>
          <p:cNvSpPr/>
          <p:nvPr/>
        </p:nvSpPr>
        <p:spPr>
          <a:xfrm>
            <a:off x="76917" y="3723726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Programme Visiativ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 err="1"/>
              <a:t>Welcoming</a:t>
            </a:r>
            <a:r>
              <a:rPr lang="fr-FR" sz="1200" dirty="0"/>
              <a:t> Day  (Intervention pour se présenter)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Organiser et présenter des </a:t>
            </a:r>
            <a:r>
              <a:rPr lang="fr-FR" sz="1200" dirty="0" err="1"/>
              <a:t>Visiaclass</a:t>
            </a:r>
            <a:endParaRPr lang="fr-FR" sz="1200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Concours </a:t>
            </a:r>
            <a:r>
              <a:rPr lang="fr-FR" sz="1200" dirty="0" err="1"/>
              <a:t>Visiapitch</a:t>
            </a:r>
            <a:r>
              <a:rPr lang="fr-FR" sz="1200" dirty="0"/>
              <a:t>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Visiativ en forme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6ADDF7B-D1E1-4473-A712-5CC4E4240C91}"/>
              </a:ext>
            </a:extLst>
          </p:cNvPr>
          <p:cNvSpPr/>
          <p:nvPr/>
        </p:nvSpPr>
        <p:spPr>
          <a:xfrm>
            <a:off x="4648917" y="2283718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Accompagnement par Management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Favoriser la prise de parole en invitant le collaborateur a des discussions en public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Assister à des moments de prise de parole du collaborateur pour savoir l’évaluer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Encourager la prise de parole à diverses occasions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2A1C614-A93E-4F35-8DC5-BF633D0BBB77}"/>
              </a:ext>
            </a:extLst>
          </p:cNvPr>
          <p:cNvSpPr/>
          <p:nvPr/>
        </p:nvSpPr>
        <p:spPr>
          <a:xfrm>
            <a:off x="4642683" y="3723726"/>
            <a:ext cx="4464496" cy="136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200" b="1" dirty="0"/>
              <a:t>Formation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/>
              <a:t>Communication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dirty="0" err="1"/>
              <a:t>Theâtre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028360431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vDays2018 Leadership.potx [Lecture seule]" id="{8B6E071C-A0EF-43EE-A82B-C36B6BAC482B}" vid="{F8DCBFF5-ECD4-42E1-B82C-B5DF344B4C21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vDays2018 Leadership.potx [Lecture seule]" id="{8B6E071C-A0EF-43EE-A82B-C36B6BAC482B}" vid="{F00CF6EA-F3B1-4DF9-A2F0-63AB23FF8270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vDays2018 Leadership.potx [Lecture seule]" id="{8B6E071C-A0EF-43EE-A82B-C36B6BAC482B}" vid="{1EF2DB45-3BB1-473B-A2CD-77722D4603A9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InnovativDays2018 Leadership</Template>
  <TotalTime>0</TotalTime>
  <Words>480</Words>
  <Application>Microsoft Office PowerPoint</Application>
  <PresentationFormat>Affichage à l'écran (16:9)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11</vt:i4>
      </vt:variant>
    </vt:vector>
  </HeadingPairs>
  <TitlesOfParts>
    <vt:vector size="24" baseType="lpstr">
      <vt:lpstr>MS Gothic</vt:lpstr>
      <vt:lpstr>MS PGothic</vt:lpstr>
      <vt:lpstr>Arial</vt:lpstr>
      <vt:lpstr>Calibri</vt:lpstr>
      <vt:lpstr>Century Gothic</vt:lpstr>
      <vt:lpstr>Segoe UI</vt:lpstr>
      <vt:lpstr>Segoe UI Light</vt:lpstr>
      <vt:lpstr>Segoe UI Semibold</vt:lpstr>
      <vt:lpstr>Segoe UI Semilight</vt:lpstr>
      <vt:lpstr>Wingdings</vt:lpstr>
      <vt:lpstr>InnovativDays2018</vt:lpstr>
      <vt:lpstr>InnovativDays2018 - Fond Noir</vt:lpstr>
      <vt:lpstr>BLANK</vt:lpstr>
      <vt:lpstr>Visiativ leadership style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Visiativ leadership style </dc:title>
  <dc:creator>Sébastien MAZOYER</dc:creator>
  <cp:lastModifiedBy>Sébastien MAZOYER</cp:lastModifiedBy>
  <cp:revision>1</cp:revision>
  <dcterms:created xsi:type="dcterms:W3CDTF">2018-11-27T15:37:32Z</dcterms:created>
  <dcterms:modified xsi:type="dcterms:W3CDTF">2018-11-27T15:37:45Z</dcterms:modified>
</cp:coreProperties>
</file>