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89" r:id="rId2"/>
    <p:sldMasterId id="2147483696" r:id="rId3"/>
  </p:sldMasterIdLst>
  <p:notesMasterIdLst>
    <p:notesMasterId r:id="rId20"/>
  </p:notesMasterIdLst>
  <p:handoutMasterIdLst>
    <p:handoutMasterId r:id="rId21"/>
  </p:handoutMasterIdLst>
  <p:sldIdLst>
    <p:sldId id="262" r:id="rId4"/>
    <p:sldId id="856" r:id="rId5"/>
    <p:sldId id="854" r:id="rId6"/>
    <p:sldId id="330" r:id="rId7"/>
    <p:sldId id="853" r:id="rId8"/>
    <p:sldId id="331" r:id="rId9"/>
    <p:sldId id="332" r:id="rId10"/>
    <p:sldId id="333" r:id="rId11"/>
    <p:sldId id="855" r:id="rId12"/>
    <p:sldId id="859" r:id="rId13"/>
    <p:sldId id="268" r:id="rId14"/>
    <p:sldId id="858" r:id="rId15"/>
    <p:sldId id="860" r:id="rId16"/>
    <p:sldId id="857" r:id="rId17"/>
    <p:sldId id="264" r:id="rId18"/>
    <p:sldId id="265" r:id="rId19"/>
  </p:sldIdLst>
  <p:sldSz cx="9144000" cy="5143500" type="screen16x9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89898"/>
    <a:srgbClr val="FAC100"/>
    <a:srgbClr val="D9DADA"/>
    <a:srgbClr val="F2F1E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79415" autoAdjust="0"/>
  </p:normalViewPr>
  <p:slideViewPr>
    <p:cSldViewPr>
      <p:cViewPr varScale="1">
        <p:scale>
          <a:sx n="90" d="100"/>
          <a:sy n="90" d="100"/>
        </p:scale>
        <p:origin x="1020" y="7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5" d="100"/>
          <a:sy n="65" d="100"/>
        </p:scale>
        <p:origin x="3082" y="4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3F2B22-DCBA-42B9-912A-93B7CCD7CF08}" type="datetime1">
              <a:rPr lang="fr-FR" smtClean="0"/>
              <a:t>28/11/2018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FF2A72-11A3-4661-9200-709874310DD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2721576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AC64C3-56C6-40E6-8EE6-4E5CB7D1E3A4}" type="datetime1">
              <a:rPr lang="fr-FR" smtClean="0"/>
              <a:t>28/11/2018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2AFB98-D1D3-4191-BA10-BE1C5216E889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7467223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10AC64C3-56C6-40E6-8EE6-4E5CB7D1E3A4}" type="datetime1">
              <a:rPr lang="fr-FR" smtClean="0"/>
              <a:t>28/11/2018</a:t>
            </a:fld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2AFB98-D1D3-4191-BA10-BE1C5216E889}" type="slidenum">
              <a:rPr lang="fr-FR" smtClean="0"/>
              <a:pPr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77603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" y="0"/>
            <a:ext cx="9141969" cy="51435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827584" y="3557465"/>
            <a:ext cx="7560840" cy="958501"/>
          </a:xfrm>
          <a:prstGeom prst="rect">
            <a:avLst/>
          </a:prstGeom>
        </p:spPr>
        <p:txBody>
          <a:bodyPr anchor="b"/>
          <a:lstStyle>
            <a:lvl1pPr algn="l">
              <a:defRPr sz="2800" b="1" i="0" cap="none" baseline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fr-FR" dirty="0"/>
              <a:t>Titre de la conférence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827584" y="4587974"/>
            <a:ext cx="7560840" cy="57606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cap="small" baseline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Prénom Nom</a:t>
            </a:r>
          </a:p>
        </p:txBody>
      </p:sp>
    </p:spTree>
  </p:cSld>
  <p:clrMapOvr>
    <a:masterClrMapping/>
  </p:clrMapOvr>
  <p:transition spd="slow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EMA OU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5"/>
          <p:cNvSpPr>
            <a:spLocks noGrp="1"/>
          </p:cNvSpPr>
          <p:nvPr>
            <p:ph sz="quarter" idx="12" hasCustomPrompt="1"/>
          </p:nvPr>
        </p:nvSpPr>
        <p:spPr>
          <a:xfrm>
            <a:off x="468315" y="1276350"/>
            <a:ext cx="8207375" cy="3383631"/>
          </a:xfrm>
          <a:prstGeom prst="rect">
            <a:avLst/>
          </a:prstGeom>
          <a:noFill/>
        </p:spPr>
        <p:txBody>
          <a:bodyPr/>
          <a:lstStyle>
            <a:lvl1pPr>
              <a:buFont typeface="Arial" pitchFamily="34" charset="0"/>
              <a:buNone/>
              <a:defRPr sz="2000" baseline="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defRPr>
            </a:lvl2pPr>
            <a:lvl3pPr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defRPr>
            </a:lvl3pPr>
            <a:lvl4pPr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defRPr>
            </a:lvl4pPr>
            <a:lvl5pPr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defRPr>
            </a:lvl5pPr>
          </a:lstStyle>
          <a:p>
            <a:pPr lvl="0"/>
            <a:r>
              <a:rPr lang="fr-FR" dirty="0"/>
              <a:t>Texte libre et/ou un schéma/illustration</a:t>
            </a:r>
          </a:p>
        </p:txBody>
      </p:sp>
      <p:sp>
        <p:nvSpPr>
          <p:cNvPr id="1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0" y="303498"/>
            <a:ext cx="9144000" cy="34457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0" baseline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Titre de la diapo</a:t>
            </a:r>
          </a:p>
        </p:txBody>
      </p:sp>
    </p:spTree>
    <p:extLst>
      <p:ext uri="{BB962C8B-B14F-4D97-AF65-F5344CB8AC3E}">
        <p14:creationId xmlns:p14="http://schemas.microsoft.com/office/powerpoint/2010/main" val="1489368204"/>
      </p:ext>
    </p:extLst>
  </p:cSld>
  <p:clrMapOvr>
    <a:masterClrMapping/>
  </p:clrMapOvr>
  <p:transition spd="slow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E 2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5"/>
          <p:cNvSpPr>
            <a:spLocks noGrp="1"/>
          </p:cNvSpPr>
          <p:nvPr>
            <p:ph sz="quarter" idx="12" hasCustomPrompt="1"/>
          </p:nvPr>
        </p:nvSpPr>
        <p:spPr>
          <a:xfrm>
            <a:off x="468315" y="1276350"/>
            <a:ext cx="3815655" cy="3383631"/>
          </a:xfrm>
          <a:prstGeom prst="rect">
            <a:avLst/>
          </a:prstGeom>
        </p:spPr>
        <p:txBody>
          <a:bodyPr/>
          <a:lstStyle>
            <a:lvl1pPr marL="228600" indent="-228600">
              <a:buFont typeface="MS PGothic" panose="020B0600070205080204" pitchFamily="34" charset="-128"/>
              <a:buChar char="◉"/>
              <a:defRPr sz="200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defRPr>
            </a:lvl2pPr>
            <a:lvl3pPr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defRPr>
            </a:lvl3pPr>
            <a:lvl4pPr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defRPr>
            </a:lvl4pPr>
            <a:lvl5pPr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defRPr>
            </a:lvl5pPr>
          </a:lstStyle>
          <a:p>
            <a:pPr lvl="0"/>
            <a:r>
              <a:rPr lang="fr-FR" dirty="0"/>
              <a:t>Ma liste en 2 colonnes</a:t>
            </a:r>
          </a:p>
        </p:txBody>
      </p:sp>
      <p:sp>
        <p:nvSpPr>
          <p:cNvPr id="11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0" y="303498"/>
            <a:ext cx="9144000" cy="34457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0" baseline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Titre de la diapo</a:t>
            </a:r>
          </a:p>
        </p:txBody>
      </p:sp>
      <p:sp>
        <p:nvSpPr>
          <p:cNvPr id="7" name="Espace réservé du contenu 5"/>
          <p:cNvSpPr>
            <a:spLocks noGrp="1"/>
          </p:cNvSpPr>
          <p:nvPr>
            <p:ph sz="quarter" idx="13" hasCustomPrompt="1"/>
          </p:nvPr>
        </p:nvSpPr>
        <p:spPr>
          <a:xfrm>
            <a:off x="4788024" y="1276349"/>
            <a:ext cx="3815655" cy="3383631"/>
          </a:xfrm>
          <a:prstGeom prst="rect">
            <a:avLst/>
          </a:prstGeom>
        </p:spPr>
        <p:txBody>
          <a:bodyPr/>
          <a:lstStyle>
            <a:lvl1pPr marL="228600" indent="-228600">
              <a:buFont typeface="MS PGothic" panose="020B0600070205080204" pitchFamily="34" charset="-128"/>
              <a:buChar char="◉"/>
              <a:defRPr sz="200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defRPr>
            </a:lvl2pPr>
            <a:lvl3pPr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defRPr>
            </a:lvl3pPr>
            <a:lvl4pPr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defRPr>
            </a:lvl4pPr>
            <a:lvl5pPr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defRPr>
            </a:lvl5pPr>
          </a:lstStyle>
          <a:p>
            <a:pPr lvl="0"/>
            <a:r>
              <a:rPr lang="fr-FR" dirty="0"/>
              <a:t>Ma liste en 2 colonnes</a:t>
            </a:r>
          </a:p>
        </p:txBody>
      </p:sp>
    </p:spTree>
    <p:extLst>
      <p:ext uri="{BB962C8B-B14F-4D97-AF65-F5344CB8AC3E}">
        <p14:creationId xmlns:p14="http://schemas.microsoft.com/office/powerpoint/2010/main" val="1523192467"/>
      </p:ext>
    </p:extLst>
  </p:cSld>
  <p:clrMapOvr>
    <a:masterClrMapping/>
  </p:clrMapOvr>
  <p:transition spd="slow"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E A PU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5"/>
          <p:cNvSpPr>
            <a:spLocks noGrp="1"/>
          </p:cNvSpPr>
          <p:nvPr>
            <p:ph sz="quarter" idx="12" hasCustomPrompt="1"/>
          </p:nvPr>
        </p:nvSpPr>
        <p:spPr>
          <a:xfrm>
            <a:off x="468315" y="1276350"/>
            <a:ext cx="8207375" cy="3383631"/>
          </a:xfrm>
          <a:prstGeom prst="rect">
            <a:avLst/>
          </a:prstGeom>
        </p:spPr>
        <p:txBody>
          <a:bodyPr/>
          <a:lstStyle>
            <a:lvl1pPr marL="228600" indent="-228600">
              <a:buFont typeface="MS Gothic" panose="020B0609070205080204" pitchFamily="49" charset="-128"/>
              <a:buChar char="◉"/>
              <a:defRPr sz="200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</a:lstStyle>
          <a:p>
            <a:pPr lvl="0"/>
            <a:r>
              <a:rPr lang="fr-FR" dirty="0"/>
              <a:t>Liste à puce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0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0" y="303498"/>
            <a:ext cx="9144000" cy="34457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0" baseline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Titre de la diapo</a:t>
            </a:r>
          </a:p>
        </p:txBody>
      </p:sp>
    </p:spTree>
    <p:extLst>
      <p:ext uri="{BB962C8B-B14F-4D97-AF65-F5344CB8AC3E}">
        <p14:creationId xmlns:p14="http://schemas.microsoft.com/office/powerpoint/2010/main" val="3699224995"/>
      </p:ext>
    </p:extLst>
  </p:cSld>
  <p:clrMapOvr>
    <a:masterClrMapping/>
  </p:clrMapOvr>
  <p:transition spd="slow"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" y="0"/>
            <a:ext cx="914196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2386"/>
      </p:ext>
    </p:extLst>
  </p:cSld>
  <p:clrMapOvr>
    <a:masterClrMapping/>
  </p:clrMapOvr>
  <p:transition spd="slow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" y="0"/>
            <a:ext cx="9141968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729967"/>
      </p:ext>
    </p:extLst>
  </p:cSld>
  <p:clrMapOvr>
    <a:masterClrMapping/>
  </p:clrMapOvr>
  <p:transition spd="slow"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a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" y="0"/>
            <a:ext cx="9141968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102745"/>
      </p:ext>
    </p:extLst>
  </p:cSld>
  <p:clrMapOvr>
    <a:masterClrMapping/>
  </p:clrMapOvr>
  <p:transition spd="slow"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" y="0"/>
            <a:ext cx="9141968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874914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CAL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827584" y="987574"/>
            <a:ext cx="7560840" cy="36004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baseline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Intercalaire</a:t>
            </a:r>
          </a:p>
        </p:txBody>
      </p:sp>
    </p:spTree>
    <p:extLst>
      <p:ext uri="{BB962C8B-B14F-4D97-AF65-F5344CB8AC3E}">
        <p14:creationId xmlns:p14="http://schemas.microsoft.com/office/powerpoint/2010/main" val="1514737248"/>
      </p:ext>
    </p:extLst>
  </p:cSld>
  <p:clrMapOvr>
    <a:masterClrMapping/>
  </p:clrMapOvr>
  <p:transition spd="slow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CALAIRE - Fond Gr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" y="0"/>
            <a:ext cx="9141968" cy="5143500"/>
          </a:xfrm>
          <a:prstGeom prst="rect">
            <a:avLst/>
          </a:prstGeom>
        </p:spPr>
      </p:pic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827584" y="987574"/>
            <a:ext cx="7560840" cy="36004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baseline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Intercalaire</a:t>
            </a:r>
          </a:p>
        </p:txBody>
      </p:sp>
    </p:spTree>
    <p:extLst>
      <p:ext uri="{BB962C8B-B14F-4D97-AF65-F5344CB8AC3E}">
        <p14:creationId xmlns:p14="http://schemas.microsoft.com/office/powerpoint/2010/main" val="552219310"/>
      </p:ext>
    </p:extLst>
  </p:cSld>
  <p:clrMapOvr>
    <a:masterClrMapping/>
  </p:clrMapOvr>
  <p:transition spd="slow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CALAIRE - Fond Ja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" y="0"/>
            <a:ext cx="9141968" cy="5143500"/>
          </a:xfrm>
          <a:prstGeom prst="rect">
            <a:avLst/>
          </a:prstGeom>
        </p:spPr>
      </p:pic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827584" y="987574"/>
            <a:ext cx="7560840" cy="36004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baseline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Intercalaire</a:t>
            </a:r>
          </a:p>
        </p:txBody>
      </p:sp>
    </p:spTree>
    <p:extLst>
      <p:ext uri="{BB962C8B-B14F-4D97-AF65-F5344CB8AC3E}">
        <p14:creationId xmlns:p14="http://schemas.microsoft.com/office/powerpoint/2010/main" val="2397640389"/>
      </p:ext>
    </p:extLst>
  </p:cSld>
  <p:clrMapOvr>
    <a:masterClrMapping/>
  </p:clrMapOvr>
  <p:transition spd="slow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HEMA OU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5"/>
          <p:cNvSpPr>
            <a:spLocks noGrp="1"/>
          </p:cNvSpPr>
          <p:nvPr>
            <p:ph sz="quarter" idx="12" hasCustomPrompt="1"/>
          </p:nvPr>
        </p:nvSpPr>
        <p:spPr>
          <a:xfrm>
            <a:off x="468315" y="1276350"/>
            <a:ext cx="8207375" cy="3383631"/>
          </a:xfrm>
          <a:prstGeom prst="rect">
            <a:avLst/>
          </a:prstGeom>
          <a:noFill/>
        </p:spPr>
        <p:txBody>
          <a:bodyPr/>
          <a:lstStyle>
            <a:lvl1pPr>
              <a:buFont typeface="Arial" pitchFamily="34" charset="0"/>
              <a:buNone/>
              <a:defRPr sz="2000" baseline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defRPr>
            </a:lvl2pPr>
            <a:lvl3pPr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defRPr>
            </a:lvl3pPr>
            <a:lvl4pPr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defRPr>
            </a:lvl4pPr>
            <a:lvl5pPr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defRPr>
            </a:lvl5pPr>
          </a:lstStyle>
          <a:p>
            <a:pPr lvl="0"/>
            <a:r>
              <a:rPr lang="fr-FR" dirty="0"/>
              <a:t>Texte libre et/ou un schéma/illustration</a:t>
            </a:r>
          </a:p>
        </p:txBody>
      </p:sp>
      <p:sp>
        <p:nvSpPr>
          <p:cNvPr id="1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0" y="303498"/>
            <a:ext cx="9144000" cy="34457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0" baseline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Titre de la diapo</a:t>
            </a:r>
          </a:p>
        </p:txBody>
      </p:sp>
    </p:spTree>
  </p:cSld>
  <p:clrMapOvr>
    <a:masterClrMapping/>
  </p:clrMapOvr>
  <p:transition spd="slow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E 2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5"/>
          <p:cNvSpPr>
            <a:spLocks noGrp="1"/>
          </p:cNvSpPr>
          <p:nvPr>
            <p:ph sz="quarter" idx="12" hasCustomPrompt="1"/>
          </p:nvPr>
        </p:nvSpPr>
        <p:spPr>
          <a:xfrm>
            <a:off x="468315" y="1276350"/>
            <a:ext cx="3815655" cy="3383631"/>
          </a:xfrm>
          <a:prstGeom prst="rect">
            <a:avLst/>
          </a:prstGeom>
        </p:spPr>
        <p:txBody>
          <a:bodyPr/>
          <a:lstStyle>
            <a:lvl1pPr marL="342900" indent="-342900">
              <a:buFont typeface="MS PGothic" panose="020B0600070205080204" pitchFamily="34" charset="-128"/>
              <a:buChar char="◉"/>
              <a:defRPr sz="2000" b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defRPr>
            </a:lvl2pPr>
            <a:lvl3pPr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defRPr>
            </a:lvl3pPr>
            <a:lvl4pPr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defRPr>
            </a:lvl4pPr>
            <a:lvl5pPr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defRPr>
            </a:lvl5pPr>
          </a:lstStyle>
          <a:p>
            <a:pPr lvl="0"/>
            <a:r>
              <a:rPr lang="fr-FR" dirty="0"/>
              <a:t>Ma liste en 2 colonnes</a:t>
            </a:r>
          </a:p>
        </p:txBody>
      </p:sp>
      <p:sp>
        <p:nvSpPr>
          <p:cNvPr id="11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0" y="303498"/>
            <a:ext cx="9144000" cy="34457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0" baseline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Titre de la diapo</a:t>
            </a:r>
          </a:p>
        </p:txBody>
      </p:sp>
      <p:sp>
        <p:nvSpPr>
          <p:cNvPr id="7" name="Espace réservé du contenu 5"/>
          <p:cNvSpPr>
            <a:spLocks noGrp="1"/>
          </p:cNvSpPr>
          <p:nvPr>
            <p:ph sz="quarter" idx="13" hasCustomPrompt="1"/>
          </p:nvPr>
        </p:nvSpPr>
        <p:spPr>
          <a:xfrm>
            <a:off x="4788024" y="1276349"/>
            <a:ext cx="3815655" cy="3383631"/>
          </a:xfrm>
          <a:prstGeom prst="rect">
            <a:avLst/>
          </a:prstGeom>
        </p:spPr>
        <p:txBody>
          <a:bodyPr/>
          <a:lstStyle>
            <a:lvl1pPr marL="342900" indent="-342900">
              <a:buFont typeface="MS PGothic" panose="020B0600070205080204" pitchFamily="34" charset="-128"/>
              <a:buChar char="◉"/>
              <a:defRPr sz="200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defRPr>
            </a:lvl2pPr>
            <a:lvl3pPr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defRPr>
            </a:lvl3pPr>
            <a:lvl4pPr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defRPr>
            </a:lvl4pPr>
            <a:lvl5pPr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defRPr>
            </a:lvl5pPr>
          </a:lstStyle>
          <a:p>
            <a:pPr lvl="0"/>
            <a:r>
              <a:rPr lang="fr-FR" dirty="0"/>
              <a:t>Ma liste en 2 colonnes</a:t>
            </a:r>
          </a:p>
        </p:txBody>
      </p:sp>
    </p:spTree>
  </p:cSld>
  <p:clrMapOvr>
    <a:masterClrMapping/>
  </p:clrMapOvr>
  <p:transition spd="slow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E A PU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contenu 5"/>
          <p:cNvSpPr>
            <a:spLocks noGrp="1"/>
          </p:cNvSpPr>
          <p:nvPr>
            <p:ph sz="quarter" idx="12" hasCustomPrompt="1"/>
          </p:nvPr>
        </p:nvSpPr>
        <p:spPr>
          <a:xfrm>
            <a:off x="468315" y="1276350"/>
            <a:ext cx="8207375" cy="3383631"/>
          </a:xfrm>
          <a:prstGeom prst="rect">
            <a:avLst/>
          </a:prstGeom>
        </p:spPr>
        <p:txBody>
          <a:bodyPr/>
          <a:lstStyle>
            <a:lvl1pPr marL="342900" indent="-342900">
              <a:buFont typeface="MS PGothic" panose="020B0600070205080204" pitchFamily="34" charset="-128"/>
              <a:buChar char="◉"/>
              <a:defRPr sz="200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</a:lstStyle>
          <a:p>
            <a:pPr lvl="0"/>
            <a:r>
              <a:rPr lang="fr-FR" dirty="0"/>
              <a:t>Liste à puce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0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0" y="303498"/>
            <a:ext cx="9144000" cy="34457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0" baseline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Titre de la diapo</a:t>
            </a:r>
          </a:p>
        </p:txBody>
      </p:sp>
    </p:spTree>
  </p:cSld>
  <p:clrMapOvr>
    <a:masterClrMapping/>
  </p:clrMapOvr>
  <p:transition spd="slow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" y="0"/>
            <a:ext cx="9141969" cy="51435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827584" y="3557465"/>
            <a:ext cx="7560840" cy="958501"/>
          </a:xfrm>
          <a:prstGeom prst="rect">
            <a:avLst/>
          </a:prstGeom>
        </p:spPr>
        <p:txBody>
          <a:bodyPr anchor="b"/>
          <a:lstStyle>
            <a:lvl1pPr algn="l">
              <a:defRPr sz="2800" b="1" i="0" cap="none" baseline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fr-FR" dirty="0"/>
              <a:t>Titre de la conférence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827584" y="4587974"/>
            <a:ext cx="7560840" cy="57606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cap="small" baseline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Prénom Nom</a:t>
            </a:r>
          </a:p>
        </p:txBody>
      </p:sp>
      <p:pic>
        <p:nvPicPr>
          <p:cNvPr id="5" name="Imag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727" y="423702"/>
            <a:ext cx="5305963" cy="2016224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3450283854"/>
      </p:ext>
    </p:extLst>
  </p:cSld>
  <p:clrMapOvr>
    <a:masterClrMapping/>
  </p:clrMapOvr>
  <p:transition spd="slow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CAL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827584" y="987574"/>
            <a:ext cx="7560840" cy="36004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baseline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Intercalaire</a:t>
            </a:r>
          </a:p>
        </p:txBody>
      </p:sp>
    </p:spTree>
    <p:extLst>
      <p:ext uri="{BB962C8B-B14F-4D97-AF65-F5344CB8AC3E}">
        <p14:creationId xmlns:p14="http://schemas.microsoft.com/office/powerpoint/2010/main" val="2109941667"/>
      </p:ext>
    </p:extLst>
  </p:cSld>
  <p:clrMapOvr>
    <a:masterClrMapping/>
  </p:clrMapOvr>
  <p:transition spd="slow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10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" y="0"/>
            <a:ext cx="9141969" cy="51435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84" r:id="rId2"/>
    <p:sldLayoutId id="2147483682" r:id="rId3"/>
    <p:sldLayoutId id="2147483683" r:id="rId4"/>
    <p:sldLayoutId id="2147483674" r:id="rId5"/>
    <p:sldLayoutId id="2147483675" r:id="rId6"/>
    <p:sldLayoutId id="2147483662" r:id="rId7"/>
  </p:sldLayoutIdLst>
  <p:transition spd="slow">
    <p:wipe dir="r"/>
  </p:transition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" y="-994"/>
            <a:ext cx="9141968" cy="514350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294" y="167547"/>
            <a:ext cx="1469378" cy="558352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3197747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</p:sldLayoutIdLst>
  <p:transition spd="slow">
    <p:wipe dir="r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9056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</p:sldLayoutIdLst>
  <p:transition spd="slow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sz="2400" dirty="0"/>
              <a:t>Processus d'engagement créatif et collaboratif</a:t>
            </a:r>
            <a:br>
              <a:rPr lang="fr-FR" sz="2400" b="0" dirty="0"/>
            </a:br>
            <a:br>
              <a:rPr lang="fr-FR" sz="2400" b="0" dirty="0"/>
            </a:br>
            <a:r>
              <a:rPr lang="fr-FR" sz="1800" b="0" dirty="0"/>
              <a:t>Nouvelle définition et nouveau périmètre de l'open innovation</a:t>
            </a:r>
            <a:endParaRPr lang="fr-FR" sz="1800" dirty="0"/>
          </a:p>
        </p:txBody>
      </p:sp>
      <p:sp>
        <p:nvSpPr>
          <p:cNvPr id="7" name="Sous-titr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Thierry Herbin – Ramzi </a:t>
            </a:r>
            <a:r>
              <a:rPr lang="fr-FR" sz="2400" dirty="0" err="1"/>
              <a:t>a</a:t>
            </a:r>
            <a:r>
              <a:rPr lang="fr-FR" dirty="0" err="1"/>
              <a:t>bbes</a:t>
            </a:r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68983025"/>
      </p:ext>
    </p:extLst>
  </p:cSld>
  <p:clrMapOvr>
    <a:masterClrMapping/>
  </p:clrMapOvr>
  <p:transition spd="slow"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8A8BA6F2-881D-46CB-99AF-A2B2693F6E2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On le fait déjà !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2A5038D7-C960-4DC0-9DDD-0C80091D83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347614"/>
            <a:ext cx="3888432" cy="1538014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542E8B0A-5755-4693-8274-C6EAFDCAE9D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15" t="17999" r="11765" b="16001"/>
          <a:stretch/>
        </p:blipFill>
        <p:spPr>
          <a:xfrm>
            <a:off x="2735796" y="3579862"/>
            <a:ext cx="3672408" cy="1106754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42B4F6A0-3C48-4996-9A8C-BABD0184CC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2041" y="1097675"/>
            <a:ext cx="3491880" cy="189913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161DEBB4-7087-4235-9670-5CB6F0830721}"/>
              </a:ext>
            </a:extLst>
          </p:cNvPr>
          <p:cNvSpPr txBox="1"/>
          <p:nvPr/>
        </p:nvSpPr>
        <p:spPr>
          <a:xfrm>
            <a:off x="827584" y="2923599"/>
            <a:ext cx="2970685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FR" dirty="0"/>
              <a:t>De l’idée à l’application 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4527768E-8D0F-40B3-A3FA-D46829789AD2}"/>
              </a:ext>
            </a:extLst>
          </p:cNvPr>
          <p:cNvSpPr txBox="1"/>
          <p:nvPr/>
        </p:nvSpPr>
        <p:spPr>
          <a:xfrm>
            <a:off x="4716016" y="3077083"/>
            <a:ext cx="4049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De la stratégie à la feuille de route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7D683485-ECF8-4EB6-A208-7050FDE96F97}"/>
              </a:ext>
            </a:extLst>
          </p:cNvPr>
          <p:cNvSpPr txBox="1"/>
          <p:nvPr/>
        </p:nvSpPr>
        <p:spPr>
          <a:xfrm>
            <a:off x="2541382" y="4621832"/>
            <a:ext cx="4349268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r-FR" dirty="0"/>
              <a:t>De l’idée au Business Model partagé </a:t>
            </a:r>
          </a:p>
        </p:txBody>
      </p:sp>
    </p:spTree>
    <p:extLst>
      <p:ext uri="{BB962C8B-B14F-4D97-AF65-F5344CB8AC3E}">
        <p14:creationId xmlns:p14="http://schemas.microsoft.com/office/powerpoint/2010/main" val="335445956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8F24EC99-E8BD-44AF-B939-2E0377040C5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Exemple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9B4E6FDB-FD2E-43A2-963D-0EE2BDCBC4B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7504" y="938657"/>
            <a:ext cx="8831627" cy="4204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66233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4A93D372-7D7A-4013-A825-7BC8CFB690BA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algn="ctr"/>
            <a:r>
              <a:rPr lang="fr-FR" sz="2400" dirty="0"/>
              <a:t>Toutes les idées sont bonnes </a:t>
            </a:r>
          </a:p>
          <a:p>
            <a:pPr algn="ctr"/>
            <a:r>
              <a:rPr lang="fr-FR" sz="2400" dirty="0"/>
              <a:t>	… a priori</a:t>
            </a:r>
          </a:p>
          <a:p>
            <a:pPr algn="ctr"/>
            <a:endParaRPr lang="fr-FR" sz="2400" dirty="0"/>
          </a:p>
          <a:p>
            <a:pPr algn="ctr"/>
            <a:r>
              <a:rPr lang="fr-FR" sz="2400" dirty="0"/>
              <a:t>La communauté (interne et/ou externe) se les approprie</a:t>
            </a:r>
          </a:p>
          <a:p>
            <a:pPr algn="ctr"/>
            <a:r>
              <a:rPr lang="fr-FR" sz="2400" dirty="0"/>
              <a:t>	… ou pas</a:t>
            </a:r>
          </a:p>
          <a:p>
            <a:pPr algn="ctr"/>
            <a:endParaRPr lang="fr-FR" sz="2400" dirty="0"/>
          </a:p>
          <a:p>
            <a:pPr algn="ctr"/>
            <a:r>
              <a:rPr lang="fr-FR" sz="2400" dirty="0"/>
              <a:t>Seules les idées qui ont suscité un intérêt fort sont gardées</a:t>
            </a:r>
          </a:p>
          <a:p>
            <a:pPr algn="ctr"/>
            <a:r>
              <a:rPr lang="fr-FR" sz="2400" dirty="0"/>
              <a:t>	… et analysées par les experts</a:t>
            </a:r>
          </a:p>
          <a:p>
            <a:pPr algn="ctr"/>
            <a:endParaRPr lang="fr-FR" sz="2400" dirty="0"/>
          </a:p>
          <a:p>
            <a:pPr algn="ctr"/>
            <a:endParaRPr lang="fr-FR" sz="2400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FC0D30B5-5624-4868-A8E1-7C6353F8513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Les grands principes</a:t>
            </a:r>
          </a:p>
        </p:txBody>
      </p:sp>
    </p:spTree>
    <p:extLst>
      <p:ext uri="{BB962C8B-B14F-4D97-AF65-F5344CB8AC3E}">
        <p14:creationId xmlns:p14="http://schemas.microsoft.com/office/powerpoint/2010/main" val="151286801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4A93D372-7D7A-4013-A825-7BC8CFB690BA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68315" y="1131590"/>
            <a:ext cx="8207375" cy="3383631"/>
          </a:xfrm>
        </p:spPr>
        <p:txBody>
          <a:bodyPr/>
          <a:lstStyle/>
          <a:p>
            <a:pPr algn="ctr"/>
            <a:r>
              <a:rPr lang="fr-FR" dirty="0"/>
              <a:t>Les experts ne doivent pas être impliqués</a:t>
            </a:r>
          </a:p>
          <a:p>
            <a:pPr algn="ctr"/>
            <a:r>
              <a:rPr lang="fr-FR" dirty="0"/>
              <a:t>	… au début</a:t>
            </a:r>
          </a:p>
          <a:p>
            <a:pPr algn="ctr"/>
            <a:endParaRPr lang="fr-FR" dirty="0"/>
          </a:p>
          <a:p>
            <a:pPr algn="ctr"/>
            <a:r>
              <a:rPr lang="fr-FR" dirty="0"/>
              <a:t>L’engagement (client / collaborateur) est nécessaire</a:t>
            </a:r>
          </a:p>
          <a:p>
            <a:pPr algn="ctr"/>
            <a:r>
              <a:rPr lang="fr-FR" dirty="0"/>
              <a:t>	… grâce à la gamification et au partage de la valeur</a:t>
            </a:r>
          </a:p>
          <a:p>
            <a:pPr algn="ctr"/>
            <a:endParaRPr lang="fr-FR" dirty="0"/>
          </a:p>
          <a:p>
            <a:pPr algn="ctr"/>
            <a:r>
              <a:rPr lang="fr-FR" dirty="0"/>
              <a:t>L’interaction doit être intense et pertinente</a:t>
            </a:r>
          </a:p>
          <a:p>
            <a:pPr algn="ctr"/>
            <a:r>
              <a:rPr lang="fr-FR" dirty="0"/>
              <a:t>	… en physique et en digital</a:t>
            </a:r>
          </a:p>
          <a:p>
            <a:pPr algn="ctr"/>
            <a:endParaRPr lang="fr-FR" dirty="0"/>
          </a:p>
          <a:p>
            <a:pPr algn="ctr"/>
            <a:r>
              <a:rPr lang="fr-FR" dirty="0"/>
              <a:t>Il faut donc TOUS être au contact des clients</a:t>
            </a:r>
          </a:p>
          <a:p>
            <a:pPr algn="ctr"/>
            <a:r>
              <a:rPr lang="fr-FR" dirty="0"/>
              <a:t>	… et être à l’aise avec cela !</a:t>
            </a:r>
          </a:p>
          <a:p>
            <a:pPr algn="ctr"/>
            <a:endParaRPr lang="fr-FR" sz="1800" dirty="0"/>
          </a:p>
          <a:p>
            <a:pPr algn="ctr"/>
            <a:endParaRPr lang="fr-FR" sz="1800" dirty="0"/>
          </a:p>
          <a:p>
            <a:pPr algn="ctr"/>
            <a:endParaRPr lang="fr-FR" sz="1800" dirty="0"/>
          </a:p>
          <a:p>
            <a:pPr algn="ctr"/>
            <a:endParaRPr lang="fr-FR" sz="1800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FC0D30B5-5624-4868-A8E1-7C6353F851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303498"/>
            <a:ext cx="9144000" cy="344574"/>
          </a:xfrm>
        </p:spPr>
        <p:txBody>
          <a:bodyPr/>
          <a:lstStyle/>
          <a:p>
            <a:r>
              <a:rPr lang="fr-FR" dirty="0"/>
              <a:t>Les facteurs clefs de succès</a:t>
            </a:r>
          </a:p>
        </p:txBody>
      </p:sp>
    </p:spTree>
    <p:extLst>
      <p:ext uri="{BB962C8B-B14F-4D97-AF65-F5344CB8AC3E}">
        <p14:creationId xmlns:p14="http://schemas.microsoft.com/office/powerpoint/2010/main" val="310015907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ous-titre 3">
            <a:extLst>
              <a:ext uri="{FF2B5EF4-FFF2-40B4-BE49-F238E27FC236}">
                <a16:creationId xmlns:a16="http://schemas.microsoft.com/office/drawing/2014/main" id="{2130D2A0-2F94-46EB-94D9-86B3ABAB22A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Les bénéfices</a:t>
            </a:r>
          </a:p>
        </p:txBody>
      </p:sp>
    </p:spTree>
    <p:extLst>
      <p:ext uri="{BB962C8B-B14F-4D97-AF65-F5344CB8AC3E}">
        <p14:creationId xmlns:p14="http://schemas.microsoft.com/office/powerpoint/2010/main" val="590379366"/>
      </p:ext>
    </p:extLst>
  </p:cSld>
  <p:clrMapOvr>
    <a:masterClrMapping/>
  </p:clrMapOvr>
  <p:transition spd="slow"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6AF0A52-983F-40B8-ADF3-6FE6FE951053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fr-FR" dirty="0"/>
              <a:t>Pour le(s) client(s):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FR" dirty="0"/>
              <a:t>La satisfaction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FR" dirty="0"/>
              <a:t>Augmenter sa capacité d’innovation propre</a:t>
            </a:r>
          </a:p>
          <a:p>
            <a:endParaRPr lang="fr-FR" dirty="0"/>
          </a:p>
          <a:p>
            <a:r>
              <a:rPr lang="fr-FR" dirty="0"/>
              <a:t>Pour le(s) collaborateur(s) de Visiativ: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FR" dirty="0"/>
              <a:t>L’employabilité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FR" dirty="0"/>
              <a:t>La reconnaissance</a:t>
            </a:r>
          </a:p>
          <a:p>
            <a:endParaRPr lang="fr-FR" dirty="0"/>
          </a:p>
          <a:p>
            <a:r>
              <a:rPr lang="fr-FR" dirty="0"/>
              <a:t>Pour Visiativ: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FR" dirty="0"/>
              <a:t>L’engagement client (ambassadeur)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r-FR" dirty="0"/>
              <a:t>L’animation d’une communauté d’intrapreneur</a:t>
            </a:r>
          </a:p>
          <a:p>
            <a:endParaRPr lang="fr-FR" dirty="0"/>
          </a:p>
          <a:p>
            <a:endParaRPr lang="fr-FR" dirty="0"/>
          </a:p>
        </p:txBody>
      </p:sp>
      <p:sp>
        <p:nvSpPr>
          <p:cNvPr id="2" name="Sous-titre 1">
            <a:extLst>
              <a:ext uri="{FF2B5EF4-FFF2-40B4-BE49-F238E27FC236}">
                <a16:creationId xmlns:a16="http://schemas.microsoft.com/office/drawing/2014/main" id="{25FEC6D5-FD6C-4023-AF52-ADF918BA3E2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Les bénéfices</a:t>
            </a:r>
          </a:p>
        </p:txBody>
      </p:sp>
    </p:spTree>
    <p:extLst>
      <p:ext uri="{BB962C8B-B14F-4D97-AF65-F5344CB8AC3E}">
        <p14:creationId xmlns:p14="http://schemas.microsoft.com/office/powerpoint/2010/main" val="63129776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ous-titre 5"/>
          <p:cNvSpPr>
            <a:spLocks noGrp="1"/>
          </p:cNvSpPr>
          <p:nvPr>
            <p:ph type="subTitle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fr-FR" dirty="0"/>
              <a:t>Merci de votre attention !</a:t>
            </a:r>
          </a:p>
        </p:txBody>
      </p:sp>
    </p:spTree>
    <p:extLst>
      <p:ext uri="{BB962C8B-B14F-4D97-AF65-F5344CB8AC3E}">
        <p14:creationId xmlns:p14="http://schemas.microsoft.com/office/powerpoint/2010/main" val="2498370862"/>
      </p:ext>
    </p:extLst>
  </p:cSld>
  <p:clrMapOvr>
    <a:masterClrMapping/>
  </p:clrMapOvr>
  <p:transition spd="slow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1">
            <a:extLst>
              <a:ext uri="{FF2B5EF4-FFF2-40B4-BE49-F238E27FC236}">
                <a16:creationId xmlns:a16="http://schemas.microsoft.com/office/drawing/2014/main" id="{E1C3D079-1AC0-4837-8058-7D49D38EDC7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i="1" dirty="0">
                <a:solidFill>
                  <a:schemeClr val="bg1">
                    <a:lumMod val="65000"/>
                  </a:schemeClr>
                </a:solidFill>
              </a:rPr>
              <a:t>Bad news:</a:t>
            </a:r>
          </a:p>
          <a:p>
            <a:r>
              <a:rPr lang="fr-FR" i="1" dirty="0">
                <a:solidFill>
                  <a:schemeClr val="bg1">
                    <a:lumMod val="65000"/>
                  </a:schemeClr>
                </a:solidFill>
              </a:rPr>
              <a:t>Le monde est de plus en plus incertain !</a:t>
            </a:r>
          </a:p>
          <a:p>
            <a:r>
              <a:rPr lang="fr-FR" b="1" dirty="0">
                <a:solidFill>
                  <a:srgbClr val="FAC1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Good news:</a:t>
            </a:r>
          </a:p>
          <a:p>
            <a:r>
              <a:rPr lang="fr-FR" b="1" dirty="0">
                <a:solidFill>
                  <a:srgbClr val="FAC1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Donc tout est possible !</a:t>
            </a:r>
          </a:p>
          <a:p>
            <a:endParaRPr lang="fr-FR" dirty="0"/>
          </a:p>
          <a:p>
            <a:r>
              <a:rPr lang="fr-FR" b="1" dirty="0">
                <a:solidFill>
                  <a:srgbClr val="98989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L’imagination est plus importante que </a:t>
            </a:r>
          </a:p>
          <a:p>
            <a:r>
              <a:rPr lang="fr-FR" b="1" dirty="0">
                <a:solidFill>
                  <a:srgbClr val="98989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 le savoir </a:t>
            </a:r>
          </a:p>
          <a:p>
            <a:r>
              <a:rPr lang="fr-FR" sz="1800" b="1" dirty="0">
                <a:solidFill>
                  <a:srgbClr val="98989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(A. Einstein)</a:t>
            </a:r>
          </a:p>
        </p:txBody>
      </p:sp>
      <p:pic>
        <p:nvPicPr>
          <p:cNvPr id="1026" name="Picture 2" descr="RÃ©sultat de recherche d'images pour &quot;image einstein warhol&quot;">
            <a:extLst>
              <a:ext uri="{FF2B5EF4-FFF2-40B4-BE49-F238E27FC236}">
                <a16:creationId xmlns:a16="http://schemas.microsoft.com/office/drawing/2014/main" id="{E57F3016-9C97-4BD6-A990-28BC97E2170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6084168" y="4056540"/>
            <a:ext cx="792089" cy="1056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050916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1">
            <a:extLst>
              <a:ext uri="{FF2B5EF4-FFF2-40B4-BE49-F238E27FC236}">
                <a16:creationId xmlns:a16="http://schemas.microsoft.com/office/drawing/2014/main" id="{141CAD1E-093F-44F0-B640-C4D2532699D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POURQUOI intégrer le client au cœur du processus d’innovation ?</a:t>
            </a:r>
          </a:p>
        </p:txBody>
      </p:sp>
    </p:spTree>
    <p:extLst>
      <p:ext uri="{BB962C8B-B14F-4D97-AF65-F5344CB8AC3E}">
        <p14:creationId xmlns:p14="http://schemas.microsoft.com/office/powerpoint/2010/main" val="1493405978"/>
      </p:ext>
    </p:extLst>
  </p:cSld>
  <p:clrMapOvr>
    <a:masterClrMapping/>
  </p:clrMapOvr>
  <p:transition spd="slow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83513E45-7ED2-4E28-91AB-F384D432664F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sz="1800" dirty="0"/>
              <a:t>Le client veut vivre une </a:t>
            </a:r>
            <a:r>
              <a:rPr lang="fr-FR" sz="18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expérience personnalisée</a:t>
            </a:r>
            <a:r>
              <a:rPr lang="fr-FR" sz="1800" dirty="0"/>
              <a:t> tout au long de son cycle d’achat:</a:t>
            </a:r>
          </a:p>
          <a:p>
            <a:pPr marL="1079500" indent="0"/>
            <a:r>
              <a:rPr lang="fr-FR" sz="18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Avant l’achat</a:t>
            </a:r>
            <a:r>
              <a:rPr lang="fr-FR" sz="1800" dirty="0"/>
              <a:t>: </a:t>
            </a:r>
          </a:p>
          <a:p>
            <a:pPr marL="1479550" lvl="2" indent="14288">
              <a:buFont typeface="Wingdings" panose="05000000000000000000" pitchFamily="2" charset="2"/>
              <a:buChar char="è"/>
            </a:pPr>
            <a:r>
              <a:rPr lang="fr-FR" sz="1600" dirty="0"/>
              <a:t>Pouvoir s’informer et être informé de manière individuelle conformément à ses attentes / centres d’intérêts</a:t>
            </a:r>
          </a:p>
          <a:p>
            <a:pPr marL="1079500" indent="0"/>
            <a:r>
              <a:rPr lang="fr-FR" sz="18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Pendant l’achat:</a:t>
            </a:r>
          </a:p>
          <a:p>
            <a:pPr marL="1479550" lvl="2" indent="14288">
              <a:buFont typeface="Wingdings" panose="05000000000000000000" pitchFamily="2" charset="2"/>
              <a:buChar char="è"/>
            </a:pPr>
            <a:r>
              <a:rPr lang="fr-FR" sz="1600" dirty="0"/>
              <a:t>Consommer un produit et/ou service personnalisé et à la demande</a:t>
            </a:r>
          </a:p>
          <a:p>
            <a:pPr marL="1079500" indent="14288"/>
            <a:r>
              <a:rPr lang="fr-FR" sz="18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Après l’achat:</a:t>
            </a:r>
          </a:p>
          <a:p>
            <a:pPr marL="1479550" lvl="2" indent="14288">
              <a:buFont typeface="Wingdings" panose="05000000000000000000" pitchFamily="2" charset="2"/>
              <a:buChar char="è"/>
            </a:pPr>
            <a:r>
              <a:rPr lang="fr-FR" sz="1600" dirty="0"/>
              <a:t>Prolonger son expérience par le partage avec d’autres.</a:t>
            </a:r>
          </a:p>
          <a:p>
            <a:pPr marL="0" lvl="1" indent="0">
              <a:buNone/>
            </a:pPr>
            <a:endParaRPr lang="fr-FR" dirty="0">
              <a:solidFill>
                <a:schemeClr val="tx1"/>
              </a:solidFill>
            </a:endParaRPr>
          </a:p>
          <a:p>
            <a:pPr marL="0" lvl="1" indent="0">
              <a:buNone/>
            </a:pPr>
            <a:r>
              <a:rPr lang="fr-FR" dirty="0">
                <a:solidFill>
                  <a:schemeClr val="tx1"/>
                </a:solidFill>
              </a:rPr>
              <a:t>Le client a une </a:t>
            </a:r>
            <a:r>
              <a:rPr lang="fr-FR" dirty="0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attente éthique </a:t>
            </a:r>
            <a:r>
              <a:rPr lang="fr-FR" dirty="0">
                <a:solidFill>
                  <a:schemeClr val="tx1"/>
                </a:solidFill>
              </a:rPr>
              <a:t>(écologie, sociale, partage, ...) de plus en plus forte !</a:t>
            </a:r>
          </a:p>
          <a:p>
            <a:pPr marL="0" lvl="1" indent="0">
              <a:buNone/>
            </a:pPr>
            <a:endParaRPr lang="fr-FR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è"/>
            </a:pPr>
            <a:endParaRPr lang="fr-FR" sz="1800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C1A64D4-5521-4F66-907E-028C475656B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Les attentes des clients</a:t>
            </a:r>
          </a:p>
        </p:txBody>
      </p:sp>
      <p:pic>
        <p:nvPicPr>
          <p:cNvPr id="5" name="Picture 2" descr="RÃ©sultat de recherche d'images pour &quot;les tendances marchÃ©s&quot;">
            <a:extLst>
              <a:ext uri="{FF2B5EF4-FFF2-40B4-BE49-F238E27FC236}">
                <a16:creationId xmlns:a16="http://schemas.microsoft.com/office/drawing/2014/main" id="{56192F8D-D62E-4BF1-AC0F-AD86CA2737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00392" y="123478"/>
            <a:ext cx="956659" cy="972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200300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83513E45-7ED2-4E28-91AB-F384D432664F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r>
              <a:rPr lang="fr-FR" dirty="0"/>
              <a:t>Pour cela le client fait des aller-retours entre le </a:t>
            </a:r>
            <a:r>
              <a:rPr lang="fr-FR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physique</a:t>
            </a:r>
            <a:r>
              <a:rPr lang="fr-FR" dirty="0"/>
              <a:t> et le </a:t>
            </a:r>
            <a:r>
              <a:rPr lang="fr-FR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digital</a:t>
            </a:r>
            <a:r>
              <a:rPr lang="fr-FR" dirty="0"/>
              <a:t> ….</a:t>
            </a:r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r>
              <a:rPr lang="fr-FR" dirty="0">
                <a:sym typeface="Wingdings" panose="05000000000000000000" pitchFamily="2" charset="2"/>
              </a:rPr>
              <a:t>…. pour rechercher une </a:t>
            </a:r>
            <a:r>
              <a:rPr lang="fr-FR" b="1" dirty="0">
                <a:latin typeface="Segoe UI Semibold" panose="020B0702040204020203" pitchFamily="34" charset="0"/>
                <a:cs typeface="Segoe UI Semibold" panose="020B0702040204020203" pitchFamily="34" charset="0"/>
                <a:sym typeface="Wingdings" panose="05000000000000000000" pitchFamily="2" charset="2"/>
              </a:rPr>
              <a:t>proposition de valeur forte</a:t>
            </a:r>
            <a:r>
              <a:rPr lang="fr-FR" dirty="0">
                <a:latin typeface="Segoe UI Semibold" panose="020B0702040204020203" pitchFamily="34" charset="0"/>
                <a:cs typeface="Segoe UI Semibold" panose="020B0702040204020203" pitchFamily="34" charset="0"/>
                <a:sym typeface="Wingdings" panose="05000000000000000000" pitchFamily="2" charset="2"/>
              </a:rPr>
              <a:t> </a:t>
            </a:r>
          </a:p>
          <a:p>
            <a:pPr marL="0" indent="0" algn="ctr">
              <a:buNone/>
            </a:pPr>
            <a:r>
              <a:rPr lang="fr-FR" dirty="0">
                <a:sym typeface="Wingdings" panose="05000000000000000000" pitchFamily="2" charset="2"/>
              </a:rPr>
              <a:t>avec un </a:t>
            </a:r>
            <a:r>
              <a:rPr lang="fr-FR" b="1" dirty="0">
                <a:latin typeface="Segoe UI Semibold" panose="020B0702040204020203" pitchFamily="34" charset="0"/>
                <a:cs typeface="Segoe UI Semibold" panose="020B0702040204020203" pitchFamily="34" charset="0"/>
                <a:sym typeface="Wingdings" panose="05000000000000000000" pitchFamily="2" charset="2"/>
              </a:rPr>
              <a:t>haut niveau d’exigence</a:t>
            </a:r>
          </a:p>
          <a:p>
            <a:pPr marL="0" indent="0" algn="ctr">
              <a:buNone/>
            </a:pPr>
            <a:endParaRPr lang="fr-FR" dirty="0">
              <a:sym typeface="Wingdings" panose="05000000000000000000" pitchFamily="2" charset="2"/>
            </a:endParaRPr>
          </a:p>
          <a:p>
            <a:pPr marL="0" indent="0" algn="ctr">
              <a:buNone/>
            </a:pPr>
            <a:r>
              <a:rPr lang="fr-FR" dirty="0">
                <a:sym typeface="Wingdings" panose="05000000000000000000" pitchFamily="2" charset="2"/>
              </a:rPr>
              <a:t>C’est pour cela que </a:t>
            </a:r>
            <a:r>
              <a:rPr lang="fr-FR" dirty="0">
                <a:latin typeface="Segoe UI Semibold" panose="020B0702040204020203" pitchFamily="34" charset="0"/>
                <a:cs typeface="Segoe UI Semibold" panose="020B0702040204020203" pitchFamily="34" charset="0"/>
                <a:sym typeface="Wingdings" panose="05000000000000000000" pitchFamily="2" charset="2"/>
              </a:rPr>
              <a:t>le client </a:t>
            </a:r>
            <a:r>
              <a:rPr lang="fr-FR" dirty="0">
                <a:sym typeface="Wingdings" panose="05000000000000000000" pitchFamily="2" charset="2"/>
              </a:rPr>
              <a:t>devient très </a:t>
            </a:r>
            <a:r>
              <a:rPr lang="fr-FR" dirty="0" err="1">
                <a:sym typeface="Wingdings" panose="05000000000000000000" pitchFamily="2" charset="2"/>
              </a:rPr>
              <a:t>très</a:t>
            </a:r>
            <a:r>
              <a:rPr lang="fr-FR" dirty="0">
                <a:sym typeface="Wingdings" panose="05000000000000000000" pitchFamily="2" charset="2"/>
              </a:rPr>
              <a:t> </a:t>
            </a:r>
            <a:r>
              <a:rPr lang="fr-FR" dirty="0">
                <a:latin typeface="Segoe UI Semibold" panose="020B0702040204020203" pitchFamily="34" charset="0"/>
                <a:cs typeface="Segoe UI Semibold" panose="020B0702040204020203" pitchFamily="34" charset="0"/>
                <a:sym typeface="Wingdings" panose="05000000000000000000" pitchFamily="2" charset="2"/>
              </a:rPr>
              <a:t>volatil</a:t>
            </a:r>
            <a:endParaRPr lang="fr-FR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C1A64D4-5521-4F66-907E-028C475656B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Les attentes des clients</a:t>
            </a:r>
          </a:p>
        </p:txBody>
      </p:sp>
      <p:pic>
        <p:nvPicPr>
          <p:cNvPr id="6" name="Picture 2" descr="RÃ©sultat de recherche d'images pour &quot;les tendances marchÃ©s&quot;">
            <a:extLst>
              <a:ext uri="{FF2B5EF4-FFF2-40B4-BE49-F238E27FC236}">
                <a16:creationId xmlns:a16="http://schemas.microsoft.com/office/drawing/2014/main" id="{46ECC44B-C9DD-4B46-AC9E-823EFFF9A8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00392" y="123478"/>
            <a:ext cx="956659" cy="972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678887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83513E45-7ED2-4E28-91AB-F384D432664F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sz="1800" dirty="0"/>
              <a:t>Il faut d’abord </a:t>
            </a:r>
            <a:r>
              <a:rPr lang="fr-FR" sz="18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écouter</a:t>
            </a:r>
            <a:r>
              <a:rPr lang="fr-FR" sz="1800" dirty="0"/>
              <a:t> son client pour pouvoir lui parler et être dans une démarche de </a:t>
            </a:r>
            <a:r>
              <a:rPr lang="fr-FR" sz="18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co-construction</a:t>
            </a:r>
            <a:r>
              <a:rPr lang="fr-FR" sz="1800" dirty="0"/>
              <a:t>:</a:t>
            </a:r>
          </a:p>
          <a:p>
            <a:pPr marL="1420813">
              <a:lnSpc>
                <a:spcPct val="150000"/>
              </a:lnSpc>
              <a:buFont typeface="+mj-lt"/>
              <a:buAutoNum type="arabicPeriod"/>
            </a:pPr>
            <a:r>
              <a:rPr lang="fr-FR" sz="18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Connaissance</a:t>
            </a:r>
            <a:r>
              <a:rPr lang="fr-FR" sz="1800" dirty="0"/>
              <a:t> et proximité client</a:t>
            </a:r>
          </a:p>
          <a:p>
            <a:pPr marL="1420813">
              <a:lnSpc>
                <a:spcPct val="150000"/>
              </a:lnSpc>
              <a:buFont typeface="+mj-lt"/>
              <a:buAutoNum type="arabicPeriod"/>
            </a:pPr>
            <a:r>
              <a:rPr lang="fr-FR" sz="18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Personnalisation</a:t>
            </a:r>
            <a:r>
              <a:rPr lang="fr-FR" sz="1800" dirty="0"/>
              <a:t> de l’offre</a:t>
            </a:r>
          </a:p>
          <a:p>
            <a:pPr marL="1420813">
              <a:lnSpc>
                <a:spcPct val="150000"/>
              </a:lnSpc>
              <a:buFont typeface="+mj-lt"/>
              <a:buAutoNum type="arabicPeriod"/>
            </a:pPr>
            <a:r>
              <a:rPr lang="fr-FR" sz="18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Co-production</a:t>
            </a:r>
            <a:r>
              <a:rPr lang="fr-FR" sz="1800" dirty="0"/>
              <a:t> de l’offre</a:t>
            </a:r>
          </a:p>
          <a:p>
            <a:pPr marL="0" indent="0"/>
            <a:endParaRPr lang="fr-FR" sz="1800" dirty="0">
              <a:sym typeface="Wingdings" panose="05000000000000000000" pitchFamily="2" charset="2"/>
            </a:endParaRPr>
          </a:p>
          <a:p>
            <a:pPr marL="0" indent="0" algn="ctr">
              <a:buNone/>
            </a:pPr>
            <a:r>
              <a:rPr lang="fr-FR" sz="2400" dirty="0">
                <a:solidFill>
                  <a:schemeClr val="accent4"/>
                </a:solidFill>
                <a:sym typeface="Wingdings" panose="05000000000000000000" pitchFamily="2" charset="2"/>
              </a:rPr>
              <a:t>Le </a:t>
            </a:r>
            <a:r>
              <a:rPr lang="fr-FR" sz="2400" dirty="0">
                <a:solidFill>
                  <a:schemeClr val="accent4"/>
                </a:solidFill>
                <a:latin typeface="Segoe UI Semibold" panose="020B0702040204020203" pitchFamily="34" charset="0"/>
                <a:cs typeface="Segoe UI Semibold" panose="020B0702040204020203" pitchFamily="34" charset="0"/>
                <a:sym typeface="Wingdings" panose="05000000000000000000" pitchFamily="2" charset="2"/>
              </a:rPr>
              <a:t>client</a:t>
            </a:r>
            <a:r>
              <a:rPr lang="fr-FR" sz="2400" dirty="0">
                <a:solidFill>
                  <a:schemeClr val="accent4"/>
                </a:solidFill>
                <a:sym typeface="Wingdings" panose="05000000000000000000" pitchFamily="2" charset="2"/>
              </a:rPr>
              <a:t> devient une </a:t>
            </a:r>
            <a:r>
              <a:rPr lang="fr-FR" sz="2400" dirty="0">
                <a:solidFill>
                  <a:schemeClr val="accent4"/>
                </a:solidFill>
                <a:latin typeface="Segoe UI Semibold" panose="020B0702040204020203" pitchFamily="34" charset="0"/>
                <a:cs typeface="Segoe UI Semibold" panose="020B0702040204020203" pitchFamily="34" charset="0"/>
                <a:sym typeface="Wingdings" panose="05000000000000000000" pitchFamily="2" charset="2"/>
              </a:rPr>
              <a:t>ressource</a:t>
            </a:r>
            <a:r>
              <a:rPr lang="fr-FR" sz="2400" dirty="0">
                <a:solidFill>
                  <a:schemeClr val="accent4"/>
                </a:solidFill>
                <a:sym typeface="Wingdings" panose="05000000000000000000" pitchFamily="2" charset="2"/>
              </a:rPr>
              <a:t> !</a:t>
            </a:r>
            <a:endParaRPr lang="fr-FR" sz="2400" dirty="0">
              <a:solidFill>
                <a:schemeClr val="accent4"/>
              </a:solidFill>
            </a:endParaRPr>
          </a:p>
          <a:p>
            <a:endParaRPr lang="fr-FR" sz="1800" dirty="0"/>
          </a:p>
          <a:p>
            <a:pPr marL="0" indent="0">
              <a:buNone/>
            </a:pPr>
            <a:r>
              <a:rPr lang="fr-FR" sz="1800" dirty="0"/>
              <a:t>RQ: Par effet miroir, nous sommes tous clients de nos fournisseurs !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C1A64D4-5521-4F66-907E-028C475656B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>
                <a:solidFill>
                  <a:schemeClr val="accent4"/>
                </a:solidFill>
              </a:rPr>
              <a:t>La réponse par l’INNOVATION</a:t>
            </a:r>
          </a:p>
        </p:txBody>
      </p:sp>
    </p:spTree>
    <p:extLst>
      <p:ext uri="{BB962C8B-B14F-4D97-AF65-F5344CB8AC3E}">
        <p14:creationId xmlns:p14="http://schemas.microsoft.com/office/powerpoint/2010/main" val="135129874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54449D7D-C03E-4645-8360-4F5CC324071E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sz="1800" dirty="0"/>
              <a:t>Il faut donc passer de la notion de fonctionnalités ou de prestation à la notion de </a:t>
            </a:r>
            <a:r>
              <a:rPr lang="fr-FR" sz="18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proposition de valeur globale</a:t>
            </a:r>
            <a:r>
              <a:rPr lang="fr-FR" sz="1800" dirty="0"/>
              <a:t>:</a:t>
            </a:r>
          </a:p>
          <a:p>
            <a:pPr marL="1422400">
              <a:buFont typeface="+mj-lt"/>
              <a:buAutoNum type="arabicPeriod"/>
            </a:pPr>
            <a:r>
              <a:rPr lang="fr-FR" sz="1800" dirty="0"/>
              <a:t> Passer de la possession à l’</a:t>
            </a:r>
            <a:r>
              <a:rPr lang="fr-FR" sz="18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usage</a:t>
            </a:r>
            <a:r>
              <a:rPr lang="fr-FR" sz="1800" dirty="0"/>
              <a:t> (paiement de la valeur): </a:t>
            </a:r>
          </a:p>
          <a:p>
            <a:pPr marL="1079500" lvl="1" indent="0">
              <a:buNone/>
            </a:pPr>
            <a:r>
              <a:rPr lang="fr-FR" sz="1600" dirty="0">
                <a:sym typeface="Wingdings" panose="05000000000000000000" pitchFamily="2" charset="2"/>
              </a:rPr>
              <a:t>	 Offres </a:t>
            </a:r>
            <a:r>
              <a:rPr lang="fr-FR" sz="1600" dirty="0"/>
              <a:t>Freemium</a:t>
            </a:r>
          </a:p>
          <a:p>
            <a:pPr marL="1422400">
              <a:buFont typeface="+mj-lt"/>
              <a:buAutoNum type="arabicPeriod"/>
            </a:pPr>
            <a:r>
              <a:rPr lang="fr-FR" sz="1800" dirty="0"/>
              <a:t> Industrialiser la </a:t>
            </a:r>
            <a:r>
              <a:rPr lang="fr-FR" sz="18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personnalisation</a:t>
            </a:r>
            <a:r>
              <a:rPr lang="fr-FR" sz="1800" dirty="0"/>
              <a:t> (co-construction): </a:t>
            </a:r>
          </a:p>
          <a:p>
            <a:pPr marL="1079500" lvl="1" indent="0">
              <a:buNone/>
            </a:pPr>
            <a:r>
              <a:rPr lang="fr-FR" sz="1600" dirty="0">
                <a:sym typeface="Wingdings" panose="05000000000000000000" pitchFamily="2" charset="2"/>
              </a:rPr>
              <a:t>	Le </a:t>
            </a:r>
            <a:r>
              <a:rPr lang="fr-FR" sz="1600" dirty="0"/>
              <a:t>Digital</a:t>
            </a:r>
          </a:p>
          <a:p>
            <a:pPr marL="1422400">
              <a:buFont typeface="+mj-lt"/>
              <a:buAutoNum type="arabicPeriod"/>
            </a:pPr>
            <a:r>
              <a:rPr lang="fr-FR" sz="18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Partager la valeur </a:t>
            </a:r>
            <a:r>
              <a:rPr lang="fr-FR" sz="1800" dirty="0"/>
              <a:t>avec le client (co-production): </a:t>
            </a:r>
          </a:p>
          <a:p>
            <a:pPr marL="1079500" lvl="1" indent="0">
              <a:buNone/>
            </a:pPr>
            <a:r>
              <a:rPr lang="fr-FR" sz="1600" dirty="0">
                <a:sym typeface="Wingdings" panose="05000000000000000000" pitchFamily="2" charset="2"/>
              </a:rPr>
              <a:t>	 </a:t>
            </a:r>
            <a:r>
              <a:rPr lang="fr-FR" sz="1600" dirty="0"/>
              <a:t>Partenariat - Communautés</a:t>
            </a:r>
          </a:p>
          <a:p>
            <a:pPr marL="0" indent="0" algn="ctr">
              <a:buNone/>
            </a:pPr>
            <a:endParaRPr lang="fr-FR" dirty="0">
              <a:solidFill>
                <a:schemeClr val="tx2"/>
              </a:solidFill>
            </a:endParaRPr>
          </a:p>
          <a:p>
            <a:pPr marL="0" indent="0" algn="ctr">
              <a:buNone/>
            </a:pPr>
            <a:r>
              <a:rPr lang="fr-FR" sz="2400" dirty="0">
                <a:solidFill>
                  <a:schemeClr val="tx2"/>
                </a:solidFill>
              </a:rPr>
              <a:t>Passer du Donnant / Donnant au </a:t>
            </a:r>
            <a:r>
              <a:rPr lang="fr-FR" sz="2400" dirty="0">
                <a:solidFill>
                  <a:schemeClr val="tx2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Gagnant / Gagnant 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91EEDBF6-E13F-4634-98C5-ECAB77935BB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>
                <a:solidFill>
                  <a:schemeClr val="tx2"/>
                </a:solidFill>
              </a:rPr>
              <a:t>La réponse par le BUSINESS MODEL</a:t>
            </a:r>
          </a:p>
        </p:txBody>
      </p:sp>
    </p:spTree>
    <p:extLst>
      <p:ext uri="{BB962C8B-B14F-4D97-AF65-F5344CB8AC3E}">
        <p14:creationId xmlns:p14="http://schemas.microsoft.com/office/powerpoint/2010/main" val="200995102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98F9EDA7-166B-47D9-A5B7-FA7CBE931023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ln>
            <a:noFill/>
          </a:ln>
        </p:spPr>
        <p:txBody>
          <a:bodyPr/>
          <a:lstStyle/>
          <a:p>
            <a:pPr marL="0" indent="0">
              <a:buNone/>
            </a:pPr>
            <a:r>
              <a:rPr lang="fr-FR" sz="1600" dirty="0"/>
              <a:t>La raison d’être d’une entreprise c’est de faire de la croissance rentable. </a:t>
            </a:r>
            <a:r>
              <a:rPr lang="fr-FR" sz="16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Les gains de productivité</a:t>
            </a:r>
            <a:r>
              <a:rPr lang="fr-FR" sz="1600" dirty="0"/>
              <a:t> doivent contribuer au </a:t>
            </a:r>
            <a:r>
              <a:rPr lang="fr-FR" sz="16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financement de la transformation  </a:t>
            </a:r>
            <a:r>
              <a:rPr lang="fr-FR" sz="1600" dirty="0"/>
              <a:t>(le free, les changements de modèle économique, l’innovation,…)</a:t>
            </a:r>
          </a:p>
          <a:p>
            <a:endParaRPr lang="fr-FR" sz="900" dirty="0"/>
          </a:p>
          <a:p>
            <a:pPr marL="0" indent="0">
              <a:buNone/>
            </a:pPr>
            <a:r>
              <a:rPr lang="fr-FR" sz="1600" dirty="0"/>
              <a:t>Avec des collaborateurs qui amènent dans l’entreprise un état d’esprit qu’ils ont en tant que  consommateur: </a:t>
            </a:r>
          </a:p>
          <a:p>
            <a:pPr marL="1079500" indent="0"/>
            <a:r>
              <a:rPr lang="fr-FR" sz="16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L’usage,</a:t>
            </a:r>
            <a:r>
              <a:rPr lang="fr-FR" sz="1600" dirty="0"/>
              <a:t> pas la possession </a:t>
            </a:r>
          </a:p>
          <a:p>
            <a:pPr marL="457200" lvl="1" indent="0">
              <a:buNone/>
            </a:pPr>
            <a:r>
              <a:rPr lang="fr-FR" sz="1400" dirty="0">
                <a:sym typeface="Wingdings" panose="05000000000000000000" pitchFamily="2" charset="2"/>
              </a:rPr>
              <a:t>		 Trouver et garder les talents</a:t>
            </a:r>
            <a:r>
              <a:rPr lang="fr-FR" sz="1400" dirty="0"/>
              <a:t> </a:t>
            </a:r>
          </a:p>
          <a:p>
            <a:pPr marL="1079500" indent="0"/>
            <a:r>
              <a:rPr lang="fr-FR" sz="16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La confiance </a:t>
            </a:r>
            <a:r>
              <a:rPr lang="fr-FR" sz="1600" dirty="0"/>
              <a:t>et le sens </a:t>
            </a:r>
          </a:p>
          <a:p>
            <a:pPr marL="457200" lvl="1" indent="0">
              <a:buNone/>
            </a:pPr>
            <a:r>
              <a:rPr lang="fr-FR" sz="1400" dirty="0">
                <a:sym typeface="Wingdings" panose="05000000000000000000" pitchFamily="2" charset="2"/>
              </a:rPr>
              <a:t>		 V</a:t>
            </a:r>
            <a:r>
              <a:rPr lang="fr-FR" sz="1400" dirty="0"/>
              <a:t>ision et Transparence </a:t>
            </a:r>
          </a:p>
          <a:p>
            <a:pPr marL="1079500" indent="0"/>
            <a:r>
              <a:rPr lang="fr-FR" sz="1600" dirty="0"/>
              <a:t> Le mélange </a:t>
            </a:r>
            <a:r>
              <a:rPr lang="fr-FR" sz="16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pro / perso </a:t>
            </a:r>
          </a:p>
          <a:p>
            <a:pPr marL="457200" lvl="1" indent="0">
              <a:buNone/>
            </a:pPr>
            <a:r>
              <a:rPr lang="fr-FR" sz="1400" dirty="0">
                <a:sym typeface="Wingdings" panose="05000000000000000000" pitchFamily="2" charset="2"/>
              </a:rPr>
              <a:t>		 Le digital </a:t>
            </a:r>
            <a:r>
              <a:rPr lang="fr-FR" sz="1400" dirty="0"/>
              <a:t>au service du bien-être du collaborateur</a:t>
            </a:r>
          </a:p>
          <a:p>
            <a:pPr marL="0" indent="0">
              <a:buNone/>
            </a:pPr>
            <a:endParaRPr lang="fr-FR" sz="700" dirty="0"/>
          </a:p>
          <a:p>
            <a:pPr marL="0" indent="0" algn="ctr">
              <a:buNone/>
            </a:pPr>
            <a:r>
              <a:rPr lang="fr-FR" sz="2400" dirty="0">
                <a:solidFill>
                  <a:srgbClr val="F79646"/>
                </a:solidFill>
              </a:rPr>
              <a:t>La convergence entre </a:t>
            </a:r>
            <a:r>
              <a:rPr lang="fr-FR" sz="2400" dirty="0">
                <a:solidFill>
                  <a:srgbClr val="F79646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productivité</a:t>
            </a:r>
            <a:r>
              <a:rPr lang="fr-FR" sz="2400" dirty="0">
                <a:solidFill>
                  <a:srgbClr val="F79646"/>
                </a:solidFill>
              </a:rPr>
              <a:t> et </a:t>
            </a:r>
            <a:r>
              <a:rPr lang="fr-FR" sz="2400" dirty="0">
                <a:solidFill>
                  <a:srgbClr val="F79646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impact écologie</a:t>
            </a:r>
            <a:endParaRPr lang="fr-FR" sz="1600" dirty="0">
              <a:solidFill>
                <a:srgbClr val="F79646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1B39937E-861A-4673-8979-3A3138FC913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>
                <a:solidFill>
                  <a:schemeClr val="accent6"/>
                </a:solidFill>
              </a:rPr>
              <a:t>La réponse par l’ORGANISATION</a:t>
            </a:r>
          </a:p>
        </p:txBody>
      </p:sp>
    </p:spTree>
    <p:extLst>
      <p:ext uri="{BB962C8B-B14F-4D97-AF65-F5344CB8AC3E}">
        <p14:creationId xmlns:p14="http://schemas.microsoft.com/office/powerpoint/2010/main" val="185456952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1">
            <a:extLst>
              <a:ext uri="{FF2B5EF4-FFF2-40B4-BE49-F238E27FC236}">
                <a16:creationId xmlns:a16="http://schemas.microsoft.com/office/drawing/2014/main" id="{141CAD1E-093F-44F0-B640-C4D2532699D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COMMENT intégrer le client au cœur du processus d’innovation ?</a:t>
            </a:r>
          </a:p>
        </p:txBody>
      </p:sp>
    </p:spTree>
    <p:extLst>
      <p:ext uri="{BB962C8B-B14F-4D97-AF65-F5344CB8AC3E}">
        <p14:creationId xmlns:p14="http://schemas.microsoft.com/office/powerpoint/2010/main" val="2508068675"/>
      </p:ext>
    </p:extLst>
  </p:cSld>
  <p:clrMapOvr>
    <a:masterClrMapping/>
  </p:clrMapOvr>
  <p:transition spd="slow">
    <p:wipe dir="r"/>
  </p:transition>
</p:sld>
</file>

<file path=ppt/theme/theme1.xml><?xml version="1.0" encoding="utf-8"?>
<a:theme xmlns:a="http://schemas.openxmlformats.org/drawingml/2006/main" name="InnovativDays2018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ersonnalisé 1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ésentation1" id="{98B560CF-D823-4EEF-9AD5-3F4108AD9EF9}" vid="{89EDB221-08D3-4B69-AE37-A35C76BF6833}"/>
    </a:ext>
  </a:extLst>
</a:theme>
</file>

<file path=ppt/theme/theme2.xml><?xml version="1.0" encoding="utf-8"?>
<a:theme xmlns:a="http://schemas.openxmlformats.org/drawingml/2006/main" name="InnovativDays2018 - Fond Noi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ésentation1" id="{98B560CF-D823-4EEF-9AD5-3F4108AD9EF9}" vid="{9AD7CA84-587D-4FE2-AA56-80ABE3BBFAB4}"/>
    </a:ext>
  </a:extLst>
</a:theme>
</file>

<file path=ppt/theme/theme3.xml><?xml version="1.0" encoding="utf-8"?>
<a:theme xmlns:a="http://schemas.openxmlformats.org/drawingml/2006/main" name="BLANK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ésentation1" id="{98B560CF-D823-4EEF-9AD5-3F4108AD9EF9}" vid="{A9D67E39-A97E-4A49-AB53-951A3F65440B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 PPT - InnovativDays2018</Template>
  <TotalTime>288</TotalTime>
  <Words>375</Words>
  <Application>Microsoft Office PowerPoint</Application>
  <PresentationFormat>Affichage à l'écran (16:9)</PresentationFormat>
  <Paragraphs>105</Paragraphs>
  <Slides>16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10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16</vt:i4>
      </vt:variant>
    </vt:vector>
  </HeadingPairs>
  <TitlesOfParts>
    <vt:vector size="29" baseType="lpstr">
      <vt:lpstr>MS Gothic</vt:lpstr>
      <vt:lpstr>MS PGothic</vt:lpstr>
      <vt:lpstr>Arial</vt:lpstr>
      <vt:lpstr>Calibri</vt:lpstr>
      <vt:lpstr>Century Gothic</vt:lpstr>
      <vt:lpstr>Segoe UI</vt:lpstr>
      <vt:lpstr>Segoe UI Light</vt:lpstr>
      <vt:lpstr>Segoe UI Semibold</vt:lpstr>
      <vt:lpstr>Segoe UI Semilight</vt:lpstr>
      <vt:lpstr>Wingdings</vt:lpstr>
      <vt:lpstr>InnovativDays2018</vt:lpstr>
      <vt:lpstr>InnovativDays2018 - Fond Noir</vt:lpstr>
      <vt:lpstr>BLANK</vt:lpstr>
      <vt:lpstr>Processus d'engagement créatif et collaboratif  Nouvelle définition et nouveau périmètre de l'open innovation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VDOC SOFTWARE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Processus d'engagement créatif et collaboratif  Nouvelle définition et nouveau périmètre de l'open innovation</dc:title>
  <dc:creator>Thierry HERBIN</dc:creator>
  <cp:lastModifiedBy>Thierry HERBIN</cp:lastModifiedBy>
  <cp:revision>17</cp:revision>
  <dcterms:created xsi:type="dcterms:W3CDTF">2018-11-27T10:13:46Z</dcterms:created>
  <dcterms:modified xsi:type="dcterms:W3CDTF">2018-11-28T14:05:22Z</dcterms:modified>
</cp:coreProperties>
</file>