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22"/>
  </p:notesMasterIdLst>
  <p:handoutMasterIdLst>
    <p:handoutMasterId r:id="rId23"/>
  </p:handoutMasterIdLst>
  <p:sldIdLst>
    <p:sldId id="262" r:id="rId4"/>
    <p:sldId id="260" r:id="rId5"/>
    <p:sldId id="283" r:id="rId6"/>
    <p:sldId id="274" r:id="rId7"/>
    <p:sldId id="275" r:id="rId8"/>
    <p:sldId id="276" r:id="rId9"/>
    <p:sldId id="271" r:id="rId10"/>
    <p:sldId id="277" r:id="rId11"/>
    <p:sldId id="284" r:id="rId12"/>
    <p:sldId id="282" r:id="rId13"/>
    <p:sldId id="285" r:id="rId14"/>
    <p:sldId id="286" r:id="rId15"/>
    <p:sldId id="269" r:id="rId16"/>
    <p:sldId id="278" r:id="rId17"/>
    <p:sldId id="279" r:id="rId18"/>
    <p:sldId id="281" r:id="rId19"/>
    <p:sldId id="280" r:id="rId20"/>
    <p:sldId id="265" r:id="rId2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73" autoAdjust="0"/>
  </p:normalViewPr>
  <p:slideViewPr>
    <p:cSldViewPr>
      <p:cViewPr varScale="1">
        <p:scale>
          <a:sx n="154" d="100"/>
          <a:sy n="154" d="100"/>
        </p:scale>
        <p:origin x="42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00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cessiweb.org/index.php/accessiweb_2.2_liste_generale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vps300419.ovh.net/accessibleporta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riscope.tv/w/1RDGldwElDzG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L’accessibilité : une contrainte ou une opportunité ?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Vincent MARTINON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983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Les normes en place</a:t>
            </a:r>
          </a:p>
        </p:txBody>
      </p:sp>
    </p:spTree>
    <p:extLst>
      <p:ext uri="{BB962C8B-B14F-4D97-AF65-F5344CB8AC3E}">
        <p14:creationId xmlns:p14="http://schemas.microsoft.com/office/powerpoint/2010/main" val="5583709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smtClean="0"/>
              <a:t>WCAG 2.0 (Web Content </a:t>
            </a:r>
            <a:r>
              <a:rPr lang="fr-FR" sz="1800" dirty="0" err="1" smtClean="0"/>
              <a:t>Accessibility</a:t>
            </a:r>
            <a:r>
              <a:rPr lang="fr-FR" sz="1800" dirty="0" smtClean="0"/>
              <a:t> Guidelines)</a:t>
            </a:r>
          </a:p>
          <a:p>
            <a:pPr lvl="1"/>
            <a:r>
              <a:rPr lang="fr-FR" sz="1400" dirty="0" smtClean="0"/>
              <a:t>Décomposée en 3 niveaux, de A à AAA (niveau AA conseillé)</a:t>
            </a:r>
          </a:p>
          <a:p>
            <a:r>
              <a:rPr lang="fr-FR" sz="1600" dirty="0" smtClean="0"/>
              <a:t>Règles</a:t>
            </a:r>
          </a:p>
          <a:p>
            <a:pPr lvl="1"/>
            <a:r>
              <a:rPr lang="fr-FR" sz="1400" b="1" dirty="0" smtClean="0"/>
              <a:t>Perceptible </a:t>
            </a:r>
            <a:r>
              <a:rPr lang="fr-FR" sz="1400" dirty="0" smtClean="0"/>
              <a:t>: tout contenu non textuel doit avoir une alternative textuelle</a:t>
            </a:r>
          </a:p>
          <a:p>
            <a:pPr lvl="1"/>
            <a:r>
              <a:rPr lang="fr-FR" sz="1400" b="1" dirty="0" smtClean="0"/>
              <a:t>Utilisable</a:t>
            </a:r>
            <a:r>
              <a:rPr lang="fr-FR" sz="1400" dirty="0" smtClean="0"/>
              <a:t> : tout les éléments de l’interface et de la navigation doit être accessible </a:t>
            </a:r>
            <a:r>
              <a:rPr lang="fr-FR" sz="1400" dirty="0" err="1" smtClean="0"/>
              <a:t>indifférement</a:t>
            </a:r>
            <a:r>
              <a:rPr lang="fr-FR" sz="1400" dirty="0" smtClean="0"/>
              <a:t> à la souris ou au clavier</a:t>
            </a:r>
          </a:p>
          <a:p>
            <a:pPr lvl="1"/>
            <a:r>
              <a:rPr lang="fr-FR" sz="1400" b="1" dirty="0" smtClean="0"/>
              <a:t>Compréhensible </a:t>
            </a:r>
            <a:r>
              <a:rPr lang="fr-FR" sz="1400" dirty="0" smtClean="0"/>
              <a:t>: l’information, la navigation doit être compréhensible par tout visiteur</a:t>
            </a:r>
          </a:p>
          <a:p>
            <a:pPr lvl="1"/>
            <a:r>
              <a:rPr lang="fr-FR" sz="1400" b="1" dirty="0"/>
              <a:t>Robuste </a:t>
            </a:r>
            <a:r>
              <a:rPr lang="fr-FR" sz="1400" dirty="0"/>
              <a:t>: </a:t>
            </a:r>
            <a:r>
              <a:rPr lang="fr-FR" sz="1400" dirty="0" smtClean="0"/>
              <a:t>contenu présenté accessible </a:t>
            </a:r>
            <a:r>
              <a:rPr lang="fr-FR" sz="1400" dirty="0"/>
              <a:t>de la même façon pour tous quelque soit l’outil de navigation </a:t>
            </a:r>
            <a:r>
              <a:rPr lang="fr-FR" sz="1400" dirty="0" smtClean="0"/>
              <a:t>utilisé</a:t>
            </a:r>
          </a:p>
          <a:p>
            <a:pPr lvl="1"/>
            <a:endParaRPr lang="fr-FR" sz="1400" dirty="0"/>
          </a:p>
          <a:p>
            <a:r>
              <a:rPr lang="fr-FR" sz="1600" dirty="0" smtClean="0"/>
              <a:t>Autres normes</a:t>
            </a:r>
          </a:p>
          <a:p>
            <a:pPr lvl="1"/>
            <a:r>
              <a:rPr lang="fr-FR" sz="1400" dirty="0"/>
              <a:t>ATAG (</a:t>
            </a:r>
            <a:r>
              <a:rPr lang="fr-FR" sz="1400" dirty="0" err="1"/>
              <a:t>Authoring</a:t>
            </a:r>
            <a:r>
              <a:rPr lang="fr-FR" sz="1400" dirty="0"/>
              <a:t> </a:t>
            </a:r>
            <a:r>
              <a:rPr lang="fr-FR" sz="1400" dirty="0" err="1"/>
              <a:t>Tool</a:t>
            </a:r>
            <a:r>
              <a:rPr lang="fr-FR" sz="1400" dirty="0"/>
              <a:t> </a:t>
            </a:r>
            <a:r>
              <a:rPr lang="fr-FR" sz="1400" dirty="0" err="1"/>
              <a:t>Accessibility</a:t>
            </a:r>
            <a:r>
              <a:rPr lang="fr-FR" sz="1400" dirty="0"/>
              <a:t> Guidelines</a:t>
            </a:r>
            <a:r>
              <a:rPr lang="fr-FR" sz="1400" dirty="0" smtClean="0"/>
              <a:t>) : norme pour la création de contenu; les CMS doivent respecter cette norme</a:t>
            </a:r>
          </a:p>
          <a:p>
            <a:pPr lvl="1"/>
            <a:endParaRPr lang="fr-FR" sz="14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La norme internationale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465018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468312" y="987574"/>
            <a:ext cx="8207375" cy="3383631"/>
          </a:xfrm>
        </p:spPr>
        <p:txBody>
          <a:bodyPr/>
          <a:lstStyle/>
          <a:p>
            <a:r>
              <a:rPr lang="fr-FR" sz="1800" dirty="0" smtClean="0"/>
              <a:t>En Europe</a:t>
            </a:r>
          </a:p>
          <a:p>
            <a:pPr lvl="1"/>
            <a:r>
              <a:rPr lang="fr-FR" sz="1400" dirty="0" err="1" smtClean="0"/>
              <a:t>Euracert</a:t>
            </a:r>
            <a:r>
              <a:rPr lang="fr-FR" sz="1400" dirty="0" smtClean="0"/>
              <a:t>/UWEM : intègre</a:t>
            </a:r>
          </a:p>
          <a:p>
            <a:pPr lvl="2"/>
            <a:r>
              <a:rPr lang="fr-FR" sz="1400" dirty="0"/>
              <a:t>E</a:t>
            </a:r>
            <a:r>
              <a:rPr lang="fr-FR" sz="1400" dirty="0" smtClean="0"/>
              <a:t>léments de la norme internationale</a:t>
            </a:r>
          </a:p>
          <a:p>
            <a:pPr lvl="2"/>
            <a:r>
              <a:rPr lang="fr-FR" sz="1400" dirty="0" smtClean="0"/>
              <a:t>Méthode d’évaluation et de contrôle de conformité.</a:t>
            </a:r>
          </a:p>
          <a:p>
            <a:endParaRPr lang="fr-FR" sz="1600" dirty="0" smtClean="0"/>
          </a:p>
          <a:p>
            <a:r>
              <a:rPr lang="fr-FR" sz="1800" dirty="0" smtClean="0"/>
              <a:t>En France</a:t>
            </a:r>
          </a:p>
          <a:p>
            <a:pPr lvl="1"/>
            <a:r>
              <a:rPr lang="fr-FR" sz="1400" dirty="0"/>
              <a:t>RGAA (Référentiel Général d’Accessibilité pour les </a:t>
            </a:r>
            <a:r>
              <a:rPr lang="fr-FR" sz="1400" dirty="0" smtClean="0"/>
              <a:t>Administrations)</a:t>
            </a:r>
          </a:p>
          <a:p>
            <a:pPr lvl="2"/>
            <a:r>
              <a:rPr lang="fr-FR" sz="1400" dirty="0" smtClean="0"/>
              <a:t>Basé sur la norme internationale</a:t>
            </a:r>
          </a:p>
          <a:p>
            <a:pPr lvl="2"/>
            <a:r>
              <a:rPr lang="fr-FR" sz="1400" dirty="0" smtClean="0"/>
              <a:t>Rédigé en partie </a:t>
            </a:r>
            <a:r>
              <a:rPr lang="fr-FR" sz="1400" dirty="0"/>
              <a:t>par l’association </a:t>
            </a:r>
            <a:r>
              <a:rPr lang="fr-FR" sz="1400" dirty="0" err="1" smtClean="0"/>
              <a:t>BrailleNet</a:t>
            </a:r>
            <a:endParaRPr lang="fr-FR" sz="1400" dirty="0" smtClean="0"/>
          </a:p>
          <a:p>
            <a:pPr lvl="3"/>
            <a:r>
              <a:rPr lang="fr-FR" sz="1400" dirty="0" smtClean="0"/>
              <a:t>Liste des points à respecter pour évaluation (Bronze/Argent/Or</a:t>
            </a:r>
            <a:r>
              <a:rPr lang="fr-FR" sz="1400" dirty="0" smtClean="0"/>
              <a:t>)</a:t>
            </a:r>
          </a:p>
          <a:p>
            <a:pPr marL="1828800" lvl="4" indent="0">
              <a:buNone/>
            </a:pPr>
            <a:r>
              <a:rPr lang="fr-FR" sz="1400" dirty="0" smtClean="0"/>
              <a:t>- Sous forme de </a:t>
            </a:r>
            <a:r>
              <a:rPr lang="fr-FR" sz="1400" dirty="0" err="1" smtClean="0"/>
              <a:t>quizzs</a:t>
            </a:r>
            <a:r>
              <a:rPr lang="fr-FR" sz="1400" dirty="0" smtClean="0"/>
              <a:t>, très bien fait !</a:t>
            </a:r>
            <a:endParaRPr lang="fr-FR" sz="1400" dirty="0" smtClean="0"/>
          </a:p>
          <a:p>
            <a:pPr lvl="3"/>
            <a:r>
              <a:rPr lang="fr-FR" sz="1400" dirty="0" smtClean="0"/>
              <a:t>Disponible en ligne </a:t>
            </a:r>
            <a:r>
              <a:rPr lang="fr-FR" sz="1400" dirty="0"/>
              <a:t>sur </a:t>
            </a:r>
            <a:r>
              <a:rPr lang="fr-FR" sz="1400" dirty="0">
                <a:hlinkClick r:id="rId2"/>
              </a:rPr>
              <a:t>https://</a:t>
            </a:r>
            <a:r>
              <a:rPr lang="fr-FR" sz="1400" dirty="0" smtClean="0">
                <a:hlinkClick r:id="rId2"/>
              </a:rPr>
              <a:t>www.accessiweb.org/index.php/accessiweb_2.2_liste_generale.html</a:t>
            </a:r>
            <a:endParaRPr lang="fr-FR" sz="1400" dirty="0" smtClean="0"/>
          </a:p>
          <a:p>
            <a:pPr lvl="3"/>
            <a:r>
              <a:rPr lang="fr-FR" sz="1400" dirty="0" smtClean="0"/>
              <a:t>Ils dispensent aussi des beaucoup de formations sur le sujet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En Europe et en France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990757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Témoignage d’une expérience vécue avec un ami </a:t>
            </a:r>
            <a:r>
              <a:rPr lang="fr-FR" dirty="0" smtClean="0"/>
              <a:t>aveugle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1311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Il est très difficile (ou impossible) pour une personne aveugle d’accéder aujourd’hui aux informations « utiles » des sites</a:t>
            </a:r>
          </a:p>
          <a:p>
            <a:pPr lvl="1"/>
            <a:r>
              <a:rPr lang="fr-FR" dirty="0" smtClean="0"/>
              <a:t>Sites de plus en plus esthétiques mais navigation pas toujours évidente</a:t>
            </a:r>
          </a:p>
          <a:p>
            <a:pPr lvl="2"/>
            <a:r>
              <a:rPr lang="fr-FR" dirty="0" smtClean="0"/>
              <a:t>DOM complexe</a:t>
            </a:r>
          </a:p>
          <a:p>
            <a:pPr lvl="2"/>
            <a:r>
              <a:rPr lang="fr-FR" dirty="0" smtClean="0"/>
              <a:t>Dynamismes dans le DOM liés aux manipulations à la souris</a:t>
            </a:r>
          </a:p>
          <a:p>
            <a:pPr lvl="1"/>
            <a:r>
              <a:rPr lang="fr-FR" dirty="0" smtClean="0"/>
              <a:t>Beaucoup </a:t>
            </a:r>
            <a:r>
              <a:rPr lang="fr-FR" dirty="0" smtClean="0"/>
              <a:t>de contenus esthétiques ou publicitaires qui polluent la navigation</a:t>
            </a:r>
          </a:p>
          <a:p>
            <a:pPr lvl="1"/>
            <a:r>
              <a:rPr lang="fr-FR" dirty="0" smtClean="0"/>
              <a:t>Les sécurisations des accès, </a:t>
            </a:r>
            <a:r>
              <a:rPr lang="fr-FR" dirty="0" err="1"/>
              <a:t>c</a:t>
            </a:r>
            <a:r>
              <a:rPr lang="fr-FR" dirty="0" err="1" smtClean="0"/>
              <a:t>aptchas</a:t>
            </a:r>
            <a:r>
              <a:rPr lang="fr-FR" dirty="0" smtClean="0"/>
              <a:t> bloquent la navigation et/ou l’accès à </a:t>
            </a:r>
            <a:r>
              <a:rPr lang="fr-FR" dirty="0" smtClean="0"/>
              <a:t>l’information</a:t>
            </a:r>
          </a:p>
          <a:p>
            <a:pPr lvl="1"/>
            <a:r>
              <a:rPr lang="fr-FR" dirty="0" smtClean="0"/>
              <a:t>Des plus tout de même </a:t>
            </a:r>
            <a:r>
              <a:rPr lang="fr-FR" smtClean="0"/>
              <a:t>! </a:t>
            </a:r>
          </a:p>
          <a:p>
            <a:pPr lvl="2"/>
            <a:r>
              <a:rPr lang="fr-FR" smtClean="0"/>
              <a:t>De </a:t>
            </a:r>
            <a:r>
              <a:rPr lang="fr-FR" dirty="0" smtClean="0"/>
              <a:t>moins en moins de tableaux, de moins en moins d’objets Flash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 constat est dur…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30585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Pour contourner les soucis d’accès à l’information</a:t>
            </a:r>
          </a:p>
          <a:p>
            <a:r>
              <a:rPr lang="fr-FR" dirty="0" smtClean="0"/>
              <a:t>Site qui aspire l’information ou bien redirige</a:t>
            </a:r>
          </a:p>
          <a:p>
            <a:r>
              <a:rPr lang="fr-FR" dirty="0" smtClean="0"/>
              <a:t>Aucun esthétique, principe du menu arborescent (plan de site)</a:t>
            </a:r>
          </a:p>
          <a:p>
            <a:r>
              <a:rPr lang="fr-FR" dirty="0" smtClean="0"/>
              <a:t>Fonctionnalités</a:t>
            </a:r>
          </a:p>
          <a:p>
            <a:pPr lvl="1"/>
            <a:r>
              <a:rPr lang="fr-FR" dirty="0" smtClean="0"/>
              <a:t>Météo</a:t>
            </a:r>
          </a:p>
          <a:p>
            <a:pPr lvl="1"/>
            <a:r>
              <a:rPr lang="fr-FR" dirty="0" smtClean="0"/>
              <a:t>News</a:t>
            </a:r>
          </a:p>
          <a:p>
            <a:pPr lvl="1"/>
            <a:r>
              <a:rPr lang="fr-FR" dirty="0" smtClean="0"/>
              <a:t>Radio / Deezer</a:t>
            </a:r>
            <a:endParaRPr lang="fr-FR" dirty="0"/>
          </a:p>
          <a:p>
            <a:pPr lvl="1"/>
            <a:r>
              <a:rPr lang="fr-FR" dirty="0" smtClean="0"/>
              <a:t>Accès bancaires/sécu/caf via « </a:t>
            </a:r>
            <a:r>
              <a:rPr lang="fr-FR" dirty="0" err="1" smtClean="0"/>
              <a:t>sikuli</a:t>
            </a:r>
            <a:r>
              <a:rPr lang="fr-FR" dirty="0" smtClean="0"/>
              <a:t> »</a:t>
            </a:r>
          </a:p>
          <a:p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vps300419.ovh.net/accessibleportal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Développement d’un portail dédié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529525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Et nous, où en sommes-nous sur nos sites WEB 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51556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Sur nos différentes technologies productrices de contenu</a:t>
            </a:r>
          </a:p>
          <a:p>
            <a:pPr lvl="1"/>
            <a:r>
              <a:rPr lang="fr-FR" dirty="0" smtClean="0"/>
              <a:t>Quel respect des bonnes pratiques ?</a:t>
            </a:r>
          </a:p>
          <a:p>
            <a:pPr lvl="1"/>
            <a:r>
              <a:rPr lang="fr-FR" dirty="0" smtClean="0"/>
              <a:t>Validation via un outil de diagnostic</a:t>
            </a:r>
          </a:p>
          <a:p>
            <a:pPr marL="1257300" lvl="2" indent="-342900">
              <a:buFont typeface="+mj-lt"/>
              <a:buAutoNum type="arabicPeriod"/>
            </a:pPr>
            <a:r>
              <a:rPr lang="fr-FR" dirty="0" smtClean="0"/>
              <a:t>Outils de diagnostic en ligne</a:t>
            </a:r>
          </a:p>
          <a:p>
            <a:pPr marL="1257300" lvl="2" indent="-342900">
              <a:buFont typeface="+mj-lt"/>
              <a:buAutoNum type="arabicPeriod"/>
            </a:pPr>
            <a:r>
              <a:rPr lang="fr-FR" dirty="0" smtClean="0"/>
              <a:t>Prise en compte dans l’intégration continue</a:t>
            </a:r>
          </a:p>
          <a:p>
            <a:pPr lvl="3"/>
            <a:r>
              <a:rPr lang="fr-FR" dirty="0" smtClean="0"/>
              <a:t>Access Continuum par exemple</a:t>
            </a:r>
          </a:p>
          <a:p>
            <a:endParaRPr lang="fr-FR" dirty="0"/>
          </a:p>
          <a:p>
            <a:r>
              <a:rPr lang="fr-FR" dirty="0" smtClean="0"/>
              <a:t>Mettre en avant dès maintenant nos efforts sur le sujet (schéma pluriannuel)</a:t>
            </a:r>
          </a:p>
          <a:p>
            <a:pPr lvl="1"/>
            <a:r>
              <a:rPr lang="fr-FR" dirty="0" smtClean="0"/>
              <a:t>Elément différenciateur !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000" dirty="0" smtClean="0"/>
              <a:t>Faire un état des lieux et se préparer pour l’avenir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86339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8370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>
              <a:buFont typeface="MS PGothic" panose="020B0600070205080204" pitchFamily="34" charset="-128"/>
              <a:buChar char="◉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Ce que dit la loi. Quelles sont les obligations </a:t>
            </a: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?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0">
              <a:buFont typeface="MS PGothic" panose="020B0600070205080204" pitchFamily="34" charset="-128"/>
              <a:buChar char="◉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Ce que les associations espèrent, leurs recommandations</a:t>
            </a:r>
          </a:p>
          <a:p>
            <a:pPr lvl="0">
              <a:buFont typeface="MS PGothic" panose="020B0600070205080204" pitchFamily="34" charset="-128"/>
              <a:buChar char="◉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Les normes en place</a:t>
            </a:r>
          </a:p>
          <a:p>
            <a:pPr lvl="0">
              <a:buFont typeface="MS PGothic" panose="020B0600070205080204" pitchFamily="34" charset="-128"/>
              <a:buChar char="◉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Témoignage d’une expérience vécue avec un ami </a:t>
            </a: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non-voyant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0">
              <a:buFont typeface="MS PGothic" panose="020B0600070205080204" pitchFamily="34" charset="-128"/>
              <a:buChar char="◉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Et nous, où en sommes-nous sur nos sites WEB ?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Ce que dit la loi. </a:t>
            </a:r>
          </a:p>
          <a:p>
            <a:pPr lvl="0"/>
            <a:r>
              <a:rPr lang="fr-FR" dirty="0"/>
              <a:t>Quelles sont les obligations ?</a:t>
            </a:r>
          </a:p>
        </p:txBody>
      </p:sp>
    </p:spTree>
    <p:extLst>
      <p:ext uri="{BB962C8B-B14F-4D97-AF65-F5344CB8AC3E}">
        <p14:creationId xmlns:p14="http://schemas.microsoft.com/office/powerpoint/2010/main" val="1184356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Article </a:t>
            </a:r>
            <a:r>
              <a:rPr lang="fr-FR" dirty="0"/>
              <a:t>47 de la loi du 11 février 2005 </a:t>
            </a:r>
            <a:r>
              <a:rPr lang="fr-FR" dirty="0" smtClean="0"/>
              <a:t>(décret </a:t>
            </a:r>
            <a:r>
              <a:rPr lang="fr-FR" dirty="0"/>
              <a:t>d’application </a:t>
            </a:r>
            <a:r>
              <a:rPr lang="fr-FR" dirty="0" smtClean="0"/>
              <a:t>2009-546 </a:t>
            </a:r>
            <a:r>
              <a:rPr lang="fr-FR" dirty="0"/>
              <a:t>du 14 mai 2009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Services de </a:t>
            </a:r>
            <a:r>
              <a:rPr lang="fr-FR" dirty="0"/>
              <a:t>l’Etat, </a:t>
            </a:r>
            <a:r>
              <a:rPr lang="fr-FR" dirty="0" smtClean="0"/>
              <a:t>collectivités </a:t>
            </a:r>
            <a:r>
              <a:rPr lang="fr-FR" dirty="0"/>
              <a:t>territoriales et </a:t>
            </a:r>
            <a:r>
              <a:rPr lang="fr-FR" dirty="0" smtClean="0"/>
              <a:t>établissements publics</a:t>
            </a:r>
          </a:p>
          <a:p>
            <a:endParaRPr lang="fr-FR" dirty="0" smtClean="0"/>
          </a:p>
          <a:p>
            <a:r>
              <a:rPr lang="fr-FR" dirty="0" smtClean="0"/>
              <a:t>Loi 2016-1321 </a:t>
            </a:r>
            <a:r>
              <a:rPr lang="fr-FR" dirty="0"/>
              <a:t>du 7 octobre 2016 pour une République </a:t>
            </a:r>
            <a:r>
              <a:rPr lang="fr-FR" dirty="0" smtClean="0"/>
              <a:t>numérique</a:t>
            </a:r>
          </a:p>
          <a:p>
            <a:pPr lvl="1"/>
            <a:r>
              <a:rPr lang="fr-FR" dirty="0"/>
              <a:t>Elargissement </a:t>
            </a:r>
            <a:r>
              <a:rPr lang="fr-FR" dirty="0" smtClean="0"/>
              <a:t>aux entreprises </a:t>
            </a:r>
            <a:r>
              <a:rPr lang="fr-FR" dirty="0"/>
              <a:t>dont le chiffre d’affaires excède un </a:t>
            </a:r>
            <a:r>
              <a:rPr lang="fr-FR" dirty="0" smtClean="0"/>
              <a:t>seuil (sera défini dans le décret)</a:t>
            </a:r>
          </a:p>
          <a:p>
            <a:pPr lvl="1"/>
            <a:r>
              <a:rPr lang="fr-FR" dirty="0" smtClean="0"/>
              <a:t> </a:t>
            </a:r>
            <a:r>
              <a:rPr lang="fr-FR" b="1" dirty="0" smtClean="0"/>
              <a:t>Toujours en attente d’un décret d’application</a:t>
            </a:r>
          </a:p>
          <a:p>
            <a:pPr lvl="2"/>
            <a:r>
              <a:rPr lang="fr-FR" b="1" u="sng" dirty="0" smtClean="0"/>
              <a:t>Ca pourrait arriver très vite =&gt; Opportunité !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C’est dans la loi… mais on attend le décret !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1437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Quel périmètre pour l’accessibilité ?</a:t>
            </a:r>
          </a:p>
          <a:p>
            <a:pPr lvl="1"/>
            <a:r>
              <a:rPr lang="fr-FR" dirty="0" smtClean="0"/>
              <a:t>«</a:t>
            </a:r>
            <a:r>
              <a:rPr lang="fr-FR" dirty="0"/>
              <a:t> </a:t>
            </a:r>
            <a:r>
              <a:rPr lang="fr-FR" dirty="0" smtClean="0"/>
              <a:t>[…] tout </a:t>
            </a:r>
            <a:r>
              <a:rPr lang="fr-FR" dirty="0"/>
              <a:t>type d'information sous forme numérique, quels que soient le moyen d'accès, les contenus et le mode de consultation </a:t>
            </a:r>
            <a:r>
              <a:rPr lang="fr-FR" dirty="0" smtClean="0"/>
              <a:t>et </a:t>
            </a:r>
            <a:r>
              <a:rPr lang="fr-FR" dirty="0"/>
              <a:t>concerne notamment les sites internet, intranet, extranet, les applications mobiles, les progiciels </a:t>
            </a:r>
            <a:r>
              <a:rPr lang="fr-FR" dirty="0" smtClean="0"/>
              <a:t>[…] »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C’est dans la loi… mais on attend le décret !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16100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Quelles obligations ?</a:t>
            </a:r>
          </a:p>
          <a:p>
            <a:pPr lvl="1"/>
            <a:r>
              <a:rPr lang="fr-FR" dirty="0" smtClean="0"/>
              <a:t>L’accès à l’information doit être possible</a:t>
            </a:r>
          </a:p>
          <a:p>
            <a:pPr lvl="1"/>
            <a:r>
              <a:rPr lang="fr-FR" dirty="0" smtClean="0"/>
              <a:t>Mise en place </a:t>
            </a:r>
            <a:r>
              <a:rPr lang="fr-FR" dirty="0"/>
              <a:t>d’un schéma </a:t>
            </a:r>
            <a:r>
              <a:rPr lang="fr-FR" dirty="0" smtClean="0"/>
              <a:t>pluriannuel public (plan d’actions)</a:t>
            </a:r>
          </a:p>
          <a:p>
            <a:pPr lvl="2"/>
            <a:r>
              <a:rPr lang="fr-FR" dirty="0" smtClean="0"/>
              <a:t>Accessible depuis la page d’accueil des applications, informe clairement du niveau de conformité</a:t>
            </a:r>
          </a:p>
          <a:p>
            <a:endParaRPr lang="fr-FR" dirty="0" smtClean="0"/>
          </a:p>
          <a:p>
            <a:r>
              <a:rPr lang="fr-FR" dirty="0" smtClean="0"/>
              <a:t>Quelles sanctions ?</a:t>
            </a:r>
          </a:p>
          <a:p>
            <a:pPr lvl="1"/>
            <a:r>
              <a:rPr lang="fr-FR" dirty="0" smtClean="0"/>
              <a:t>En cas de défaut, chaque année, une amende </a:t>
            </a:r>
            <a:r>
              <a:rPr lang="fr-FR" dirty="0" smtClean="0"/>
              <a:t>plafonnée à </a:t>
            </a:r>
            <a:r>
              <a:rPr lang="fr-FR" dirty="0" smtClean="0"/>
              <a:t>5000 €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C’est dans la loi… mais on attend le décret !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3727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Ce que les associations espèrent, leurs recommandations</a:t>
            </a:r>
          </a:p>
        </p:txBody>
      </p:sp>
    </p:spTree>
    <p:extLst>
      <p:ext uri="{BB962C8B-B14F-4D97-AF65-F5344CB8AC3E}">
        <p14:creationId xmlns:p14="http://schemas.microsoft.com/office/powerpoint/2010/main" val="23825012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Plusieurs associations encouragent les sociétés à se mettre dors et déjà en conformité sur l’accessibilité numérique</a:t>
            </a:r>
          </a:p>
          <a:p>
            <a:pPr lvl="1"/>
            <a:r>
              <a:rPr lang="fr-FR" dirty="0" err="1" smtClean="0"/>
              <a:t>BrailleNet</a:t>
            </a:r>
            <a:r>
              <a:rPr lang="fr-FR" dirty="0" smtClean="0"/>
              <a:t>, Association </a:t>
            </a:r>
            <a:r>
              <a:rPr lang="fr-FR" dirty="0"/>
              <a:t>Valentin </a:t>
            </a:r>
            <a:r>
              <a:rPr lang="fr-FR" dirty="0" smtClean="0"/>
              <a:t>Haüy, </a:t>
            </a:r>
            <a:r>
              <a:rPr lang="fr-FR" dirty="0" err="1" smtClean="0"/>
              <a:t>Webassoc</a:t>
            </a:r>
            <a:r>
              <a:rPr lang="fr-FR" dirty="0" smtClean="0"/>
              <a:t>, La réserve civique, …</a:t>
            </a:r>
          </a:p>
          <a:p>
            <a:r>
              <a:rPr lang="fr-FR" dirty="0"/>
              <a:t>Il y a une </a:t>
            </a:r>
            <a:r>
              <a:rPr lang="fr-FR" dirty="0" err="1"/>
              <a:t>une</a:t>
            </a:r>
            <a:r>
              <a:rPr lang="fr-FR" dirty="0"/>
              <a:t> conférence à </a:t>
            </a:r>
            <a:r>
              <a:rPr lang="fr-FR" dirty="0" smtClean="0"/>
              <a:t>Paris (Google) </a:t>
            </a:r>
            <a:r>
              <a:rPr lang="fr-FR" dirty="0"/>
              <a:t>en Mars </a:t>
            </a:r>
            <a:r>
              <a:rPr lang="fr-FR" dirty="0" smtClean="0"/>
              <a:t>2018, «</a:t>
            </a:r>
            <a:r>
              <a:rPr lang="fr-FR" dirty="0"/>
              <a:t> </a:t>
            </a:r>
            <a:r>
              <a:rPr lang="fr-FR" dirty="0" smtClean="0"/>
              <a:t>Pour </a:t>
            </a:r>
            <a:r>
              <a:rPr lang="fr-FR" dirty="0"/>
              <a:t>des sites web accessibles à </a:t>
            </a:r>
            <a:r>
              <a:rPr lang="fr-FR" dirty="0" smtClean="0"/>
              <a:t>tous », qui visait à partager sur les bonnes pratiques, les règles à respecter, le cadre juridique, les coûts dans la conception des sites</a:t>
            </a:r>
          </a:p>
          <a:p>
            <a:pPr lvl="1"/>
            <a:r>
              <a:rPr lang="fr-FR" dirty="0" smtClean="0"/>
              <a:t>La conférence est disponible en vidéo (3h30)</a:t>
            </a:r>
          </a:p>
          <a:p>
            <a:pPr lvl="1"/>
            <a:r>
              <a:rPr lang="fr-FR" dirty="0" smtClean="0"/>
              <a:t>Super intéressant !</a:t>
            </a:r>
          </a:p>
          <a:p>
            <a:pPr lvl="2"/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www.periscope.tv/w/1RDGldwElDzGL</a:t>
            </a:r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associations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04104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smtClean="0"/>
              <a:t>Des associations ont également rédigé des documents complets orientant les concepteurs sur des bonnes pratiques élémentaires</a:t>
            </a:r>
          </a:p>
          <a:p>
            <a:r>
              <a:rPr lang="fr-FR" sz="1800" dirty="0" smtClean="0"/>
              <a:t>Grands thèmes</a:t>
            </a:r>
          </a:p>
          <a:p>
            <a:pPr lvl="1"/>
            <a:r>
              <a:rPr lang="fr-FR" sz="1600" dirty="0" smtClean="0"/>
              <a:t>Navigation</a:t>
            </a:r>
          </a:p>
          <a:p>
            <a:pPr lvl="2"/>
            <a:r>
              <a:rPr lang="fr-FR" sz="1600" dirty="0" smtClean="0"/>
              <a:t>Utilisation des </a:t>
            </a:r>
            <a:r>
              <a:rPr lang="fr-FR" sz="1600" dirty="0" err="1" smtClean="0"/>
              <a:t>tabindex</a:t>
            </a:r>
            <a:r>
              <a:rPr lang="fr-FR" sz="1600" dirty="0" smtClean="0"/>
              <a:t> pour une navigation facilitée</a:t>
            </a:r>
          </a:p>
          <a:p>
            <a:pPr lvl="2"/>
            <a:r>
              <a:rPr lang="fr-FR" sz="1600" dirty="0" smtClean="0"/>
              <a:t>Plan du site avec liens : la meilleure accessibilité !</a:t>
            </a:r>
          </a:p>
          <a:p>
            <a:pPr lvl="1"/>
            <a:r>
              <a:rPr lang="fr-FR" sz="1600" dirty="0" smtClean="0"/>
              <a:t>Le contraste (normé et outil en ligne de validation du contraste)</a:t>
            </a:r>
          </a:p>
          <a:p>
            <a:pPr lvl="1"/>
            <a:r>
              <a:rPr lang="fr-FR" sz="1600" dirty="0" smtClean="0"/>
              <a:t>Les images </a:t>
            </a:r>
            <a:r>
              <a:rPr lang="fr-FR" sz="1600" dirty="0" smtClean="0"/>
              <a:t>avec </a:t>
            </a:r>
            <a:r>
              <a:rPr lang="fr-FR" sz="1600" dirty="0" smtClean="0"/>
              <a:t>des </a:t>
            </a:r>
            <a:r>
              <a:rPr lang="fr-FR" sz="1600" dirty="0" smtClean="0"/>
              <a:t>descriptions de qualité, ne pas décrire ce qui est simplement esthétique, pas de texte </a:t>
            </a:r>
            <a:r>
              <a:rPr lang="fr-FR" sz="1600" dirty="0" smtClean="0"/>
              <a:t>incrusté dans </a:t>
            </a:r>
            <a:r>
              <a:rPr lang="fr-FR" sz="1600" dirty="0" smtClean="0"/>
              <a:t>les images</a:t>
            </a:r>
          </a:p>
          <a:p>
            <a:pPr lvl="1"/>
            <a:r>
              <a:rPr lang="fr-FR" sz="1600" dirty="0" smtClean="0"/>
              <a:t>Les formulaires</a:t>
            </a:r>
          </a:p>
          <a:p>
            <a:pPr lvl="2"/>
            <a:r>
              <a:rPr lang="fr-FR" sz="1600" dirty="0" smtClean="0"/>
              <a:t>Présence d’étiquettes </a:t>
            </a:r>
            <a:r>
              <a:rPr lang="fr-FR" sz="1600" dirty="0" smtClean="0"/>
              <a:t>(« label for »)</a:t>
            </a:r>
            <a:endParaRPr lang="fr-FR" sz="1600" dirty="0" smtClean="0"/>
          </a:p>
          <a:p>
            <a:pPr lvl="2"/>
            <a:r>
              <a:rPr lang="fr-FR" sz="1600" dirty="0" smtClean="0"/>
              <a:t>Contrôles de validité accessibles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bonnes pratiques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381867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09606AE2-4288-4DB5-BAB9-CA3C4D3DA66E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CA0E613B-F367-4C10-A43F-337F441C6773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64BE2AF8-AA33-4F53-9ED5-2A3E312E6852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- InnovativDays2018</Template>
  <TotalTime>359</TotalTime>
  <Words>668</Words>
  <Application>Microsoft Office PowerPoint</Application>
  <PresentationFormat>Affichage à l'écran (16:9)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18</vt:i4>
      </vt:variant>
    </vt:vector>
  </HeadingPairs>
  <TitlesOfParts>
    <vt:vector size="29" baseType="lpstr">
      <vt:lpstr>MS Gothic</vt:lpstr>
      <vt:lpstr>MS PGothic</vt:lpstr>
      <vt:lpstr>Arial</vt:lpstr>
      <vt:lpstr>Calibri</vt:lpstr>
      <vt:lpstr>Segoe UI</vt:lpstr>
      <vt:lpstr>Segoe UI Light</vt:lpstr>
      <vt:lpstr>Segoe UI Semibold</vt:lpstr>
      <vt:lpstr>Segoe UI Semilight</vt:lpstr>
      <vt:lpstr>InnovativDays2018</vt:lpstr>
      <vt:lpstr>InnovativDays2018 - Fond Noir</vt:lpstr>
      <vt:lpstr>BLANK</vt:lpstr>
      <vt:lpstr>L’accessibilité : une contrainte ou une opportunité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L’accessibilité n’est pas une contrainte mais une opportunité !</dc:title>
  <dc:creator>Vincent MARTINON</dc:creator>
  <cp:lastModifiedBy>Vincent MARTINON</cp:lastModifiedBy>
  <cp:revision>79</cp:revision>
  <dcterms:created xsi:type="dcterms:W3CDTF">2018-10-17T06:34:41Z</dcterms:created>
  <dcterms:modified xsi:type="dcterms:W3CDTF">2018-11-23T14:59:44Z</dcterms:modified>
</cp:coreProperties>
</file>