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41"/>
  </p:notesMasterIdLst>
  <p:handoutMasterIdLst>
    <p:handoutMasterId r:id="rId42"/>
  </p:handoutMasterIdLst>
  <p:sldIdLst>
    <p:sldId id="262" r:id="rId4"/>
    <p:sldId id="261" r:id="rId5"/>
    <p:sldId id="270" r:id="rId6"/>
    <p:sldId id="25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300" r:id="rId23"/>
    <p:sldId id="301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302" r:id="rId36"/>
    <p:sldId id="303" r:id="rId37"/>
    <p:sldId id="304" r:id="rId38"/>
    <p:sldId id="299" r:id="rId39"/>
    <p:sldId id="279" r:id="rId4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73" autoAdjust="0"/>
  </p:normalViewPr>
  <p:slideViewPr>
    <p:cSldViewPr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ymeleaf.org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Java </a:t>
            </a:r>
            <a:r>
              <a:rPr lang="fr-FR" dirty="0" err="1" smtClean="0"/>
              <a:t>Spring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Vincent MARTINON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983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smtClean="0"/>
              <a:t>La mise en place d’annotations permettent une configuration automatique par défaut, qui peut aussi être affinée ensuite</a:t>
            </a:r>
          </a:p>
          <a:p>
            <a:r>
              <a:rPr lang="fr-FR" sz="1800" dirty="0" smtClean="0"/>
              <a:t>Exemple : en débutant une application </a:t>
            </a:r>
            <a:r>
              <a:rPr lang="fr-FR" sz="1800" dirty="0" err="1" smtClean="0"/>
              <a:t>Spring</a:t>
            </a:r>
            <a:r>
              <a:rPr lang="fr-FR" sz="1800" dirty="0" smtClean="0"/>
              <a:t> avec </a:t>
            </a:r>
            <a:r>
              <a:rPr lang="fr-FR" sz="1800" dirty="0" err="1" smtClean="0"/>
              <a:t>Hibernate</a:t>
            </a:r>
            <a:r>
              <a:rPr lang="fr-FR" sz="1800" dirty="0" smtClean="0"/>
              <a:t> et </a:t>
            </a:r>
            <a:r>
              <a:rPr lang="fr-FR" sz="1800" dirty="0" err="1" smtClean="0"/>
              <a:t>Spring</a:t>
            </a:r>
            <a:r>
              <a:rPr lang="fr-FR" sz="1800" dirty="0" smtClean="0"/>
              <a:t> MVC, il fallait configurer 3 fichiers XML au minimum</a:t>
            </a:r>
          </a:p>
          <a:p>
            <a:pPr lvl="1"/>
            <a:r>
              <a:rPr lang="fr-FR" dirty="0" smtClean="0"/>
              <a:t>appconfig-mvc.xml</a:t>
            </a:r>
          </a:p>
          <a:p>
            <a:pPr lvl="1"/>
            <a:r>
              <a:rPr lang="fr-FR" dirty="0"/>
              <a:t>w</a:t>
            </a:r>
            <a:r>
              <a:rPr lang="fr-FR" dirty="0" smtClean="0"/>
              <a:t>eb.xml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ersistence.xml</a:t>
            </a:r>
          </a:p>
          <a:p>
            <a:endParaRPr lang="fr-FR" sz="1800" dirty="0" smtClean="0"/>
          </a:p>
          <a:p>
            <a:r>
              <a:rPr lang="fr-FR" sz="1800" dirty="0" smtClean="0"/>
              <a:t>Désormais une seule annotation dans la classe principale de l’application suffit</a:t>
            </a:r>
          </a:p>
          <a:p>
            <a:pPr lvl="1"/>
            <a:r>
              <a:rPr lang="fr-FR" smtClean="0"/>
              <a:t>@SpringBootAppplication</a:t>
            </a:r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Principes de l’auto-configuration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533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600" dirty="0" smtClean="0"/>
              <a:t>Les starters permettent </a:t>
            </a:r>
            <a:r>
              <a:rPr lang="fr-FR" sz="1600" b="1" u="sng" dirty="0" smtClean="0"/>
              <a:t>de simplifier et d’assainir </a:t>
            </a:r>
            <a:r>
              <a:rPr lang="fr-FR" sz="1600" dirty="0" smtClean="0"/>
              <a:t>la gestion des dépendances </a:t>
            </a:r>
            <a:r>
              <a:rPr lang="fr-FR" sz="1600" dirty="0" err="1" smtClean="0"/>
              <a:t>Maven</a:t>
            </a:r>
            <a:endParaRPr lang="fr-FR" sz="1600" dirty="0" smtClean="0"/>
          </a:p>
          <a:p>
            <a:r>
              <a:rPr lang="fr-FR" sz="1600" dirty="0" smtClean="0"/>
              <a:t>Nous héritons d’un parent </a:t>
            </a:r>
            <a:r>
              <a:rPr lang="fr-FR" sz="1600" dirty="0" err="1" smtClean="0"/>
              <a:t>Maven</a:t>
            </a:r>
            <a:r>
              <a:rPr lang="fr-FR" sz="1600" dirty="0"/>
              <a:t> </a:t>
            </a:r>
            <a:r>
              <a:rPr lang="fr-FR" sz="1600" dirty="0" smtClean="0"/>
              <a:t>« </a:t>
            </a:r>
            <a:r>
              <a:rPr lang="fr-FR" sz="1600" b="1" dirty="0" err="1" smtClean="0"/>
              <a:t>spring</a:t>
            </a:r>
            <a:r>
              <a:rPr lang="fr-FR" sz="1600" b="1" dirty="0" smtClean="0"/>
              <a:t>-boot-starters</a:t>
            </a:r>
            <a:r>
              <a:rPr lang="fr-FR" sz="1600" dirty="0" smtClean="0"/>
              <a:t> » avec une version</a:t>
            </a:r>
          </a:p>
          <a:p>
            <a:pPr lvl="1"/>
            <a:r>
              <a:rPr lang="fr-FR" sz="1600" dirty="0" smtClean="0"/>
              <a:t>Ensuite, nous pouvons déclarer des dépendances </a:t>
            </a:r>
            <a:r>
              <a:rPr lang="fr-FR" sz="1600" dirty="0" err="1" smtClean="0"/>
              <a:t>Maven</a:t>
            </a:r>
            <a:r>
              <a:rPr lang="fr-FR" sz="1600" dirty="0" smtClean="0"/>
              <a:t> par grande fonctionnalité que l’on souhaite déployer</a:t>
            </a:r>
          </a:p>
          <a:p>
            <a:pPr lvl="2"/>
            <a:r>
              <a:rPr lang="fr-FR" sz="1600" dirty="0" smtClean="0"/>
              <a:t>Il importera toutes les librairies nécessaires pour cette fonctionnalité</a:t>
            </a:r>
          </a:p>
          <a:p>
            <a:pPr lvl="1"/>
            <a:r>
              <a:rPr lang="fr-FR" sz="1600" dirty="0" smtClean="0"/>
              <a:t>Exemple :</a:t>
            </a:r>
          </a:p>
          <a:p>
            <a:pPr lvl="2"/>
            <a:r>
              <a:rPr lang="fr-FR" sz="1600" dirty="0" err="1" smtClean="0"/>
              <a:t>spring</a:t>
            </a:r>
            <a:r>
              <a:rPr lang="fr-FR" sz="1600" dirty="0" smtClean="0"/>
              <a:t>-boot-starter</a:t>
            </a:r>
          </a:p>
          <a:p>
            <a:pPr lvl="2"/>
            <a:r>
              <a:rPr lang="fr-FR" sz="1600" dirty="0" err="1" smtClean="0"/>
              <a:t>spring</a:t>
            </a:r>
            <a:r>
              <a:rPr lang="fr-FR" sz="1600" dirty="0" smtClean="0"/>
              <a:t>-boot-starter-data-</a:t>
            </a:r>
            <a:r>
              <a:rPr lang="fr-FR" sz="1600" dirty="0" err="1" smtClean="0"/>
              <a:t>jpa</a:t>
            </a:r>
            <a:endParaRPr lang="fr-FR" sz="1600" dirty="0" smtClean="0"/>
          </a:p>
          <a:p>
            <a:pPr lvl="2"/>
            <a:r>
              <a:rPr lang="fr-FR" sz="1600" dirty="0" err="1" smtClean="0"/>
              <a:t>spring</a:t>
            </a:r>
            <a:r>
              <a:rPr lang="fr-FR" sz="1600" dirty="0" smtClean="0"/>
              <a:t>-boot-starter-data-</a:t>
            </a:r>
            <a:r>
              <a:rPr lang="fr-FR" sz="1600" dirty="0" err="1" smtClean="0"/>
              <a:t>mongodb</a:t>
            </a:r>
            <a:endParaRPr lang="fr-FR" sz="1600" dirty="0" smtClean="0"/>
          </a:p>
          <a:p>
            <a:pPr lvl="2"/>
            <a:r>
              <a:rPr lang="fr-FR" sz="1600" dirty="0" err="1" smtClean="0"/>
              <a:t>spring</a:t>
            </a:r>
            <a:r>
              <a:rPr lang="fr-FR" sz="1600" dirty="0" smtClean="0"/>
              <a:t>-boot-starter-</a:t>
            </a:r>
            <a:r>
              <a:rPr lang="fr-FR" sz="1600" dirty="0" err="1" smtClean="0"/>
              <a:t>security</a:t>
            </a:r>
            <a:endParaRPr lang="fr-FR" sz="1600" dirty="0" smtClean="0"/>
          </a:p>
          <a:p>
            <a:pPr lvl="2"/>
            <a:r>
              <a:rPr lang="fr-FR" sz="1600" dirty="0" smtClean="0"/>
              <a:t>…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starters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3337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600" dirty="0" smtClean="0"/>
              <a:t>Pour </a:t>
            </a:r>
            <a:r>
              <a:rPr lang="fr-FR" sz="1600" dirty="0" err="1" smtClean="0"/>
              <a:t>debuger</a:t>
            </a:r>
            <a:r>
              <a:rPr lang="fr-FR" sz="1600" dirty="0" smtClean="0"/>
              <a:t> un </a:t>
            </a:r>
            <a:r>
              <a:rPr lang="fr-FR" sz="1600" dirty="0" err="1" smtClean="0"/>
              <a:t>Spring</a:t>
            </a:r>
            <a:r>
              <a:rPr lang="fr-FR" sz="1600" dirty="0" smtClean="0"/>
              <a:t> Boot, vous debugger simplement une classe Java avec une méthode Main !</a:t>
            </a:r>
          </a:p>
          <a:p>
            <a:pPr lvl="1"/>
            <a:r>
              <a:rPr lang="fr-FR" sz="1400" dirty="0" smtClean="0"/>
              <a:t>Il embarque automatiquement un conteneur de servlets (par défaut </a:t>
            </a:r>
            <a:r>
              <a:rPr lang="fr-FR" sz="1400" dirty="0" err="1" smtClean="0"/>
              <a:t>Jetty</a:t>
            </a:r>
            <a:r>
              <a:rPr lang="fr-FR" sz="1400" dirty="0" smtClean="0"/>
              <a:t>)</a:t>
            </a:r>
          </a:p>
          <a:p>
            <a:pPr marL="457200" lvl="1" indent="0">
              <a:buNone/>
            </a:pPr>
            <a:endParaRPr lang="fr-FR" sz="1400" dirty="0" smtClean="0"/>
          </a:p>
          <a:p>
            <a:r>
              <a:rPr lang="fr-FR" sz="1600" dirty="0" smtClean="0"/>
              <a:t>Le déploiement se fait simplement</a:t>
            </a:r>
          </a:p>
          <a:p>
            <a:pPr lvl="1"/>
            <a:r>
              <a:rPr lang="fr-FR" sz="1400" dirty="0" smtClean="0"/>
              <a:t>En WAR </a:t>
            </a:r>
            <a:r>
              <a:rPr lang="fr-FR" sz="1400" dirty="0" err="1" smtClean="0"/>
              <a:t>embarquable</a:t>
            </a:r>
            <a:endParaRPr lang="fr-FR" sz="1400" dirty="0"/>
          </a:p>
          <a:p>
            <a:pPr lvl="1"/>
            <a:r>
              <a:rPr lang="fr-FR" sz="1400" dirty="0" smtClean="0"/>
              <a:t>En JAR </a:t>
            </a:r>
            <a:r>
              <a:rPr lang="fr-FR" sz="1400" dirty="0" err="1" smtClean="0"/>
              <a:t>executable</a:t>
            </a:r>
            <a:r>
              <a:rPr lang="fr-FR" sz="1400" dirty="0" smtClean="0"/>
              <a:t> avec tout embarqué dedans (conteneur de servlet + application)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Souplesse de </a:t>
            </a:r>
            <a:r>
              <a:rPr lang="fr-FR" sz="2400" dirty="0" err="1" smtClean="0"/>
              <a:t>debug</a:t>
            </a:r>
            <a:r>
              <a:rPr lang="fr-FR" sz="2400" dirty="0" smtClean="0"/>
              <a:t> et de déploiement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535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: présentation d’un nouveau projet </a:t>
            </a:r>
            <a:r>
              <a:rPr lang="fr-FR" dirty="0" err="1"/>
              <a:t>Spring</a:t>
            </a:r>
            <a:r>
              <a:rPr lang="fr-FR" dirty="0"/>
              <a:t>, premier démarrage !</a:t>
            </a:r>
          </a:p>
        </p:txBody>
      </p:sp>
    </p:spTree>
    <p:extLst>
      <p:ext uri="{BB962C8B-B14F-4D97-AF65-F5344CB8AC3E}">
        <p14:creationId xmlns:p14="http://schemas.microsoft.com/office/powerpoint/2010/main" val="1438078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Spring</a:t>
            </a:r>
            <a:r>
              <a:rPr lang="fr-FR" dirty="0"/>
              <a:t> </a:t>
            </a:r>
            <a:r>
              <a:rPr lang="fr-FR" dirty="0" smtClean="0"/>
              <a:t>Boot, les </a:t>
            </a:r>
            <a:r>
              <a:rPr lang="fr-FR" dirty="0" err="1" smtClean="0"/>
              <a:t>controllers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295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Vous pouvez définir très simplement des classes </a:t>
            </a:r>
            <a:r>
              <a:rPr lang="fr-FR" sz="1800" dirty="0" err="1" smtClean="0"/>
              <a:t>Controllers</a:t>
            </a:r>
            <a:endParaRPr lang="fr-FR" sz="1800" dirty="0"/>
          </a:p>
          <a:p>
            <a:pPr lvl="1"/>
            <a:r>
              <a:rPr lang="fr-FR" sz="1600" dirty="0" smtClean="0"/>
              <a:t>Elles pourront être appelées sur une URL configurée dans une annotation sur la méthode</a:t>
            </a:r>
          </a:p>
          <a:p>
            <a:endParaRPr lang="fr-FR" sz="1800" dirty="0" smtClean="0"/>
          </a:p>
          <a:p>
            <a:r>
              <a:rPr lang="fr-FR" sz="1800" dirty="0" smtClean="0"/>
              <a:t>Grande souplesse à l’entrée</a:t>
            </a:r>
          </a:p>
          <a:p>
            <a:pPr lvl="1"/>
            <a:r>
              <a:rPr lang="fr-FR" sz="1600" dirty="0" smtClean="0"/>
              <a:t>@</a:t>
            </a:r>
            <a:r>
              <a:rPr lang="fr-FR" sz="1600" dirty="0" err="1" smtClean="0"/>
              <a:t>RequestMapping</a:t>
            </a:r>
            <a:endParaRPr lang="fr-FR" sz="1600" dirty="0" smtClean="0"/>
          </a:p>
          <a:p>
            <a:pPr lvl="1"/>
            <a:r>
              <a:rPr lang="fr-FR" sz="1600" dirty="0" smtClean="0"/>
              <a:t>@</a:t>
            </a:r>
            <a:r>
              <a:rPr lang="fr-FR" sz="1600" dirty="0" err="1" smtClean="0"/>
              <a:t>RequestParam</a:t>
            </a:r>
            <a:r>
              <a:rPr lang="fr-FR" sz="1600" dirty="0" smtClean="0"/>
              <a:t> (obligatoire ou non, valeur par défaut)</a:t>
            </a:r>
          </a:p>
          <a:p>
            <a:pPr lvl="1"/>
            <a:r>
              <a:rPr lang="fr-FR" sz="1600" dirty="0" smtClean="0"/>
              <a:t>@</a:t>
            </a:r>
            <a:r>
              <a:rPr lang="fr-FR" sz="1600" dirty="0" err="1" smtClean="0"/>
              <a:t>PathVariable</a:t>
            </a:r>
            <a:endParaRPr lang="fr-FR" sz="1600" dirty="0" smtClean="0"/>
          </a:p>
          <a:p>
            <a:pPr lvl="1"/>
            <a:r>
              <a:rPr lang="fr-FR" sz="1600" dirty="0" smtClean="0"/>
              <a:t>Conversion automatique de nos </a:t>
            </a:r>
            <a:r>
              <a:rPr lang="fr-FR" sz="1600" dirty="0" err="1" smtClean="0"/>
              <a:t>beans</a:t>
            </a:r>
            <a:endParaRPr lang="fr-FR" sz="1600" dirty="0" smtClean="0"/>
          </a:p>
          <a:p>
            <a:pPr lvl="2"/>
            <a:r>
              <a:rPr lang="fr-FR" altLang="fr-FR" sz="105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fr-FR" altLang="fr-FR" sz="105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RequestMapping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(value=</a:t>
            </a:r>
            <a:r>
              <a:rPr lang="fr-FR" altLang="fr-FR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</a:t>
            </a:r>
            <a:r>
              <a:rPr lang="fr-FR" altLang="fr-FR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addsubscription</a:t>
            </a:r>
            <a:r>
              <a:rPr lang="fr-FR" altLang="fr-FR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/{intention}/{</a:t>
            </a:r>
            <a:r>
              <a:rPr lang="fr-FR" altLang="fr-FR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</a:t>
            </a:r>
            <a:r>
              <a:rPr lang="fr-FR" altLang="fr-FR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RequestMethod.</a:t>
            </a:r>
            <a:r>
              <a:rPr lang="fr-FR" altLang="fr-FR" sz="105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05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addsubscription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(Model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05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fr-FR" altLang="fr-FR" sz="105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PathVariable</a:t>
            </a:r>
            <a:r>
              <a:rPr lang="fr-FR" altLang="fr-FR" sz="105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Intention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intention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05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fr-FR" altLang="fr-FR" sz="105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PathVariable</a:t>
            </a:r>
            <a:r>
              <a:rPr lang="fr-FR" altLang="fr-FR" sz="105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05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05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0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</a:t>
            </a:r>
            <a:r>
              <a:rPr lang="fr-FR" altLang="fr-FR" sz="10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sz="105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pPr lvl="2"/>
            <a:r>
              <a:rPr lang="fr-FR" altLang="fr-FR" sz="105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/</a:t>
            </a:r>
            <a:r>
              <a:rPr lang="fr-FR" altLang="fr-FR" sz="105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addsubscription</a:t>
            </a:r>
            <a:r>
              <a:rPr lang="fr-FR" altLang="fr-FR" sz="105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/458/3</a:t>
            </a:r>
            <a:endParaRPr lang="fr-FR" sz="1600" dirty="0" smtClean="0"/>
          </a:p>
          <a:p>
            <a:pPr lvl="1"/>
            <a:endParaRPr lang="fr-FR" sz="1600" dirty="0" smtClean="0"/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 err="1" smtClean="0"/>
              <a:t>Controllers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607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Grande souplesse en sortie</a:t>
            </a:r>
          </a:p>
          <a:p>
            <a:pPr lvl="1"/>
            <a:r>
              <a:rPr lang="fr-FR" sz="1600" dirty="0"/>
              <a:t>Une donnée BRUT </a:t>
            </a:r>
            <a:endParaRPr lang="fr-FR" sz="1600" dirty="0" smtClean="0"/>
          </a:p>
          <a:p>
            <a:pPr lvl="1"/>
            <a:r>
              <a:rPr lang="fr-FR" sz="1600" dirty="0" smtClean="0"/>
              <a:t>Un rendu par un </a:t>
            </a:r>
            <a:r>
              <a:rPr lang="fr-FR" sz="1600" dirty="0" err="1" smtClean="0"/>
              <a:t>template</a:t>
            </a:r>
            <a:r>
              <a:rPr lang="fr-FR" sz="1600" dirty="0" smtClean="0"/>
              <a:t> de rendu JSP/</a:t>
            </a:r>
            <a:r>
              <a:rPr lang="fr-FR" sz="1600" dirty="0" err="1" smtClean="0"/>
              <a:t>Thymeleaf</a:t>
            </a:r>
            <a:endParaRPr lang="fr-FR" sz="1600" dirty="0" smtClean="0"/>
          </a:p>
          <a:p>
            <a:pPr lvl="1"/>
            <a:r>
              <a:rPr lang="fr-FR" sz="1600" dirty="0" smtClean="0"/>
              <a:t>Un contenu à télécharger</a:t>
            </a:r>
          </a:p>
          <a:p>
            <a:pPr lvl="1"/>
            <a:r>
              <a:rPr lang="fr-FR" sz="1600" dirty="0" smtClean="0"/>
              <a:t>Un </a:t>
            </a:r>
            <a:r>
              <a:rPr lang="fr-FR" sz="1600" dirty="0" err="1" smtClean="0"/>
              <a:t>bean</a:t>
            </a:r>
            <a:r>
              <a:rPr lang="fr-FR" sz="1600" dirty="0" smtClean="0"/>
              <a:t>, une collection de </a:t>
            </a:r>
            <a:r>
              <a:rPr lang="fr-FR" sz="1600" dirty="0" err="1" smtClean="0"/>
              <a:t>bean</a:t>
            </a:r>
            <a:endParaRPr lang="fr-FR" sz="1600" dirty="0" smtClean="0"/>
          </a:p>
          <a:p>
            <a:pPr lvl="2"/>
            <a:r>
              <a:rPr lang="fr-FR" sz="1600" dirty="0" smtClean="0"/>
              <a:t>Conversion JSON automatique de nos </a:t>
            </a:r>
            <a:r>
              <a:rPr lang="fr-FR" sz="1600" dirty="0" err="1" smtClean="0"/>
              <a:t>beans</a:t>
            </a:r>
            <a:r>
              <a:rPr lang="fr-FR" sz="1600" dirty="0" smtClean="0"/>
              <a:t> Java</a:t>
            </a:r>
          </a:p>
          <a:p>
            <a:pPr lvl="1"/>
            <a:endParaRPr lang="fr-FR" sz="1600" dirty="0" smtClean="0"/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 err="1" smtClean="0"/>
              <a:t>Controllers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995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: </a:t>
            </a:r>
            <a:r>
              <a:rPr lang="fr-FR" dirty="0" smtClean="0"/>
              <a:t>un exemple de Controller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533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 err="1"/>
              <a:t>Spring</a:t>
            </a:r>
            <a:r>
              <a:rPr lang="fr-FR" dirty="0"/>
              <a:t> Data, l’accès aux données simplifié</a:t>
            </a:r>
          </a:p>
        </p:txBody>
      </p:sp>
    </p:spTree>
    <p:extLst>
      <p:ext uri="{BB962C8B-B14F-4D97-AF65-F5344CB8AC3E}">
        <p14:creationId xmlns:p14="http://schemas.microsoft.com/office/powerpoint/2010/main" val="1065332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dirty="0" smtClean="0"/>
              <a:t>Par défaut, </a:t>
            </a:r>
            <a:r>
              <a:rPr lang="fr-FR" dirty="0" err="1" smtClean="0"/>
              <a:t>Spring</a:t>
            </a:r>
            <a:r>
              <a:rPr lang="fr-FR" dirty="0" smtClean="0"/>
              <a:t> Boot est auto-configurée pour stocker la </a:t>
            </a:r>
            <a:r>
              <a:rPr lang="fr-FR" dirty="0" err="1" smtClean="0"/>
              <a:t>persistence</a:t>
            </a:r>
            <a:r>
              <a:rPr lang="fr-FR" dirty="0" smtClean="0"/>
              <a:t> de notre modèle de données dans une base H2/</a:t>
            </a:r>
            <a:r>
              <a:rPr lang="fr-FR" dirty="0" err="1" smtClean="0"/>
              <a:t>HSqlDB</a:t>
            </a:r>
            <a:endParaRPr lang="fr-FR" dirty="0" smtClean="0"/>
          </a:p>
          <a:p>
            <a:pPr lvl="1"/>
            <a:r>
              <a:rPr lang="fr-FR" sz="1600" dirty="0" smtClean="0"/>
              <a:t>Débrayable sur la base que l’on souhaite avec un fichier de configuration</a:t>
            </a:r>
          </a:p>
          <a:p>
            <a:pPr lvl="2"/>
            <a:r>
              <a:rPr lang="fr-FR" sz="1600" dirty="0" err="1" smtClean="0"/>
              <a:t>resources</a:t>
            </a:r>
            <a:r>
              <a:rPr lang="fr-FR" sz="1600" dirty="0" smtClean="0"/>
              <a:t>/</a:t>
            </a:r>
            <a:r>
              <a:rPr lang="fr-FR" sz="1600" dirty="0" err="1" smtClean="0"/>
              <a:t>application.properties</a:t>
            </a:r>
            <a:endParaRPr lang="fr-FR" sz="1600" dirty="0" smtClean="0"/>
          </a:p>
          <a:p>
            <a:pPr marL="1371600" lvl="3" indent="0">
              <a:buNone/>
            </a:pPr>
            <a:r>
              <a:rPr lang="fr-FR" altLang="fr-FR" sz="9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spring.jpa.hibernate.ddl</a:t>
            </a:r>
            <a:r>
              <a:rPr lang="fr-FR" altLang="fr-FR" sz="9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-auto</a:t>
            </a:r>
            <a:r>
              <a:rPr lang="fr-FR" altLang="fr-FR" sz="9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b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9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spring.datasource.url</a:t>
            </a:r>
            <a:r>
              <a:rPr lang="fr-FR" altLang="fr-FR" sz="9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fr-FR" altLang="fr-FR" sz="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localhost:3306/</a:t>
            </a:r>
            <a:r>
              <a:rPr lang="fr-FR" altLang="fr-FR" sz="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innovativdays?useUnicode</a:t>
            </a:r>
            <a:r>
              <a:rPr lang="fr-FR" altLang="fr-FR" sz="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yes&amp;characterEncoding</a:t>
            </a:r>
            <a:r>
              <a:rPr lang="fr-FR" altLang="fr-FR" sz="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  <a: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9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spring.datasource.username</a:t>
            </a:r>
            <a:r>
              <a:rPr lang="fr-FR" altLang="fr-FR" sz="9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9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spring.datasource.password</a:t>
            </a:r>
            <a:r>
              <a:rPr lang="fr-FR" altLang="fr-FR" sz="9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br>
              <a:rPr lang="fr-FR" altLang="fr-FR" sz="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9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spring.jpa.properties.hibernate.enable_lazy_load_no_trans</a:t>
            </a:r>
            <a:r>
              <a:rPr lang="fr-FR" altLang="fr-FR" sz="9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fr-FR" altLang="fr-FR" sz="9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sz="1800" dirty="0" smtClean="0"/>
          </a:p>
          <a:p>
            <a:r>
              <a:rPr lang="fr-FR" altLang="fr-FR" sz="1800" dirty="0" smtClean="0"/>
              <a:t>Ensuite, construction simple de notre modèle d’</a:t>
            </a:r>
            <a:r>
              <a:rPr lang="fr-FR" altLang="fr-FR" sz="1800" dirty="0" err="1" smtClean="0"/>
              <a:t>entities</a:t>
            </a:r>
            <a:r>
              <a:rPr lang="fr-FR" altLang="fr-FR" sz="1800" dirty="0" smtClean="0"/>
              <a:t> et </a:t>
            </a:r>
            <a:r>
              <a:rPr lang="fr-FR" altLang="fr-FR" sz="1800" dirty="0" err="1" smtClean="0"/>
              <a:t>persistence</a:t>
            </a:r>
            <a:r>
              <a:rPr lang="fr-FR" altLang="fr-FR" sz="1800" dirty="0" smtClean="0"/>
              <a:t> automatique avec </a:t>
            </a:r>
            <a:r>
              <a:rPr lang="fr-FR" altLang="fr-FR" sz="1800" dirty="0" err="1" smtClean="0"/>
              <a:t>Hibernate</a:t>
            </a:r>
            <a:r>
              <a:rPr lang="fr-FR" altLang="fr-FR" sz="1800" dirty="0" smtClean="0"/>
              <a:t>.</a:t>
            </a:r>
            <a:r>
              <a:rPr lang="fr-FR" altLang="fr-FR" sz="1800" dirty="0"/>
              <a:t/>
            </a:r>
            <a:br>
              <a:rPr lang="fr-FR" altLang="fr-FR" sz="1800" dirty="0"/>
            </a:br>
            <a:r>
              <a:rPr lang="fr-FR" altLang="fr-FR" sz="1800" dirty="0"/>
              <a:t>	</a:t>
            </a:r>
          </a:p>
          <a:p>
            <a:pPr lvl="3"/>
            <a:endParaRPr lang="fr-FR" sz="1600" dirty="0" smtClean="0"/>
          </a:p>
          <a:p>
            <a:pPr lvl="1"/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000" dirty="0" err="1" smtClean="0"/>
              <a:t>Persistence</a:t>
            </a:r>
            <a:r>
              <a:rPr lang="fr-FR" sz="2000" dirty="0" smtClean="0"/>
              <a:t> simple de notre modèle de données</a:t>
            </a:r>
            <a:endParaRPr lang="fr-FR" sz="2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28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fr-FR" dirty="0" smtClean="0"/>
              <a:t>Pourquoi ce sujet ?</a:t>
            </a:r>
          </a:p>
          <a:p>
            <a:pPr lvl="0"/>
            <a:r>
              <a:rPr lang="fr-FR" dirty="0" smtClean="0"/>
              <a:t>Description </a:t>
            </a:r>
            <a:r>
              <a:rPr lang="fr-FR" dirty="0"/>
              <a:t>générale de </a:t>
            </a:r>
            <a:r>
              <a:rPr lang="fr-FR" dirty="0" err="1"/>
              <a:t>Spring</a:t>
            </a:r>
            <a:endParaRPr lang="fr-FR" dirty="0"/>
          </a:p>
          <a:p>
            <a:pPr lvl="0"/>
            <a:r>
              <a:rPr lang="fr-FR" dirty="0" err="1"/>
              <a:t>Spring</a:t>
            </a:r>
            <a:r>
              <a:rPr lang="fr-FR" dirty="0"/>
              <a:t> Boot ou comment aller vraiment très </a:t>
            </a:r>
            <a:r>
              <a:rPr lang="fr-FR" dirty="0" smtClean="0"/>
              <a:t>vite</a:t>
            </a:r>
          </a:p>
          <a:p>
            <a:pPr lvl="0"/>
            <a:r>
              <a:rPr lang="fr-FR" dirty="0" err="1" smtClean="0"/>
              <a:t>Spring</a:t>
            </a:r>
            <a:r>
              <a:rPr lang="fr-FR" dirty="0" smtClean="0"/>
              <a:t> Boot, les </a:t>
            </a:r>
            <a:r>
              <a:rPr lang="fr-FR" dirty="0" err="1" smtClean="0"/>
              <a:t>controllers</a:t>
            </a:r>
            <a:endParaRPr lang="fr-FR" dirty="0"/>
          </a:p>
          <a:p>
            <a:pPr lvl="0"/>
            <a:r>
              <a:rPr lang="fr-FR" dirty="0" err="1"/>
              <a:t>Spring</a:t>
            </a:r>
            <a:r>
              <a:rPr lang="fr-FR" dirty="0"/>
              <a:t> Data, l’accès aux données simplifié</a:t>
            </a:r>
          </a:p>
          <a:p>
            <a:pPr lvl="0"/>
            <a:r>
              <a:rPr lang="fr-FR" dirty="0"/>
              <a:t>Sprint REST, mise à disposition facilitée/automatisée de micro-services</a:t>
            </a:r>
          </a:p>
          <a:p>
            <a:pPr lvl="0"/>
            <a:r>
              <a:rPr lang="fr-FR" dirty="0" err="1"/>
              <a:t>Spring</a:t>
            </a:r>
            <a:r>
              <a:rPr lang="fr-FR" dirty="0"/>
              <a:t> Security, pour sécuriser rapidement une application</a:t>
            </a:r>
          </a:p>
          <a:p>
            <a:pPr lvl="0"/>
            <a:r>
              <a:rPr lang="fr-FR" dirty="0" err="1"/>
              <a:t>Spring</a:t>
            </a:r>
            <a:r>
              <a:rPr lang="fr-FR" dirty="0"/>
              <a:t> </a:t>
            </a:r>
            <a:r>
              <a:rPr lang="fr-FR" dirty="0" smtClean="0"/>
              <a:t>MVC </a:t>
            </a:r>
            <a:r>
              <a:rPr lang="fr-FR" dirty="0"/>
              <a:t>pour le rendu </a:t>
            </a:r>
            <a:r>
              <a:rPr lang="fr-FR" dirty="0" smtClean="0"/>
              <a:t>WEB </a:t>
            </a:r>
            <a:r>
              <a:rPr lang="fr-FR" dirty="0"/>
              <a:t>(</a:t>
            </a:r>
            <a:r>
              <a:rPr lang="fr-FR" dirty="0" err="1"/>
              <a:t>Thymeleaf</a:t>
            </a:r>
            <a:r>
              <a:rPr lang="fr-FR" dirty="0"/>
              <a:t>)</a:t>
            </a:r>
          </a:p>
          <a:p>
            <a:pPr lvl="0"/>
            <a:r>
              <a:rPr lang="fr-FR" dirty="0" err="1"/>
              <a:t>Spring</a:t>
            </a:r>
            <a:r>
              <a:rPr lang="fr-FR" dirty="0"/>
              <a:t>, boite à outils : configuration, </a:t>
            </a:r>
            <a:r>
              <a:rPr lang="fr-FR" dirty="0" err="1"/>
              <a:t>internationalization</a:t>
            </a:r>
            <a:r>
              <a:rPr lang="fr-FR" dirty="0"/>
              <a:t>, agents, boot, 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131590"/>
            <a:ext cx="8207375" cy="3383631"/>
          </a:xfrm>
        </p:spPr>
        <p:txBody>
          <a:bodyPr/>
          <a:lstStyle/>
          <a:p>
            <a:r>
              <a:rPr lang="fr-FR" dirty="0" smtClean="0"/>
              <a:t>Ils permettent très facilement d’accéder en lecture/écriture sur nos données</a:t>
            </a:r>
          </a:p>
          <a:p>
            <a:r>
              <a:rPr lang="fr-FR" altLang="fr-FR" dirty="0" smtClean="0"/>
              <a:t>Il s’agit de décrire des interfaces</a:t>
            </a:r>
          </a:p>
          <a:p>
            <a:pPr lvl="1"/>
            <a:r>
              <a:rPr lang="fr-FR" altLang="fr-FR" sz="1600" dirty="0" err="1" smtClean="0"/>
              <a:t>Spring</a:t>
            </a:r>
            <a:r>
              <a:rPr lang="fr-FR" altLang="fr-FR" sz="1600" dirty="0" smtClean="0"/>
              <a:t> s’occupe de les implémenter pour nous !</a:t>
            </a:r>
          </a:p>
          <a:p>
            <a:r>
              <a:rPr lang="fr-FR" altLang="fr-FR" dirty="0" smtClean="0"/>
              <a:t>Dans la définition de l’interface, nous allons nommer des méthodes en fonction de la requête que nous souhaitons réaliser pour récupérer</a:t>
            </a:r>
          </a:p>
          <a:p>
            <a:pPr lvl="1"/>
            <a:r>
              <a:rPr lang="fr-FR" altLang="fr-FR" dirty="0" smtClean="0"/>
              <a:t>Un objet</a:t>
            </a:r>
          </a:p>
          <a:p>
            <a:pPr lvl="1"/>
            <a:r>
              <a:rPr lang="fr-FR" altLang="fr-FR" dirty="0" smtClean="0"/>
              <a:t>Plusieurs objets</a:t>
            </a:r>
          </a:p>
          <a:p>
            <a:pPr lvl="1"/>
            <a:r>
              <a:rPr lang="fr-FR" altLang="fr-FR" dirty="0" smtClean="0"/>
              <a:t>Un agrégat : count, </a:t>
            </a:r>
            <a:r>
              <a:rPr lang="fr-FR" altLang="fr-FR" dirty="0" err="1" smtClean="0"/>
              <a:t>sum</a:t>
            </a:r>
            <a:r>
              <a:rPr lang="fr-FR" altLang="fr-FR" dirty="0" smtClean="0"/>
              <a:t>, …</a:t>
            </a:r>
          </a:p>
          <a:p>
            <a:pPr lvl="1"/>
            <a:endParaRPr lang="fr-FR" altLang="fr-FR" dirty="0" smtClean="0"/>
          </a:p>
          <a:p>
            <a:r>
              <a:rPr lang="fr-FR" altLang="fr-FR" dirty="0" smtClean="0"/>
              <a:t>Ca va très vite et garantit une bonne séparation des couches !</a:t>
            </a: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/>
              <a:t>	</a:t>
            </a:r>
          </a:p>
          <a:p>
            <a:pPr lvl="3"/>
            <a:endParaRPr lang="fr-FR" sz="1600" dirty="0" smtClean="0"/>
          </a:p>
          <a:p>
            <a:pPr lvl="1"/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 err="1"/>
              <a:t>R</a:t>
            </a:r>
            <a:r>
              <a:rPr lang="fr-FR" sz="2400" dirty="0" err="1" smtClean="0"/>
              <a:t>epositories</a:t>
            </a:r>
            <a:endParaRPr lang="fr-FR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45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131590"/>
            <a:ext cx="8207375" cy="3383631"/>
          </a:xfrm>
        </p:spPr>
        <p:txBody>
          <a:bodyPr/>
          <a:lstStyle/>
          <a:p>
            <a:r>
              <a:rPr lang="fr-FR" dirty="0" smtClean="0"/>
              <a:t>Cela utilise le système des « </a:t>
            </a:r>
            <a:r>
              <a:rPr lang="fr-FR" dirty="0" err="1" smtClean="0"/>
              <a:t>proxies</a:t>
            </a:r>
            <a:r>
              <a:rPr lang="fr-FR" dirty="0" smtClean="0"/>
              <a:t> » Java</a:t>
            </a:r>
          </a:p>
          <a:p>
            <a:r>
              <a:rPr lang="fr-FR" altLang="fr-FR" dirty="0" smtClean="0"/>
              <a:t>Une première implémentation basée sur cette logique de </a:t>
            </a:r>
            <a:r>
              <a:rPr lang="fr-FR" altLang="fr-FR" dirty="0" err="1" smtClean="0"/>
              <a:t>repositories</a:t>
            </a:r>
            <a:r>
              <a:rPr lang="fr-FR" altLang="fr-FR" dirty="0" smtClean="0"/>
              <a:t> a été faite à la </a:t>
            </a:r>
            <a:r>
              <a:rPr lang="fr-FR" altLang="fr-FR" dirty="0" err="1" smtClean="0"/>
              <a:t>Factory</a:t>
            </a:r>
            <a:endParaRPr lang="fr-FR" altLang="fr-FR" dirty="0" smtClean="0"/>
          </a:p>
          <a:p>
            <a:pPr lvl="1"/>
            <a:r>
              <a:rPr lang="fr-FR" altLang="fr-FR" dirty="0" smtClean="0"/>
              <a:t>Pas encore une couverture complète (environ 50%)</a:t>
            </a:r>
          </a:p>
          <a:p>
            <a:pPr lvl="1"/>
            <a:r>
              <a:rPr lang="fr-FR" altLang="fr-FR" dirty="0" smtClean="0"/>
              <a:t>Déjà testé </a:t>
            </a:r>
            <a:r>
              <a:rPr lang="fr-FR" altLang="fr-FR" dirty="0" smtClean="0"/>
              <a:t>sur un projet en </a:t>
            </a:r>
            <a:r>
              <a:rPr lang="fr-FR" altLang="fr-FR" dirty="0" smtClean="0"/>
              <a:t>démo </a:t>
            </a:r>
            <a:r>
              <a:rPr lang="fr-FR" altLang="fr-FR" dirty="0" smtClean="0"/>
              <a:t>avec </a:t>
            </a:r>
            <a:r>
              <a:rPr lang="fr-FR" altLang="fr-FR" dirty="0" smtClean="0"/>
              <a:t>succès : la nouvelle page d’accueil des démonstrations</a:t>
            </a:r>
            <a:endParaRPr lang="fr-FR" altLang="fr-FR" dirty="0" smtClean="0"/>
          </a:p>
          <a:p>
            <a:pPr lvl="1"/>
            <a:r>
              <a:rPr lang="fr-FR" altLang="fr-FR" dirty="0" smtClean="0"/>
              <a:t>Va être utilisé dans tous les prochains développements</a:t>
            </a:r>
            <a:endParaRPr lang="fr-FR" altLang="fr-FR" dirty="0"/>
          </a:p>
          <a:p>
            <a:pPr lvl="3"/>
            <a:endParaRPr lang="fr-FR" sz="1600" dirty="0" smtClean="0"/>
          </a:p>
          <a:p>
            <a:pPr lvl="1"/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 err="1"/>
              <a:t>R</a:t>
            </a:r>
            <a:r>
              <a:rPr lang="fr-FR" sz="2400" dirty="0" err="1" smtClean="0"/>
              <a:t>epositories</a:t>
            </a:r>
            <a:endParaRPr lang="fr-FR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57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</a:t>
            </a:r>
            <a:r>
              <a:rPr lang="fr-FR" dirty="0" smtClean="0"/>
              <a:t>: Stockage de clients et </a:t>
            </a:r>
            <a:r>
              <a:rPr lang="fr-FR" dirty="0" err="1" smtClean="0"/>
              <a:t>Repository</a:t>
            </a:r>
            <a:r>
              <a:rPr lang="fr-FR" dirty="0" smtClean="0"/>
              <a:t> sur cette </a:t>
            </a:r>
            <a:r>
              <a:rPr lang="fr-FR" dirty="0" err="1" smtClean="0"/>
              <a:t>entity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562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Sprint REST, mise à disposition facilitée/automatisée de micro-services</a:t>
            </a:r>
          </a:p>
        </p:txBody>
      </p:sp>
    </p:spTree>
    <p:extLst>
      <p:ext uri="{BB962C8B-B14F-4D97-AF65-F5344CB8AC3E}">
        <p14:creationId xmlns:p14="http://schemas.microsoft.com/office/powerpoint/2010/main" val="41034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Avec ce que l’on a vu, on peut déjà simplement réaliser des </a:t>
            </a:r>
            <a:r>
              <a:rPr lang="fr-FR" sz="1800" dirty="0" err="1" smtClean="0"/>
              <a:t>webservices</a:t>
            </a:r>
            <a:endParaRPr lang="fr-FR" sz="1800" dirty="0"/>
          </a:p>
          <a:p>
            <a:r>
              <a:rPr lang="fr-FR" sz="1800" dirty="0" smtClean="0"/>
              <a:t>Mais si on se conforme à la norme REST, </a:t>
            </a:r>
            <a:r>
              <a:rPr lang="fr-FR" sz="1800" dirty="0" err="1" smtClean="0"/>
              <a:t>Spring</a:t>
            </a:r>
            <a:r>
              <a:rPr lang="fr-FR" sz="1800" dirty="0" smtClean="0"/>
              <a:t> peut tout faire pour nous !</a:t>
            </a:r>
          </a:p>
          <a:p>
            <a:r>
              <a:rPr lang="fr-FR" sz="1800" dirty="0" smtClean="0"/>
              <a:t>Un seul import </a:t>
            </a:r>
            <a:r>
              <a:rPr lang="fr-FR" sz="1800" dirty="0" err="1" smtClean="0"/>
              <a:t>Maven</a:t>
            </a:r>
            <a:r>
              <a:rPr lang="fr-FR" sz="1800" dirty="0" smtClean="0"/>
              <a:t> pour intégrer « </a:t>
            </a:r>
            <a:r>
              <a:rPr lang="fr-FR" sz="1800" dirty="0" err="1" smtClean="0"/>
              <a:t>Spring</a:t>
            </a:r>
            <a:r>
              <a:rPr lang="fr-FR" sz="1800" dirty="0" smtClean="0"/>
              <a:t> Data REST » et tout nos </a:t>
            </a:r>
            <a:r>
              <a:rPr lang="fr-FR" sz="1800" dirty="0" err="1" smtClean="0"/>
              <a:t>repositories</a:t>
            </a:r>
            <a:r>
              <a:rPr lang="fr-FR" sz="1800" dirty="0" smtClean="0"/>
              <a:t> sont accessibles en REST</a:t>
            </a:r>
          </a:p>
          <a:p>
            <a:pPr lvl="1"/>
            <a:r>
              <a:rPr lang="fr-FR" sz="1600" dirty="0" smtClean="0"/>
              <a:t>Avec les méthodes standards</a:t>
            </a:r>
          </a:p>
          <a:p>
            <a:pPr lvl="1"/>
            <a:r>
              <a:rPr lang="fr-FR" sz="1600" dirty="0" smtClean="0"/>
              <a:t>Avec tous les méthodes personnalisées que nous avons créées</a:t>
            </a:r>
          </a:p>
          <a:p>
            <a:endParaRPr lang="fr-FR" sz="1600" i="1" dirty="0" smtClean="0"/>
          </a:p>
          <a:p>
            <a:r>
              <a:rPr lang="fr-FR" sz="1600" i="1" dirty="0" smtClean="0"/>
              <a:t>Note : il est possible de ne pas exposer une méthode via une annotation</a:t>
            </a:r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err="1" smtClean="0"/>
              <a:t>Spring</a:t>
            </a:r>
            <a:r>
              <a:rPr lang="fr-FR" sz="2400" dirty="0" smtClean="0"/>
              <a:t> REST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993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</a:t>
            </a:r>
            <a:r>
              <a:rPr lang="fr-FR" dirty="0" smtClean="0"/>
              <a:t>: on active </a:t>
            </a:r>
            <a:r>
              <a:rPr lang="fr-FR" dirty="0" err="1" smtClean="0"/>
              <a:t>Spring</a:t>
            </a:r>
            <a:r>
              <a:rPr lang="fr-FR" dirty="0" smtClean="0"/>
              <a:t> Data REST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954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 err="1"/>
              <a:t>Spring</a:t>
            </a:r>
            <a:r>
              <a:rPr lang="fr-FR" dirty="0"/>
              <a:t> Security, pour sécuriser rapidement une application</a:t>
            </a:r>
          </a:p>
        </p:txBody>
      </p:sp>
    </p:spTree>
    <p:extLst>
      <p:ext uri="{BB962C8B-B14F-4D97-AF65-F5344CB8AC3E}">
        <p14:creationId xmlns:p14="http://schemas.microsoft.com/office/powerpoint/2010/main" val="425162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203598"/>
            <a:ext cx="8207375" cy="3383631"/>
          </a:xfrm>
        </p:spPr>
        <p:txBody>
          <a:bodyPr/>
          <a:lstStyle/>
          <a:p>
            <a:r>
              <a:rPr lang="fr-FR" sz="1800" dirty="0" smtClean="0"/>
              <a:t>Gestion de l’authentification, des sessions</a:t>
            </a:r>
          </a:p>
          <a:p>
            <a:r>
              <a:rPr lang="fr-FR" sz="1800" dirty="0" smtClean="0"/>
              <a:t>Gestion de la sécurisation des </a:t>
            </a:r>
            <a:r>
              <a:rPr lang="fr-FR" sz="1800" dirty="0" err="1" smtClean="0"/>
              <a:t>URLs</a:t>
            </a:r>
            <a:r>
              <a:rPr lang="fr-FR" sz="1800" dirty="0" smtClean="0"/>
              <a:t> des </a:t>
            </a:r>
            <a:r>
              <a:rPr lang="fr-FR" sz="1800" dirty="0" err="1" smtClean="0"/>
              <a:t>controllers</a:t>
            </a:r>
            <a:endParaRPr lang="fr-FR" sz="1800" dirty="0" smtClean="0"/>
          </a:p>
          <a:p>
            <a:pPr lvl="1"/>
            <a:r>
              <a:rPr lang="fr-FR" sz="1400" dirty="0" smtClean="0"/>
              <a:t>Accès anonyme</a:t>
            </a:r>
          </a:p>
          <a:p>
            <a:pPr lvl="1"/>
            <a:r>
              <a:rPr lang="fr-FR" sz="1400" dirty="0" smtClean="0"/>
              <a:t>Accès sécurisé</a:t>
            </a:r>
          </a:p>
          <a:p>
            <a:pPr lvl="2"/>
            <a:r>
              <a:rPr lang="fr-FR" sz="1400" dirty="0" smtClean="0"/>
              <a:t>Redirection automatique vers une page de login et redirection après connexion avec succès</a:t>
            </a:r>
          </a:p>
          <a:p>
            <a:r>
              <a:rPr lang="fr-FR" sz="1600" dirty="0" smtClean="0"/>
              <a:t>Affectation de rôles sur un utilisateur connecté</a:t>
            </a:r>
          </a:p>
          <a:p>
            <a:pPr lvl="1"/>
            <a:r>
              <a:rPr lang="fr-FR" sz="1400" dirty="0" smtClean="0"/>
              <a:t>Sécurisation par </a:t>
            </a:r>
            <a:r>
              <a:rPr lang="fr-FR" sz="1400" dirty="0" smtClean="0"/>
              <a:t>des rôles </a:t>
            </a:r>
            <a:r>
              <a:rPr lang="fr-FR" sz="1400" dirty="0" smtClean="0"/>
              <a:t>=&gt; </a:t>
            </a:r>
            <a:r>
              <a:rPr lang="fr-FR" sz="1400" dirty="0" smtClean="0"/>
              <a:t>très </a:t>
            </a:r>
            <a:r>
              <a:rPr lang="fr-FR" sz="1400" dirty="0" smtClean="0"/>
              <a:t>pratique à l’usage</a:t>
            </a:r>
          </a:p>
          <a:p>
            <a:pPr lvl="2"/>
            <a:r>
              <a:rPr lang="fr-FR" sz="1400" dirty="0" smtClean="0"/>
              <a:t>Soit en Java</a:t>
            </a:r>
          </a:p>
          <a:p>
            <a:pPr lvl="3"/>
            <a:r>
              <a:rPr lang="fr-FR" sz="1400" dirty="0"/>
              <a:t>Via annotation sur une méthode : @</a:t>
            </a:r>
            <a:r>
              <a:rPr lang="fr-FR" sz="1400" dirty="0" err="1"/>
              <a:t>PreAuthorize</a:t>
            </a:r>
            <a:r>
              <a:rPr lang="fr-FR" sz="1400" dirty="0"/>
              <a:t>("</a:t>
            </a:r>
            <a:r>
              <a:rPr lang="fr-FR" sz="1400" dirty="0" err="1"/>
              <a:t>hasRole</a:t>
            </a:r>
            <a:r>
              <a:rPr lang="fr-FR" sz="1400" dirty="0"/>
              <a:t>(</a:t>
            </a:r>
            <a:r>
              <a:rPr lang="fr-FR" sz="1400" dirty="0" smtClean="0"/>
              <a:t>'ADMIN</a:t>
            </a:r>
            <a:r>
              <a:rPr lang="fr-FR" sz="1400" dirty="0"/>
              <a:t>')") </a:t>
            </a:r>
            <a:endParaRPr lang="fr-FR" sz="1400" dirty="0" smtClean="0"/>
          </a:p>
          <a:p>
            <a:pPr lvl="3"/>
            <a:r>
              <a:rPr lang="fr-FR" sz="1400" dirty="0" smtClean="0"/>
              <a:t>Via un service dédié</a:t>
            </a:r>
          </a:p>
          <a:p>
            <a:pPr lvl="2"/>
            <a:r>
              <a:rPr lang="fr-FR" sz="1400" dirty="0" smtClean="0"/>
              <a:t>Soit dans le </a:t>
            </a:r>
            <a:r>
              <a:rPr lang="fr-FR" sz="1400" dirty="0" err="1" smtClean="0"/>
              <a:t>template</a:t>
            </a:r>
            <a:r>
              <a:rPr lang="fr-FR" sz="1400" dirty="0" smtClean="0"/>
              <a:t> de rendu pour n’afficher une partie de la page qu’en fonction de l’appartenance à un rôle ou à plusieurs</a:t>
            </a:r>
          </a:p>
          <a:p>
            <a:pPr lvl="3"/>
            <a:r>
              <a:rPr lang="fr-FR" altLang="fr-F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sz="11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fr-FR" altLang="fr-FR" sz="11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fr-FR" altLang="fr-FR" sz="11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:if</a:t>
            </a:r>
            <a:r>
              <a:rPr lang="fr-FR" altLang="fr-FR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"${</a:t>
            </a:r>
            <a:r>
              <a:rPr lang="fr-FR" altLang="fr-FR" sz="11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user.hasRole</a:t>
            </a:r>
            <a:r>
              <a:rPr lang="fr-FR" altLang="fr-FR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('ADMIN</a:t>
            </a:r>
            <a:r>
              <a:rPr lang="fr-FR" altLang="fr-FR" sz="11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')}"…</a:t>
            </a:r>
            <a:endParaRPr lang="fr-FR" sz="1100" dirty="0" smtClean="0"/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err="1" smtClean="0"/>
              <a:t>Spring</a:t>
            </a:r>
            <a:r>
              <a:rPr lang="fr-FR" sz="2400" dirty="0" smtClean="0"/>
              <a:t> Security en quelques mots</a:t>
            </a:r>
            <a:endParaRPr lang="fr-FR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01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</a:t>
            </a:r>
            <a:r>
              <a:rPr lang="fr-FR" dirty="0" smtClean="0"/>
              <a:t>: sécurisation de notre application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633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 err="1"/>
              <a:t>Spring</a:t>
            </a:r>
            <a:r>
              <a:rPr lang="fr-FR" dirty="0"/>
              <a:t> MVC pour le rendu WEB (</a:t>
            </a:r>
            <a:r>
              <a:rPr lang="fr-FR" dirty="0" err="1"/>
              <a:t>Thymeleaf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1036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“Spring </a:t>
            </a:r>
            <a:r>
              <a:rPr lang="en-US" i="1" dirty="0"/>
              <a:t>is the time of plans and </a:t>
            </a:r>
            <a:r>
              <a:rPr lang="en-US" i="1" dirty="0" smtClean="0"/>
              <a:t>projects"</a:t>
            </a:r>
            <a:endParaRPr lang="en-US" i="1" dirty="0"/>
          </a:p>
          <a:p>
            <a:r>
              <a:rPr lang="en-US" i="1" dirty="0" smtClean="0"/>
              <a:t>(Tolstoy</a:t>
            </a:r>
            <a:r>
              <a:rPr lang="fr-FR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3335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Vous avez le choix entre deux moteurs de rendus</a:t>
            </a:r>
          </a:p>
          <a:p>
            <a:pPr lvl="1"/>
            <a:r>
              <a:rPr lang="fr-FR" sz="1600" dirty="0" smtClean="0"/>
              <a:t>L’historique JSP</a:t>
            </a:r>
          </a:p>
          <a:p>
            <a:pPr lvl="1"/>
            <a:r>
              <a:rPr lang="fr-FR" sz="1600" dirty="0" smtClean="0"/>
              <a:t>Le moteur </a:t>
            </a:r>
            <a:r>
              <a:rPr lang="fr-FR" sz="1600" dirty="0" err="1" smtClean="0"/>
              <a:t>Thymeleaf</a:t>
            </a:r>
            <a:endParaRPr lang="fr-FR" sz="1600" dirty="0" smtClean="0"/>
          </a:p>
          <a:p>
            <a:pPr lvl="1"/>
            <a:endParaRPr lang="fr-FR" sz="1600" dirty="0" smtClean="0"/>
          </a:p>
          <a:p>
            <a:r>
              <a:rPr lang="fr-FR" sz="1800" dirty="0" smtClean="0"/>
              <a:t>Avec </a:t>
            </a:r>
            <a:r>
              <a:rPr lang="fr-FR" sz="1800" dirty="0" err="1" smtClean="0"/>
              <a:t>Thymeleaf</a:t>
            </a:r>
            <a:r>
              <a:rPr lang="fr-FR" sz="1800" dirty="0" smtClean="0"/>
              <a:t>, qui est par défaut, c’est très simple</a:t>
            </a:r>
          </a:p>
          <a:p>
            <a:pPr lvl="1"/>
            <a:r>
              <a:rPr lang="fr-FR" sz="1600" dirty="0" smtClean="0"/>
              <a:t>Syntaxe simple, épurée, qui conserve la structure HTML</a:t>
            </a:r>
          </a:p>
          <a:p>
            <a:pPr lvl="1"/>
            <a:r>
              <a:rPr lang="fr-FR" sz="1600" dirty="0" smtClean="0"/>
              <a:t>Possibilité d’intégrer des données de test (repli)</a:t>
            </a:r>
          </a:p>
          <a:p>
            <a:pPr lvl="1"/>
            <a:r>
              <a:rPr lang="fr-FR" sz="1400" dirty="0">
                <a:hlinkClick r:id="rId2"/>
              </a:rPr>
              <a:t>https://www.thymeleaf.org</a:t>
            </a:r>
            <a:r>
              <a:rPr lang="fr-FR" sz="1400" dirty="0" smtClean="0">
                <a:hlinkClick r:id="rId2"/>
              </a:rPr>
              <a:t>/</a:t>
            </a:r>
            <a:endParaRPr lang="fr-FR" sz="1400" dirty="0" smtClean="0"/>
          </a:p>
          <a:p>
            <a:pPr lvl="1"/>
            <a:endParaRPr lang="fr-FR" sz="1400" dirty="0"/>
          </a:p>
          <a:p>
            <a:r>
              <a:rPr lang="fr-FR" sz="1800" dirty="0" smtClean="0"/>
              <a:t>En plus, système souple pour la modularité</a:t>
            </a:r>
          </a:p>
          <a:p>
            <a:pPr lvl="1"/>
            <a:r>
              <a:rPr lang="fr-FR" sz="1600" dirty="0" smtClean="0"/>
              <a:t>Notion de blocks et d’</a:t>
            </a:r>
            <a:r>
              <a:rPr lang="fr-FR" sz="1600" dirty="0" err="1" smtClean="0"/>
              <a:t>includes</a:t>
            </a:r>
            <a:r>
              <a:rPr lang="fr-FR" sz="1600" dirty="0" smtClean="0"/>
              <a:t> (avec paramètres)</a:t>
            </a:r>
          </a:p>
          <a:p>
            <a:pPr lvl="1"/>
            <a:endParaRPr lang="fr-FR" sz="1400" dirty="0" smtClean="0"/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err="1" smtClean="0"/>
              <a:t>Thymeleaf</a:t>
            </a:r>
            <a:r>
              <a:rPr lang="fr-FR" sz="2400" dirty="0" smtClean="0"/>
              <a:t> ou JSP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420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 err="1"/>
              <a:t>Spring</a:t>
            </a:r>
            <a:r>
              <a:rPr lang="fr-FR" dirty="0"/>
              <a:t>, boite à outils</a:t>
            </a:r>
          </a:p>
        </p:txBody>
      </p:sp>
    </p:spTree>
    <p:extLst>
      <p:ext uri="{BB962C8B-B14F-4D97-AF65-F5344CB8AC3E}">
        <p14:creationId xmlns:p14="http://schemas.microsoft.com/office/powerpoint/2010/main" val="25162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On peut simplement créer des fichier de </a:t>
            </a:r>
            <a:r>
              <a:rPr lang="fr-FR" sz="1800" dirty="0" err="1" smtClean="0"/>
              <a:t>properties</a:t>
            </a:r>
            <a:r>
              <a:rPr lang="fr-FR" sz="1800" dirty="0" smtClean="0"/>
              <a:t> sous « </a:t>
            </a:r>
            <a:r>
              <a:rPr lang="fr-FR" sz="1800" dirty="0" err="1" smtClean="0"/>
              <a:t>resources</a:t>
            </a:r>
            <a:r>
              <a:rPr lang="fr-FR" sz="1800" dirty="0" smtClean="0"/>
              <a:t> »</a:t>
            </a:r>
          </a:p>
          <a:p>
            <a:r>
              <a:rPr lang="fr-FR" sz="1800" dirty="0" smtClean="0"/>
              <a:t>Ensuite, on créer des </a:t>
            </a:r>
            <a:r>
              <a:rPr lang="fr-FR" sz="1800" dirty="0" err="1" smtClean="0"/>
              <a:t>beans</a:t>
            </a:r>
            <a:r>
              <a:rPr lang="fr-FR" sz="1800" dirty="0" smtClean="0"/>
              <a:t> Java qui remontent automatiquement chaque clé</a:t>
            </a:r>
          </a:p>
          <a:p>
            <a:r>
              <a:rPr lang="fr-FR" sz="1800" dirty="0" smtClean="0"/>
              <a:t>Enfin, on peut charger nos </a:t>
            </a:r>
            <a:r>
              <a:rPr lang="fr-FR" sz="1800" dirty="0" err="1" smtClean="0"/>
              <a:t>beans</a:t>
            </a:r>
            <a:r>
              <a:rPr lang="fr-FR" sz="1800" dirty="0" smtClean="0"/>
              <a:t> Java à tout moment via un « @</a:t>
            </a:r>
            <a:r>
              <a:rPr lang="fr-FR" sz="1800" dirty="0" err="1" smtClean="0"/>
              <a:t>autowired</a:t>
            </a:r>
            <a:r>
              <a:rPr lang="fr-FR" sz="1800" dirty="0" smtClean="0"/>
              <a:t> »</a:t>
            </a:r>
          </a:p>
          <a:p>
            <a:endParaRPr lang="fr-FR" sz="1600" dirty="0" smtClean="0"/>
          </a:p>
          <a:p>
            <a:pPr lvl="1"/>
            <a:endParaRPr lang="fr-FR" sz="16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Configuration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43758"/>
            <a:ext cx="3858163" cy="15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46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Dans la classe Application</a:t>
            </a:r>
          </a:p>
          <a:p>
            <a:pPr lvl="1"/>
            <a:r>
              <a:rPr lang="fr-FR" sz="1600" dirty="0" smtClean="0"/>
              <a:t>On définit un </a:t>
            </a:r>
            <a:r>
              <a:rPr lang="fr-FR" sz="1600" dirty="0" err="1" smtClean="0"/>
              <a:t>LocaleResolver</a:t>
            </a:r>
            <a:r>
              <a:rPr lang="fr-FR" sz="1600" dirty="0" smtClean="0"/>
              <a:t> pour définir la langue</a:t>
            </a:r>
          </a:p>
          <a:p>
            <a:r>
              <a:rPr lang="fr-FR" sz="1800" dirty="0" smtClean="0"/>
              <a:t>On peut simplement définir un fichier de traduction </a:t>
            </a:r>
            <a:r>
              <a:rPr lang="fr-FR" sz="1800" dirty="0" err="1" smtClean="0"/>
              <a:t>properties</a:t>
            </a:r>
            <a:r>
              <a:rPr lang="fr-FR" sz="1800" dirty="0" smtClean="0"/>
              <a:t> sous « </a:t>
            </a:r>
            <a:r>
              <a:rPr lang="fr-FR" sz="1800" dirty="0" err="1" smtClean="0"/>
              <a:t>resources</a:t>
            </a:r>
            <a:r>
              <a:rPr lang="fr-FR" sz="1800" dirty="0" smtClean="0"/>
              <a:t> »</a:t>
            </a:r>
          </a:p>
          <a:p>
            <a:pPr lvl="1"/>
            <a:r>
              <a:rPr lang="fr-FR" sz="1400" dirty="0" err="1" smtClean="0"/>
              <a:t>messages.properties</a:t>
            </a:r>
            <a:endParaRPr lang="fr-FR" sz="1400" dirty="0" smtClean="0"/>
          </a:p>
          <a:p>
            <a:pPr lvl="2"/>
            <a:r>
              <a:rPr lang="fr-FR" sz="1400" dirty="0" err="1" smtClean="0"/>
              <a:t>messages_en.properties</a:t>
            </a:r>
            <a:endParaRPr lang="fr-FR" sz="1400" dirty="0" smtClean="0"/>
          </a:p>
          <a:p>
            <a:pPr lvl="2"/>
            <a:r>
              <a:rPr lang="fr-FR" sz="1400" dirty="0" err="1" smtClean="0"/>
              <a:t>messages_de.properties</a:t>
            </a:r>
            <a:endParaRPr lang="fr-FR" sz="1400" dirty="0"/>
          </a:p>
          <a:p>
            <a:pPr lvl="2"/>
            <a:r>
              <a:rPr lang="fr-FR" sz="1400" dirty="0" smtClean="0"/>
              <a:t>messages_....</a:t>
            </a:r>
            <a:r>
              <a:rPr lang="fr-FR" sz="1400" dirty="0" err="1" smtClean="0"/>
              <a:t>properties</a:t>
            </a:r>
            <a:endParaRPr lang="fr-FR" sz="1400" dirty="0"/>
          </a:p>
          <a:p>
            <a:r>
              <a:rPr lang="fr-FR" sz="1800" dirty="0" smtClean="0"/>
              <a:t>Possibilité ensuite de traduire une clé en fonction de la langue</a:t>
            </a:r>
          </a:p>
          <a:p>
            <a:pPr lvl="1"/>
            <a:r>
              <a:rPr lang="fr-FR" sz="1600" dirty="0" smtClean="0"/>
              <a:t>Via un service</a:t>
            </a:r>
          </a:p>
          <a:p>
            <a:pPr lvl="1"/>
            <a:r>
              <a:rPr lang="fr-FR" sz="1600" dirty="0" smtClean="0"/>
              <a:t>Directement dans les </a:t>
            </a:r>
            <a:r>
              <a:rPr lang="fr-FR" sz="1600" dirty="0" err="1" smtClean="0"/>
              <a:t>templates</a:t>
            </a:r>
            <a:r>
              <a:rPr lang="fr-FR" sz="1600" dirty="0" smtClean="0"/>
              <a:t> </a:t>
            </a:r>
            <a:r>
              <a:rPr lang="fr-FR" sz="1600" dirty="0" err="1" smtClean="0"/>
              <a:t>Thymleaf</a:t>
            </a:r>
            <a:r>
              <a:rPr lang="fr-FR" sz="1600" dirty="0" smtClean="0"/>
              <a:t> via une syntaxe </a:t>
            </a:r>
            <a:r>
              <a:rPr lang="fr-FR" sz="1600" b="1" dirty="0" smtClean="0"/>
              <a:t>#{</a:t>
            </a:r>
            <a:r>
              <a:rPr lang="fr-FR" sz="1600" b="1" dirty="0" err="1" smtClean="0"/>
              <a:t>cle</a:t>
            </a:r>
            <a:r>
              <a:rPr lang="fr-FR" sz="1600" b="1" dirty="0" smtClean="0"/>
              <a:t>} </a:t>
            </a:r>
            <a:r>
              <a:rPr lang="fr-FR" sz="1600" dirty="0" smtClean="0"/>
              <a:t>(au lieu de ${…} pour les variables)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Internationalisation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119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 smtClean="0"/>
              <a:t>Nous pouvons très facilement créer des agents</a:t>
            </a:r>
          </a:p>
          <a:p>
            <a:r>
              <a:rPr lang="fr-FR" sz="1800" dirty="0" smtClean="0"/>
              <a:t>Sur une méthode d’un component </a:t>
            </a:r>
            <a:r>
              <a:rPr lang="fr-FR" sz="1800" dirty="0" err="1" smtClean="0"/>
              <a:t>Spring</a:t>
            </a:r>
            <a:r>
              <a:rPr lang="fr-FR" sz="1800" dirty="0" smtClean="0"/>
              <a:t>, via une annotation </a:t>
            </a:r>
            <a:r>
              <a:rPr lang="fr-FR" sz="1800" b="1" dirty="0" smtClean="0"/>
              <a:t>« @</a:t>
            </a:r>
            <a:r>
              <a:rPr lang="fr-FR" sz="1800" b="1" dirty="0" err="1" smtClean="0"/>
              <a:t>Scheduled</a:t>
            </a:r>
            <a:r>
              <a:rPr lang="fr-FR" sz="1800" b="1" dirty="0" smtClean="0"/>
              <a:t> »</a:t>
            </a:r>
          </a:p>
          <a:p>
            <a:pPr lvl="1"/>
            <a:r>
              <a:rPr lang="fr-FR" sz="1400" dirty="0" smtClean="0"/>
              <a:t>Agent simple</a:t>
            </a:r>
          </a:p>
          <a:p>
            <a:pPr lvl="1"/>
            <a:r>
              <a:rPr lang="fr-FR" sz="1400" dirty="0" smtClean="0"/>
              <a:t>Agent via une syntaxe « </a:t>
            </a:r>
            <a:r>
              <a:rPr lang="fr-FR" sz="1400" dirty="0" err="1" smtClean="0"/>
              <a:t>cron</a:t>
            </a:r>
            <a:r>
              <a:rPr lang="fr-FR" sz="1400" dirty="0" smtClean="0"/>
              <a:t> »</a:t>
            </a:r>
          </a:p>
          <a:p>
            <a:r>
              <a:rPr lang="fr-FR" sz="1800" dirty="0" smtClean="0"/>
              <a:t>Note : On peut aussi déclarer dynamiquement ce </a:t>
            </a:r>
            <a:r>
              <a:rPr lang="fr-FR" sz="1800" dirty="0" err="1" smtClean="0"/>
              <a:t>cron</a:t>
            </a:r>
            <a:r>
              <a:rPr lang="fr-FR" sz="1800" dirty="0" smtClean="0"/>
              <a:t>, en Java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Agents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531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539552" y="1347614"/>
            <a:ext cx="8207375" cy="3383631"/>
          </a:xfrm>
        </p:spPr>
        <p:txBody>
          <a:bodyPr/>
          <a:lstStyle/>
          <a:p>
            <a:r>
              <a:rPr lang="fr-FR" sz="1800" dirty="0"/>
              <a:t>Nous pouvons très facilement créer </a:t>
            </a:r>
            <a:r>
              <a:rPr lang="fr-FR" sz="1800" dirty="0" smtClean="0"/>
              <a:t>des classes avec des méthodes lancées au démarrage du serveur</a:t>
            </a:r>
            <a:endParaRPr lang="fr-FR" sz="1800" dirty="0"/>
          </a:p>
          <a:p>
            <a:r>
              <a:rPr lang="fr-FR" sz="1800" dirty="0"/>
              <a:t>Sur une méthode d’un component </a:t>
            </a:r>
            <a:r>
              <a:rPr lang="fr-FR" sz="1800" dirty="0" err="1"/>
              <a:t>Spring</a:t>
            </a:r>
            <a:r>
              <a:rPr lang="fr-FR" sz="1800" dirty="0"/>
              <a:t>, via une annotation </a:t>
            </a:r>
            <a:r>
              <a:rPr lang="fr-FR" sz="1800" b="1" dirty="0"/>
              <a:t>« @</a:t>
            </a:r>
            <a:r>
              <a:rPr lang="fr-FR" sz="1800" b="1" dirty="0" err="1" smtClean="0"/>
              <a:t>EventListener</a:t>
            </a:r>
            <a:r>
              <a:rPr lang="fr-FR" sz="1800" b="1" dirty="0" smtClean="0"/>
              <a:t>(</a:t>
            </a:r>
            <a:r>
              <a:rPr lang="fr-FR" sz="1800" b="1" dirty="0" err="1" smtClean="0"/>
              <a:t>ContextRefreshedEvent.class</a:t>
            </a:r>
            <a:r>
              <a:rPr lang="fr-FR" sz="1800" b="1" dirty="0" smtClean="0"/>
              <a:t>) »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Classes exécutées au démarrage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973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pratique </a:t>
            </a:r>
            <a:r>
              <a:rPr lang="fr-FR" dirty="0" smtClean="0"/>
              <a:t>: visualisation d’exemples sur notre application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3539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329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Pourquoi ce sujet ?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err="1" smtClean="0"/>
              <a:t>Spring</a:t>
            </a:r>
            <a:r>
              <a:rPr lang="fr-FR" sz="1800" dirty="0" smtClean="0"/>
              <a:t> découvert il y a 4 ans au moment de la naissance de </a:t>
            </a:r>
            <a:r>
              <a:rPr lang="fr-FR" sz="1800" dirty="0" err="1" smtClean="0"/>
              <a:t>Spring</a:t>
            </a:r>
            <a:r>
              <a:rPr lang="fr-FR" sz="1800" dirty="0" smtClean="0"/>
              <a:t> Boot</a:t>
            </a:r>
            <a:endParaRPr lang="fr-FR" sz="1600" dirty="0"/>
          </a:p>
          <a:p>
            <a:r>
              <a:rPr lang="fr-FR" sz="1800" dirty="0" smtClean="0"/>
              <a:t>Utilisation chez </a:t>
            </a:r>
            <a:r>
              <a:rPr lang="fr-FR" sz="1800" dirty="0" err="1" smtClean="0"/>
              <a:t>Dimo</a:t>
            </a:r>
            <a:r>
              <a:rPr lang="fr-FR" sz="1800" dirty="0" smtClean="0"/>
              <a:t> pendant mes 6 mois </a:t>
            </a:r>
            <a:r>
              <a:rPr lang="fr-FR" sz="1800" dirty="0" smtClean="0"/>
              <a:t>« hors </a:t>
            </a:r>
            <a:r>
              <a:rPr lang="fr-FR" sz="1800" dirty="0" err="1" smtClean="0"/>
              <a:t>Visiativ</a:t>
            </a:r>
            <a:r>
              <a:rPr lang="fr-FR" sz="1800" dirty="0" smtClean="0"/>
              <a:t> »</a:t>
            </a:r>
            <a:endParaRPr lang="fr-FR" sz="1800" dirty="0" smtClean="0"/>
          </a:p>
          <a:p>
            <a:r>
              <a:rPr lang="fr-FR" sz="1800" dirty="0" smtClean="0"/>
              <a:t>Depuis, utilisation sur plusieurs projets personnels</a:t>
            </a:r>
          </a:p>
          <a:p>
            <a:r>
              <a:rPr lang="fr-FR" sz="1800" dirty="0" smtClean="0"/>
              <a:t>Beaucoup de concepts intéressants et qui font des </a:t>
            </a:r>
            <a:r>
              <a:rPr lang="fr-FR" sz="1800" dirty="0" smtClean="0"/>
              <a:t>applications</a:t>
            </a:r>
            <a:endParaRPr lang="fr-FR" sz="1800" dirty="0" smtClean="0"/>
          </a:p>
          <a:p>
            <a:pPr lvl="1"/>
            <a:r>
              <a:rPr lang="fr-FR" sz="1600" dirty="0" smtClean="0"/>
              <a:t>Rapidement </a:t>
            </a:r>
            <a:r>
              <a:rPr lang="fr-FR" sz="1600" dirty="0" smtClean="0"/>
              <a:t>réalisés</a:t>
            </a:r>
          </a:p>
          <a:p>
            <a:pPr lvl="1"/>
            <a:r>
              <a:rPr lang="fr-FR" sz="1600" dirty="0" smtClean="0"/>
              <a:t>Performants</a:t>
            </a:r>
          </a:p>
          <a:p>
            <a:pPr lvl="1"/>
            <a:r>
              <a:rPr lang="fr-FR" sz="1600" dirty="0" smtClean="0"/>
              <a:t>Qui tiennent la charge</a:t>
            </a:r>
            <a:endParaRPr lang="fr-FR" sz="1600" dirty="0" smtClean="0"/>
          </a:p>
          <a:p>
            <a:pPr lvl="1"/>
            <a:r>
              <a:rPr lang="fr-FR" sz="1600" dirty="0" smtClean="0"/>
              <a:t>Epurés</a:t>
            </a:r>
          </a:p>
          <a:p>
            <a:pPr lvl="1"/>
            <a:r>
              <a:rPr lang="fr-FR" sz="1600" dirty="0" smtClean="0"/>
              <a:t>Qui respectent bien le MVC</a:t>
            </a:r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Pourquoi ce sujet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259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Description générale de </a:t>
            </a:r>
            <a:r>
              <a:rPr lang="fr-FR" dirty="0" err="1"/>
              <a:t>Spring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123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smtClean="0"/>
              <a:t>«</a:t>
            </a:r>
            <a:r>
              <a:rPr lang="fr-FR" sz="1800" dirty="0"/>
              <a:t> </a:t>
            </a:r>
            <a:r>
              <a:rPr lang="fr-FR" sz="1800" b="1" dirty="0" err="1"/>
              <a:t>Spring</a:t>
            </a:r>
            <a:r>
              <a:rPr lang="fr-FR" sz="1800" dirty="0"/>
              <a:t> est un </a:t>
            </a:r>
            <a:r>
              <a:rPr lang="fr-FR" sz="1800" dirty="0" err="1"/>
              <a:t>framework</a:t>
            </a:r>
            <a:r>
              <a:rPr lang="fr-FR" sz="1800" dirty="0"/>
              <a:t> libre pour construire et définir l'infrastructure d'une application </a:t>
            </a:r>
            <a:r>
              <a:rPr lang="fr-FR" sz="1800" dirty="0" smtClean="0"/>
              <a:t>java, </a:t>
            </a:r>
            <a:r>
              <a:rPr lang="fr-FR" sz="1800" dirty="0"/>
              <a:t>dont il facilite le développement et les </a:t>
            </a:r>
            <a:r>
              <a:rPr lang="fr-FR" sz="1800" dirty="0" smtClean="0"/>
              <a:t>tests. »</a:t>
            </a:r>
          </a:p>
          <a:p>
            <a:endParaRPr lang="fr-FR" sz="1800" dirty="0" smtClean="0"/>
          </a:p>
          <a:p>
            <a:r>
              <a:rPr lang="fr-FR" sz="1800" dirty="0" smtClean="0"/>
              <a:t>Principes fondamentaux</a:t>
            </a:r>
          </a:p>
          <a:p>
            <a:pPr lvl="1"/>
            <a:r>
              <a:rPr lang="fr-FR" sz="1600" dirty="0" smtClean="0"/>
              <a:t>Inversion de contrôle</a:t>
            </a:r>
          </a:p>
          <a:p>
            <a:pPr lvl="2"/>
            <a:r>
              <a:rPr lang="fr-FR" sz="1600" dirty="0" smtClean="0"/>
              <a:t>Recherche de dépendances</a:t>
            </a:r>
          </a:p>
          <a:p>
            <a:pPr lvl="2"/>
            <a:r>
              <a:rPr lang="fr-FR" sz="1600" dirty="0" smtClean="0"/>
              <a:t>Injection de dépendances</a:t>
            </a:r>
          </a:p>
          <a:p>
            <a:pPr lvl="1"/>
            <a:r>
              <a:rPr lang="fr-FR" sz="1600" dirty="0" smtClean="0"/>
              <a:t>Programmation orientée aspect</a:t>
            </a:r>
          </a:p>
          <a:p>
            <a:pPr lvl="1"/>
            <a:r>
              <a:rPr lang="fr-FR" sz="1600" dirty="0" smtClean="0"/>
              <a:t>L’abstraction</a:t>
            </a:r>
          </a:p>
          <a:p>
            <a:pPr lvl="2"/>
            <a:r>
              <a:rPr lang="fr-FR" sz="1600" dirty="0" smtClean="0"/>
              <a:t>Intégration simplifiée avec d’autres frameworks et bibliothèques à tous les niveaux du MVC</a:t>
            </a:r>
          </a:p>
          <a:p>
            <a:pPr lvl="1"/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Description générale de </a:t>
            </a:r>
            <a:r>
              <a:rPr lang="fr-FR" dirty="0" err="1" smtClean="0"/>
              <a:t>Spring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9000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smtClean="0"/>
              <a:t>La principale contrainte de </a:t>
            </a:r>
            <a:r>
              <a:rPr lang="fr-FR" sz="1800" dirty="0" err="1" smtClean="0"/>
              <a:t>Spring</a:t>
            </a:r>
            <a:r>
              <a:rPr lang="fr-FR" sz="1800" dirty="0" smtClean="0"/>
              <a:t> était sa lourdeur en configuration XML</a:t>
            </a:r>
          </a:p>
          <a:p>
            <a:pPr lvl="1"/>
            <a:r>
              <a:rPr lang="fr-FR" dirty="0" smtClean="0"/>
              <a:t>Configuration de l’application, des vues, des servlets, des </a:t>
            </a:r>
            <a:r>
              <a:rPr lang="fr-FR" dirty="0" err="1" smtClean="0"/>
              <a:t>beans</a:t>
            </a:r>
            <a:r>
              <a:rPr lang="fr-FR" dirty="0" smtClean="0"/>
              <a:t>, …</a:t>
            </a:r>
          </a:p>
          <a:p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Contraintes de </a:t>
            </a:r>
            <a:r>
              <a:rPr lang="fr-FR" dirty="0" err="1" smtClean="0"/>
              <a:t>Spring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280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Spring</a:t>
            </a:r>
            <a:r>
              <a:rPr lang="fr-FR" dirty="0"/>
              <a:t> Boot ou comment aller vraiment très vite</a:t>
            </a:r>
          </a:p>
        </p:txBody>
      </p:sp>
    </p:spTree>
    <p:extLst>
      <p:ext uri="{BB962C8B-B14F-4D97-AF65-F5344CB8AC3E}">
        <p14:creationId xmlns:p14="http://schemas.microsoft.com/office/powerpoint/2010/main" val="317432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09606AE2-4288-4DB5-BAB9-CA3C4D3DA66E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CA0E613B-F367-4C10-A43F-337F441C6773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64BE2AF8-AA33-4F53-9ED5-2A3E312E6852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- InnovativDays2018</Template>
  <TotalTime>6216</TotalTime>
  <Words>901</Words>
  <Application>Microsoft Office PowerPoint</Application>
  <PresentationFormat>Affichage à l'écran (16:9)</PresentationFormat>
  <Paragraphs>178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37</vt:i4>
      </vt:variant>
    </vt:vector>
  </HeadingPairs>
  <TitlesOfParts>
    <vt:vector size="49" baseType="lpstr">
      <vt:lpstr>MS Gothic</vt:lpstr>
      <vt:lpstr>MS PGothic</vt:lpstr>
      <vt:lpstr>Arial</vt:lpstr>
      <vt:lpstr>Calibri</vt:lpstr>
      <vt:lpstr>Courier New</vt:lpstr>
      <vt:lpstr>Segoe UI</vt:lpstr>
      <vt:lpstr>Segoe UI Light</vt:lpstr>
      <vt:lpstr>Segoe UI Semibold</vt:lpstr>
      <vt:lpstr>Segoe UI Semilight</vt:lpstr>
      <vt:lpstr>InnovativDays2018</vt:lpstr>
      <vt:lpstr>InnovativDays2018 - Fond Noir</vt:lpstr>
      <vt:lpstr>BLANK</vt:lpstr>
      <vt:lpstr>Java Spring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MARTINON</dc:creator>
  <cp:lastModifiedBy>Vincent MARTINON</cp:lastModifiedBy>
  <cp:revision>208</cp:revision>
  <dcterms:created xsi:type="dcterms:W3CDTF">2018-10-23T14:28:21Z</dcterms:created>
  <dcterms:modified xsi:type="dcterms:W3CDTF">2018-11-23T14:50:06Z</dcterms:modified>
</cp:coreProperties>
</file>