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9" r:id="rId2"/>
    <p:sldMasterId id="2147483696" r:id="rId3"/>
  </p:sldMasterIdLst>
  <p:notesMasterIdLst>
    <p:notesMasterId r:id="rId33"/>
  </p:notesMasterIdLst>
  <p:handoutMasterIdLst>
    <p:handoutMasterId r:id="rId34"/>
  </p:handoutMasterIdLst>
  <p:sldIdLst>
    <p:sldId id="262" r:id="rId4"/>
    <p:sldId id="261" r:id="rId5"/>
    <p:sldId id="270" r:id="rId6"/>
    <p:sldId id="271" r:id="rId7"/>
    <p:sldId id="268" r:id="rId8"/>
    <p:sldId id="267" r:id="rId9"/>
    <p:sldId id="269" r:id="rId10"/>
    <p:sldId id="272" r:id="rId11"/>
    <p:sldId id="283" r:id="rId12"/>
    <p:sldId id="282" r:id="rId13"/>
    <p:sldId id="280" r:id="rId14"/>
    <p:sldId id="288" r:id="rId15"/>
    <p:sldId id="273" r:id="rId16"/>
    <p:sldId id="274" r:id="rId17"/>
    <p:sldId id="290" r:id="rId18"/>
    <p:sldId id="275" r:id="rId19"/>
    <p:sldId id="276" r:id="rId20"/>
    <p:sldId id="277" r:id="rId21"/>
    <p:sldId id="278" r:id="rId22"/>
    <p:sldId id="279" r:id="rId23"/>
    <p:sldId id="291" r:id="rId24"/>
    <p:sldId id="258" r:id="rId25"/>
    <p:sldId id="284" r:id="rId26"/>
    <p:sldId id="285" r:id="rId27"/>
    <p:sldId id="287" r:id="rId28"/>
    <p:sldId id="286" r:id="rId29"/>
    <p:sldId id="289" r:id="rId30"/>
    <p:sldId id="292" r:id="rId31"/>
    <p:sldId id="265" r:id="rId3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100"/>
    <a:srgbClr val="989898"/>
    <a:srgbClr val="D9DADA"/>
    <a:srgbClr val="F2F1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73" autoAdjust="0"/>
  </p:normalViewPr>
  <p:slideViewPr>
    <p:cSldViewPr>
      <p:cViewPr varScale="1">
        <p:scale>
          <a:sx n="154" d="100"/>
          <a:sy n="154" d="100"/>
        </p:scale>
        <p:origin x="36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F2B22-DCBA-42B9-912A-93B7CCD7CF08}" type="datetime1">
              <a:rPr lang="fr-FR" smtClean="0"/>
              <a:t>23/11/2018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F2A72-11A3-4661-9200-709874310D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7215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64C3-56C6-40E6-8EE6-4E5CB7D1E3A4}" type="datetime1">
              <a:rPr lang="fr-FR" smtClean="0"/>
              <a:t>23/11/2018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FB98-D1D3-4191-BA10-BE1C5216E8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672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Prénom Nom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9368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</p:spTree>
    <p:extLst>
      <p:ext uri="{BB962C8B-B14F-4D97-AF65-F5344CB8AC3E}">
        <p14:creationId xmlns:p14="http://schemas.microsoft.com/office/powerpoint/2010/main" val="15231924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Gothic" panose="020B0609070205080204" pitchFamily="49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 smtClean="0"/>
              <a:t>Liste à puce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224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29967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02745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491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47372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22193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7640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 b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 smtClean="0"/>
              <a:t>Liste à puce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Prénom Nom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27" y="423702"/>
            <a:ext cx="5305963" cy="201622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4502838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99416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  <p:sldLayoutId id="2147483682" r:id="rId3"/>
    <p:sldLayoutId id="2147483683" r:id="rId4"/>
    <p:sldLayoutId id="2147483674" r:id="rId5"/>
    <p:sldLayoutId id="2147483675" r:id="rId6"/>
    <p:sldLayoutId id="2147483662" r:id="rId7"/>
  </p:sldLayoutIdLst>
  <p:transition spd="slow"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" y="-994"/>
            <a:ext cx="9141968" cy="51435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4" y="167547"/>
            <a:ext cx="1469378" cy="558352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9774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05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colab.research.google.com/drive/1Rui3PgB6clAAOZOEQLsmrJ1Q2AP4AJwp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colab.research.google.com/drive/1Az8TBiVCVGeaf2T1Tm6zUKHVK607jC8r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Machine Learning et réseaux de neurones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Vincent MARTINON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8983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J’ai travaillé sur ce sujet sur un projet de fin d’étude</a:t>
            </a:r>
          </a:p>
          <a:p>
            <a:pPr lvl="1"/>
            <a:r>
              <a:rPr lang="fr-FR" dirty="0" smtClean="0"/>
              <a:t>il y a plus de 10 ans</a:t>
            </a:r>
          </a:p>
          <a:p>
            <a:pPr lvl="1"/>
            <a:r>
              <a:rPr lang="fr-FR" dirty="0" smtClean="0"/>
              <a:t>IA + Mathématiques</a:t>
            </a:r>
          </a:p>
          <a:p>
            <a:r>
              <a:rPr lang="fr-FR" dirty="0" smtClean="0"/>
              <a:t>Réalisation d’un simple OCR avec un réseau de neurones (Java)</a:t>
            </a:r>
          </a:p>
          <a:p>
            <a:r>
              <a:rPr lang="fr-FR" dirty="0" smtClean="0"/>
              <a:t>Pas d’utilisation de frameworks</a:t>
            </a:r>
          </a:p>
          <a:p>
            <a:pPr lvl="1"/>
            <a:r>
              <a:rPr lang="fr-FR" dirty="0"/>
              <a:t>I</a:t>
            </a:r>
            <a:r>
              <a:rPr lang="fr-FR" dirty="0" smtClean="0"/>
              <a:t>l n’y en avait pas beaucoup à l’époque de toute manière</a:t>
            </a:r>
          </a:p>
          <a:p>
            <a:r>
              <a:rPr lang="fr-FR" dirty="0" smtClean="0"/>
              <a:t>J’avais trouvé l’outil</a:t>
            </a:r>
          </a:p>
          <a:p>
            <a:pPr lvl="1"/>
            <a:r>
              <a:rPr lang="fr-FR" dirty="0" smtClean="0"/>
              <a:t>Très complexe à mettre en place, très </a:t>
            </a:r>
            <a:r>
              <a:rPr lang="fr-FR" dirty="0" smtClean="0"/>
              <a:t>difficilement </a:t>
            </a:r>
            <a:r>
              <a:rPr lang="fr-FR" dirty="0" err="1" smtClean="0"/>
              <a:t>debuggable</a:t>
            </a:r>
            <a:endParaRPr lang="fr-FR" dirty="0" smtClean="0"/>
          </a:p>
          <a:p>
            <a:pPr lvl="1"/>
            <a:r>
              <a:rPr lang="fr-FR" dirty="0" smtClean="0"/>
              <a:t>Potentiel énorme !</a:t>
            </a:r>
          </a:p>
          <a:p>
            <a:r>
              <a:rPr lang="fr-FR" dirty="0" smtClean="0"/>
              <a:t>Je ne suis pas expert mais très intéressé !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Pourquoi ce sujet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9741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fonctionnement d’un réseau de neurone</a:t>
            </a:r>
          </a:p>
        </p:txBody>
      </p:sp>
    </p:spTree>
    <p:extLst>
      <p:ext uri="{BB962C8B-B14F-4D97-AF65-F5344CB8AC3E}">
        <p14:creationId xmlns:p14="http://schemas.microsoft.com/office/powerpoint/2010/main" val="12230769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468312" y="1276350"/>
            <a:ext cx="4823767" cy="3383631"/>
          </a:xfrm>
        </p:spPr>
        <p:txBody>
          <a:bodyPr/>
          <a:lstStyle/>
          <a:p>
            <a:r>
              <a:rPr lang="fr-FR" dirty="0" smtClean="0"/>
              <a:t>Analyse du fonctionnement du cerveau pour en tirer de nouveaux modèles de développement</a:t>
            </a:r>
          </a:p>
          <a:p>
            <a:endParaRPr lang="fr-FR" dirty="0" smtClean="0"/>
          </a:p>
          <a:p>
            <a:r>
              <a:rPr lang="fr-FR" dirty="0"/>
              <a:t>Un neurone possède un potentiel d’action. </a:t>
            </a:r>
            <a:r>
              <a:rPr lang="fr-FR" dirty="0" smtClean="0"/>
              <a:t>Si le </a:t>
            </a:r>
            <a:r>
              <a:rPr lang="fr-FR" dirty="0"/>
              <a:t>pique </a:t>
            </a:r>
            <a:r>
              <a:rPr lang="fr-FR" dirty="0" smtClean="0"/>
              <a:t>d’énergie issu de connexions en entrée est </a:t>
            </a:r>
            <a:r>
              <a:rPr lang="fr-FR" dirty="0"/>
              <a:t>au-dessus d’un certain seuil, alors il va déclencher une succession de déclenchement vers d’autres neurones.</a:t>
            </a:r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Basé sur le fonctionnement du cerveau</a:t>
            </a:r>
            <a:endParaRPr lang="fr-FR" sz="24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136" y="1851670"/>
            <a:ext cx="3763864" cy="185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9837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468313" y="1276350"/>
            <a:ext cx="4247704" cy="3383631"/>
          </a:xfrm>
        </p:spPr>
        <p:txBody>
          <a:bodyPr/>
          <a:lstStyle/>
          <a:p>
            <a:r>
              <a:rPr lang="fr-FR" dirty="0" smtClean="0"/>
              <a:t>Organisation en couches :</a:t>
            </a:r>
          </a:p>
          <a:p>
            <a:pPr lvl="1"/>
            <a:r>
              <a:rPr lang="fr-FR" dirty="0" smtClean="0"/>
              <a:t>1 couche en entrée</a:t>
            </a:r>
          </a:p>
          <a:p>
            <a:pPr lvl="1"/>
            <a:r>
              <a:rPr lang="fr-FR" dirty="0" smtClean="0"/>
              <a:t>N couches cachées</a:t>
            </a:r>
          </a:p>
          <a:p>
            <a:pPr lvl="1"/>
            <a:r>
              <a:rPr lang="fr-FR" dirty="0" smtClean="0"/>
              <a:t>1 couche en sortie</a:t>
            </a:r>
          </a:p>
          <a:p>
            <a:r>
              <a:rPr lang="fr-FR" dirty="0" smtClean="0"/>
              <a:t>Sur chaque connexion, on affecte un poids</a:t>
            </a:r>
          </a:p>
          <a:p>
            <a:r>
              <a:rPr lang="fr-FR" dirty="0" smtClean="0"/>
              <a:t>Chaque neurone va traiter l’information qui lui arrive et calculer un information de sortie</a:t>
            </a:r>
          </a:p>
          <a:p>
            <a:pPr lvl="1"/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réseaux de neurones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39" y="987574"/>
            <a:ext cx="3303676" cy="194585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759" y="3147814"/>
            <a:ext cx="2378235" cy="133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597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395536" y="915566"/>
            <a:ext cx="7848103" cy="3383631"/>
          </a:xfrm>
        </p:spPr>
        <p:txBody>
          <a:bodyPr/>
          <a:lstStyle/>
          <a:p>
            <a:r>
              <a:rPr lang="fr-FR" sz="1600" dirty="0" smtClean="0"/>
              <a:t>La vie d’un réseau de neurones (vulgarisé)</a:t>
            </a:r>
          </a:p>
          <a:p>
            <a:pPr lvl="1"/>
            <a:r>
              <a:rPr lang="fr-FR" sz="1400" dirty="0" smtClean="0"/>
              <a:t>On structure le réseau : nombre d’entrées, de sorties, nombre de couches cachées, …</a:t>
            </a:r>
          </a:p>
          <a:p>
            <a:pPr lvl="1"/>
            <a:r>
              <a:rPr lang="fr-FR" sz="1400" dirty="0" smtClean="0"/>
              <a:t>Au départ, tous nos neurones ont des valeurs aléatoires</a:t>
            </a:r>
          </a:p>
          <a:p>
            <a:pPr lvl="2"/>
            <a:r>
              <a:rPr lang="fr-FR" sz="1400" dirty="0" smtClean="0"/>
              <a:t>A ce stade si on soumets des données en entrée, les données en sortie seront fausses (aucun « raisonnement »)</a:t>
            </a:r>
          </a:p>
          <a:p>
            <a:pPr lvl="1"/>
            <a:r>
              <a:rPr lang="fr-FR" sz="1400" dirty="0" smtClean="0"/>
              <a:t>Apprentissage</a:t>
            </a:r>
          </a:p>
          <a:p>
            <a:pPr lvl="2"/>
            <a:r>
              <a:rPr lang="fr-FR" sz="1400" dirty="0" smtClean="0"/>
              <a:t>On alimente le réseau avec un jeu de données d’apprentissage</a:t>
            </a:r>
          </a:p>
          <a:p>
            <a:pPr lvl="2"/>
            <a:r>
              <a:rPr lang="fr-FR" sz="1400" dirty="0" smtClean="0"/>
              <a:t>On explique au réseau la sortie qu’il aurait dû nous donner</a:t>
            </a:r>
          </a:p>
          <a:p>
            <a:pPr lvl="2"/>
            <a:r>
              <a:rPr lang="fr-FR" sz="1400" dirty="0" smtClean="0"/>
              <a:t>Le réseau propage dans ses neurones (de la sortie vers l’entrée : </a:t>
            </a:r>
            <a:r>
              <a:rPr lang="fr-FR" sz="1400" dirty="0" err="1" smtClean="0"/>
              <a:t>rétropropagation</a:t>
            </a:r>
            <a:r>
              <a:rPr lang="fr-FR" sz="1400" dirty="0" smtClean="0"/>
              <a:t>) en impactant les poids de ses connexions</a:t>
            </a:r>
          </a:p>
          <a:p>
            <a:pPr lvl="1"/>
            <a:r>
              <a:rPr lang="fr-FR" sz="1400" dirty="0" smtClean="0"/>
              <a:t>Phase de validation</a:t>
            </a:r>
          </a:p>
          <a:p>
            <a:pPr lvl="2"/>
            <a:r>
              <a:rPr lang="fr-FR" sz="1400" dirty="0" smtClean="0"/>
              <a:t>On alimente le réseau avec un jeu de données de validation</a:t>
            </a:r>
          </a:p>
          <a:p>
            <a:pPr lvl="2"/>
            <a:r>
              <a:rPr lang="fr-FR" sz="1400" dirty="0" smtClean="0"/>
              <a:t>On tune éventuellement un peu le réseau, son paramétrage</a:t>
            </a:r>
          </a:p>
          <a:p>
            <a:pPr lvl="1"/>
            <a:r>
              <a:rPr lang="fr-FR" sz="1400" dirty="0" smtClean="0"/>
              <a:t>Phase de tests : le réseau est opérationnel</a:t>
            </a:r>
          </a:p>
          <a:p>
            <a:pPr lvl="2"/>
            <a:r>
              <a:rPr lang="fr-FR" sz="1400" dirty="0" smtClean="0"/>
              <a:t>On alimente le réseau avec un jeu de données de tests</a:t>
            </a:r>
          </a:p>
          <a:p>
            <a:pPr lvl="2"/>
            <a:r>
              <a:rPr lang="fr-FR" sz="1400" b="1" dirty="0" smtClean="0"/>
              <a:t>Le réseau nous donne le résultat issu de son « raisonnement »</a:t>
            </a:r>
          </a:p>
          <a:p>
            <a:pPr marL="1371600" lvl="3" indent="0">
              <a:buNone/>
            </a:pPr>
            <a:r>
              <a:rPr lang="fr-FR" sz="1400" dirty="0"/>
              <a:t>	</a:t>
            </a:r>
            <a:endParaRPr lang="fr-FR" sz="1400" dirty="0" smtClean="0"/>
          </a:p>
          <a:p>
            <a:pPr lvl="1"/>
            <a:endParaRPr lang="fr-FR" sz="14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réseaux de neurones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32650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395536" y="1131590"/>
            <a:ext cx="7848103" cy="3383631"/>
          </a:xfrm>
        </p:spPr>
        <p:txBody>
          <a:bodyPr/>
          <a:lstStyle/>
          <a:p>
            <a:r>
              <a:rPr lang="fr-FR" sz="1600" dirty="0" smtClean="0"/>
              <a:t>Analyse et nettoyage du jeu de données pour en retirer les anomalies</a:t>
            </a:r>
          </a:p>
          <a:p>
            <a:pPr lvl="1"/>
            <a:r>
              <a:rPr lang="fr-FR" sz="1400" dirty="0" smtClean="0"/>
              <a:t>Ces anomalies pourraient gêner notre apprentissage</a:t>
            </a:r>
          </a:p>
          <a:p>
            <a:r>
              <a:rPr lang="fr-FR" sz="1600" dirty="0" smtClean="0"/>
              <a:t>Importance de la normalisation des données</a:t>
            </a:r>
          </a:p>
          <a:p>
            <a:pPr lvl="1"/>
            <a:r>
              <a:rPr lang="fr-FR" sz="1400" dirty="0" smtClean="0"/>
              <a:t>On peut être amené à mettre à l’échelle des données</a:t>
            </a:r>
          </a:p>
          <a:p>
            <a:pPr lvl="1"/>
            <a:r>
              <a:rPr lang="fr-FR" sz="1400" dirty="0" smtClean="0"/>
              <a:t>On va coder les données de manière très « bas niveau »</a:t>
            </a:r>
          </a:p>
          <a:p>
            <a:r>
              <a:rPr lang="fr-FR" sz="1600" dirty="0" smtClean="0"/>
              <a:t>Dépend </a:t>
            </a:r>
            <a:r>
              <a:rPr lang="fr-FR" sz="1600" dirty="0"/>
              <a:t>d</a:t>
            </a:r>
            <a:r>
              <a:rPr lang="fr-FR" sz="1600" dirty="0" smtClean="0"/>
              <a:t>u type de données</a:t>
            </a:r>
          </a:p>
          <a:p>
            <a:pPr lvl="1"/>
            <a:r>
              <a:rPr lang="fr-FR" sz="1400" dirty="0" smtClean="0"/>
              <a:t>Si numérique, on peut garder !</a:t>
            </a:r>
          </a:p>
          <a:p>
            <a:pPr lvl="1"/>
            <a:r>
              <a:rPr lang="fr-FR" sz="1400" dirty="0" smtClean="0"/>
              <a:t>Si du texte parmi des choix</a:t>
            </a:r>
          </a:p>
          <a:p>
            <a:pPr lvl="2"/>
            <a:r>
              <a:rPr lang="fr-FR" sz="1400" dirty="0" smtClean="0"/>
              <a:t>Chaque choix devient une nouvelle entrée de neurones</a:t>
            </a:r>
          </a:p>
          <a:p>
            <a:pPr lvl="2"/>
            <a:r>
              <a:rPr lang="fr-FR" sz="1400" dirty="0" smtClean="0"/>
              <a:t>Exemple : une donnée « Couleur » peut être verte, orange, rouge</a:t>
            </a:r>
          </a:p>
          <a:p>
            <a:pPr lvl="3"/>
            <a:r>
              <a:rPr lang="fr-FR" sz="1400" dirty="0" smtClean="0"/>
              <a:t>3 entrées « Couleur verte », « Couleur orange », « Couleur rouge »</a:t>
            </a:r>
          </a:p>
          <a:p>
            <a:pPr lvl="3"/>
            <a:r>
              <a:rPr lang="fr-FR" sz="1400" dirty="0" smtClean="0"/>
              <a:t>Affectées à 0/1</a:t>
            </a:r>
          </a:p>
          <a:p>
            <a:pPr lvl="1"/>
            <a:r>
              <a:rPr lang="fr-FR" sz="1400" dirty="0" smtClean="0"/>
              <a:t>Si un texte libre, encodage de chaque caractère via un vecteur	</a:t>
            </a:r>
          </a:p>
          <a:p>
            <a:pPr lvl="1"/>
            <a:r>
              <a:rPr lang="fr-FR" sz="1400" dirty="0" smtClean="0"/>
              <a:t>…</a:t>
            </a:r>
          </a:p>
          <a:p>
            <a:endParaRPr lang="fr-FR" sz="1400" dirty="0" smtClean="0"/>
          </a:p>
          <a:p>
            <a:pPr lvl="1"/>
            <a:endParaRPr lang="fr-FR" sz="14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Importance du jeu de données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01226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395536" y="1347614"/>
            <a:ext cx="7848103" cy="3383631"/>
          </a:xfrm>
        </p:spPr>
        <p:txBody>
          <a:bodyPr/>
          <a:lstStyle/>
          <a:p>
            <a:r>
              <a:rPr lang="fr-FR" sz="1600" dirty="0" smtClean="0"/>
              <a:t>Pourquoi 3 jeux de données : apprentissage, validation, tests ?</a:t>
            </a:r>
          </a:p>
          <a:p>
            <a:pPr lvl="1"/>
            <a:r>
              <a:rPr lang="fr-FR" sz="1400" b="1" u="sng" dirty="0" smtClean="0"/>
              <a:t>Pour éviter le sur-apprentissage !</a:t>
            </a:r>
          </a:p>
          <a:p>
            <a:pPr lvl="1"/>
            <a:r>
              <a:rPr lang="fr-FR" sz="1400" dirty="0" smtClean="0"/>
              <a:t>C’est le risque principal d’un réseau de neurones</a:t>
            </a:r>
          </a:p>
          <a:p>
            <a:pPr lvl="1"/>
            <a:endParaRPr lang="fr-FR" sz="1200" dirty="0"/>
          </a:p>
          <a:p>
            <a:r>
              <a:rPr lang="fr-FR" sz="1400" dirty="0" smtClean="0"/>
              <a:t>On peut alimenter dans la phase d’apprentissage plusieurs fois notre jeu de données (« époques »)</a:t>
            </a:r>
          </a:p>
          <a:p>
            <a:pPr lvl="1"/>
            <a:r>
              <a:rPr lang="fr-FR" sz="1400" dirty="0" smtClean="0"/>
              <a:t>Il faudra choisir le nombre d’époques d’apprentissage, ni trop peu, ni trop</a:t>
            </a:r>
            <a:endParaRPr lang="fr-FR" sz="1400" dirty="0"/>
          </a:p>
          <a:p>
            <a:r>
              <a:rPr lang="fr-FR" sz="1400" dirty="0" smtClean="0"/>
              <a:t>Si l’on en fait trop, le réseau sera imbattable sur le jeu d’apprentissage mais il deviendra vitre médiocre sur d’autres jeux de données !</a:t>
            </a:r>
          </a:p>
          <a:p>
            <a:pPr lvl="1"/>
            <a:r>
              <a:rPr lang="fr-FR" sz="1200" dirty="0" smtClean="0"/>
              <a:t>Exemple : vous apprenez une nouvelle langue avec un adolescent…</a:t>
            </a:r>
          </a:p>
          <a:p>
            <a:r>
              <a:rPr lang="fr-FR" sz="1400" dirty="0" smtClean="0"/>
              <a:t>Le jeu de données de validation est distinct du jeu d’apprentissage et permet de valider et tuner sans risquer le sur-apprentissage (on ne recalcule plus les poids à ce niveau)</a:t>
            </a:r>
            <a:endParaRPr lang="fr-FR" sz="1400" dirty="0"/>
          </a:p>
          <a:p>
            <a:r>
              <a:rPr lang="fr-FR" sz="1400" dirty="0" smtClean="0"/>
              <a:t>Le jeu de tests permet un test en production </a:t>
            </a:r>
            <a:r>
              <a:rPr lang="fr-FR" sz="1400" dirty="0"/>
              <a:t>sans risquer le </a:t>
            </a:r>
            <a:r>
              <a:rPr lang="fr-FR" sz="1400" dirty="0" smtClean="0"/>
              <a:t>sur-apprentissage</a:t>
            </a:r>
          </a:p>
          <a:p>
            <a:pPr marL="1371600" lvl="3" indent="0">
              <a:buNone/>
            </a:pPr>
            <a:r>
              <a:rPr lang="fr-FR" sz="1400" dirty="0"/>
              <a:t>	</a:t>
            </a:r>
            <a:endParaRPr lang="fr-FR" sz="1400" dirty="0" smtClean="0"/>
          </a:p>
          <a:p>
            <a:pPr lvl="1"/>
            <a:endParaRPr lang="fr-FR" sz="14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réseaux de neurones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0249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395536" y="1347614"/>
            <a:ext cx="7848103" cy="3383631"/>
          </a:xfrm>
        </p:spPr>
        <p:txBody>
          <a:bodyPr/>
          <a:lstStyle/>
          <a:p>
            <a:r>
              <a:rPr lang="fr-FR" sz="1600" dirty="0" smtClean="0"/>
              <a:t>On veut déduire la </a:t>
            </a:r>
            <a:r>
              <a:rPr lang="fr-FR" sz="1600" dirty="0"/>
              <a:t>préférence politique d’un futur </a:t>
            </a:r>
            <a:r>
              <a:rPr lang="fr-FR" sz="1600" dirty="0" smtClean="0"/>
              <a:t>électeur</a:t>
            </a:r>
            <a:endParaRPr lang="fr-FR" sz="1400" dirty="0" smtClean="0"/>
          </a:p>
          <a:p>
            <a:pPr lvl="1"/>
            <a:endParaRPr lang="fr-FR" sz="14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exemple d’application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83044"/>
            <a:ext cx="3336458" cy="251277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5" y="1995697"/>
            <a:ext cx="4752529" cy="18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3095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Fonctionnement d’un neurone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4607741" cy="3383631"/>
          </a:xfrm>
        </p:spPr>
        <p:txBody>
          <a:bodyPr/>
          <a:lstStyle/>
          <a:p>
            <a:r>
              <a:rPr lang="fr-FR" dirty="0" smtClean="0"/>
              <a:t>Travail du neurone</a:t>
            </a:r>
          </a:p>
          <a:p>
            <a:pPr lvl="1"/>
            <a:r>
              <a:rPr lang="fr-FR" dirty="0" smtClean="0"/>
              <a:t>On multiplie les valeurs des neurones en entrée avec les poids des connexions</a:t>
            </a:r>
          </a:p>
          <a:p>
            <a:pPr lvl="1"/>
            <a:r>
              <a:rPr lang="fr-FR" dirty="0" smtClean="0"/>
              <a:t>On ajoute une constante (biais)</a:t>
            </a:r>
          </a:p>
          <a:p>
            <a:pPr lvl="1"/>
            <a:r>
              <a:rPr lang="fr-FR" dirty="0" smtClean="0"/>
              <a:t>On passe tout ça dans une fonction d’activation (« </a:t>
            </a:r>
            <a:r>
              <a:rPr lang="fr-FR" dirty="0" err="1" smtClean="0"/>
              <a:t>Step</a:t>
            </a:r>
            <a:r>
              <a:rPr lang="fr-FR" dirty="0" smtClean="0"/>
              <a:t> </a:t>
            </a:r>
            <a:r>
              <a:rPr lang="fr-FR" dirty="0" err="1" smtClean="0"/>
              <a:t>Function</a:t>
            </a:r>
            <a:r>
              <a:rPr lang="fr-FR" dirty="0" smtClean="0"/>
              <a:t> ») pour déterminer le potentiel du neurone</a:t>
            </a:r>
          </a:p>
          <a:p>
            <a:pPr lvl="2"/>
            <a:r>
              <a:rPr lang="fr-FR" dirty="0" smtClean="0"/>
              <a:t>Ce sera sa valeur pour les couches suivantes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987574"/>
            <a:ext cx="4084249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2514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Fonctionnement d’un neurone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136133" cy="3383631"/>
          </a:xfrm>
        </p:spPr>
        <p:txBody>
          <a:bodyPr/>
          <a:lstStyle/>
          <a:p>
            <a:r>
              <a:rPr lang="fr-FR" dirty="0" smtClean="0"/>
              <a:t>Fonction d’activation</a:t>
            </a:r>
          </a:p>
          <a:p>
            <a:pPr lvl="1"/>
            <a:r>
              <a:rPr lang="fr-FR" dirty="0" smtClean="0"/>
              <a:t>Il </a:t>
            </a:r>
            <a:r>
              <a:rPr lang="fr-FR" dirty="0"/>
              <a:t>existe de nombreuses fonctions d’activations, </a:t>
            </a:r>
            <a:r>
              <a:rPr lang="fr-FR" dirty="0" smtClean="0"/>
              <a:t>par </a:t>
            </a:r>
            <a:r>
              <a:rPr lang="fr-FR" dirty="0"/>
              <a:t>défaut </a:t>
            </a:r>
            <a:r>
              <a:rPr lang="fr-FR" dirty="0" smtClean="0"/>
              <a:t>on </a:t>
            </a:r>
            <a:r>
              <a:rPr lang="fr-FR" dirty="0" err="1" smtClean="0"/>
              <a:t>utlise</a:t>
            </a:r>
            <a:r>
              <a:rPr lang="fr-FR" dirty="0" smtClean="0"/>
              <a:t> la</a:t>
            </a:r>
            <a:r>
              <a:rPr lang="fr-FR" b="1" dirty="0" smtClean="0"/>
              <a:t> </a:t>
            </a:r>
            <a:r>
              <a:rPr lang="fr-FR" b="1" dirty="0"/>
              <a:t>fonction sigmoïde (fonction </a:t>
            </a:r>
            <a:r>
              <a:rPr lang="fr-FR" b="1" dirty="0" smtClean="0"/>
              <a:t>logistique).</a:t>
            </a:r>
          </a:p>
          <a:p>
            <a:pPr lvl="2"/>
            <a:r>
              <a:rPr lang="fr-FR" dirty="0" smtClean="0"/>
              <a:t>Cela dépendra de notre réseau de neurones</a:t>
            </a:r>
          </a:p>
          <a:p>
            <a:pPr lvl="2"/>
            <a:r>
              <a:rPr lang="fr-FR" dirty="0" smtClean="0"/>
              <a:t>Autres fonctions</a:t>
            </a:r>
          </a:p>
          <a:p>
            <a:pPr lvl="3"/>
            <a:r>
              <a:rPr lang="fr-FR" dirty="0" smtClean="0"/>
              <a:t>Hyperbolique</a:t>
            </a:r>
          </a:p>
          <a:p>
            <a:pPr lvl="3"/>
            <a:r>
              <a:rPr lang="fr-FR" dirty="0" smtClean="0"/>
              <a:t>Gaussienne</a:t>
            </a:r>
          </a:p>
          <a:p>
            <a:pPr lvl="3"/>
            <a:r>
              <a:rPr lang="fr-FR" dirty="0" smtClean="0"/>
              <a:t>A seuil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715766"/>
            <a:ext cx="2981773" cy="169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985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/>
              <a:t>Introduction aux réseaux de neurones et au ML</a:t>
            </a:r>
          </a:p>
          <a:p>
            <a:r>
              <a:rPr lang="fr-FR" dirty="0" smtClean="0"/>
              <a:t>Quelle </a:t>
            </a:r>
            <a:r>
              <a:rPr lang="fr-FR" dirty="0"/>
              <a:t>expérience sur le sujet ?</a:t>
            </a:r>
          </a:p>
          <a:p>
            <a:r>
              <a:rPr lang="fr-FR" dirty="0" smtClean="0"/>
              <a:t>Le fonctionnement d’un réseau de neurone</a:t>
            </a:r>
          </a:p>
          <a:p>
            <a:r>
              <a:rPr lang="fr-FR" dirty="0" smtClean="0"/>
              <a:t>Les frameworks les plus utilisés aujourd’hui</a:t>
            </a:r>
          </a:p>
          <a:p>
            <a:r>
              <a:rPr lang="fr-FR" dirty="0" smtClean="0"/>
              <a:t>Ateliers</a:t>
            </a:r>
          </a:p>
          <a:p>
            <a:pPr lvl="1"/>
            <a:r>
              <a:rPr lang="fr-FR" dirty="0" smtClean="0"/>
              <a:t>Brainstorming sur les usages pour Moovapps, pour </a:t>
            </a:r>
            <a:r>
              <a:rPr lang="fr-FR" dirty="0" err="1" smtClean="0"/>
              <a:t>Visiativ</a:t>
            </a:r>
            <a:r>
              <a:rPr lang="fr-FR" dirty="0" smtClean="0"/>
              <a:t> ?</a:t>
            </a:r>
          </a:p>
          <a:p>
            <a:pPr lvl="1"/>
            <a:r>
              <a:rPr lang="fr-FR" dirty="0" smtClean="0"/>
              <a:t>Cas pratique sur le </a:t>
            </a:r>
            <a:r>
              <a:rPr lang="fr-FR" dirty="0" err="1" smtClean="0"/>
              <a:t>framework</a:t>
            </a:r>
            <a:r>
              <a:rPr lang="fr-FR" dirty="0" smtClean="0"/>
              <a:t> </a:t>
            </a:r>
            <a:r>
              <a:rPr lang="fr-FR" dirty="0" err="1" smtClean="0"/>
              <a:t>Tensorflow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Rétro propagation (du gradient)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136133" cy="3383631"/>
          </a:xfrm>
        </p:spPr>
        <p:txBody>
          <a:bodyPr/>
          <a:lstStyle/>
          <a:p>
            <a:r>
              <a:rPr lang="fr-FR" dirty="0" smtClean="0"/>
              <a:t>Importance du taux d’apprentissage</a:t>
            </a:r>
          </a:p>
          <a:p>
            <a:pPr lvl="1"/>
            <a:r>
              <a:rPr lang="fr-FR" dirty="0" smtClean="0"/>
              <a:t>On utilise pour calculer le nouveau poids</a:t>
            </a:r>
          </a:p>
          <a:p>
            <a:pPr lvl="2"/>
            <a:r>
              <a:rPr lang="fr-FR" dirty="0" smtClean="0"/>
              <a:t>La sortie observée</a:t>
            </a:r>
          </a:p>
          <a:p>
            <a:pPr lvl="2"/>
            <a:r>
              <a:rPr lang="fr-FR" dirty="0"/>
              <a:t>La sortie </a:t>
            </a:r>
            <a:r>
              <a:rPr lang="fr-FR" dirty="0" smtClean="0"/>
              <a:t>attendue</a:t>
            </a:r>
          </a:p>
          <a:p>
            <a:pPr lvl="2"/>
            <a:r>
              <a:rPr lang="fr-FR" dirty="0" smtClean="0"/>
              <a:t>L’entrée du poids pour la sortie attendue</a:t>
            </a:r>
          </a:p>
          <a:p>
            <a:pPr lvl="2"/>
            <a:r>
              <a:rPr lang="fr-FR" dirty="0" smtClean="0"/>
              <a:t>La poids actuel</a:t>
            </a:r>
          </a:p>
          <a:p>
            <a:pPr lvl="2"/>
            <a:r>
              <a:rPr lang="fr-FR" b="1" u="sng" dirty="0" smtClean="0"/>
              <a:t>Le taux d’apprentissage</a:t>
            </a:r>
          </a:p>
          <a:p>
            <a:pPr lvl="3"/>
            <a:r>
              <a:rPr lang="fr-FR" dirty="0" smtClean="0"/>
              <a:t>Plus le taux est </a:t>
            </a:r>
            <a:r>
              <a:rPr lang="fr-FR" dirty="0"/>
              <a:t>é</a:t>
            </a:r>
            <a:r>
              <a:rPr lang="fr-FR" dirty="0" smtClean="0"/>
              <a:t>levé plus la correction est forte</a:t>
            </a:r>
          </a:p>
          <a:p>
            <a:pPr lvl="3"/>
            <a:r>
              <a:rPr lang="fr-FR" dirty="0" smtClean="0"/>
              <a:t>Plus le taux est bas plus la correction est « douce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29193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Apprentissage… Un peu de Maths…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136133" cy="3383631"/>
          </a:xfrm>
        </p:spPr>
        <p:txBody>
          <a:bodyPr/>
          <a:lstStyle/>
          <a:p>
            <a:r>
              <a:rPr lang="fr-FR" dirty="0" smtClean="0"/>
              <a:t>Fonction </a:t>
            </a:r>
            <a:r>
              <a:rPr lang="fr-FR" dirty="0"/>
              <a:t>de </a:t>
            </a:r>
            <a:r>
              <a:rPr lang="fr-FR" dirty="0" smtClean="0"/>
              <a:t>perte </a:t>
            </a:r>
            <a:r>
              <a:rPr lang="fr-FR" dirty="0"/>
              <a:t>(</a:t>
            </a:r>
            <a:r>
              <a:rPr lang="fr-FR" dirty="0" err="1"/>
              <a:t>loss</a:t>
            </a:r>
            <a:r>
              <a:rPr lang="fr-FR" dirty="0"/>
              <a:t> </a:t>
            </a:r>
            <a:r>
              <a:rPr lang="fr-FR" dirty="0" err="1"/>
              <a:t>function</a:t>
            </a:r>
            <a:r>
              <a:rPr lang="fr-FR" dirty="0"/>
              <a:t>) </a:t>
            </a:r>
            <a:endParaRPr lang="fr-FR" dirty="0" smtClean="0"/>
          </a:p>
          <a:p>
            <a:pPr lvl="1"/>
            <a:r>
              <a:rPr lang="fr-FR" dirty="0" smtClean="0"/>
              <a:t>Nous donne l’écart </a:t>
            </a:r>
            <a:r>
              <a:rPr lang="fr-FR" dirty="0"/>
              <a:t>entre les prévisions du modèle et </a:t>
            </a:r>
            <a:r>
              <a:rPr lang="fr-FR" dirty="0" smtClean="0"/>
              <a:t>la réalité </a:t>
            </a:r>
            <a:r>
              <a:rPr lang="fr-FR" dirty="0"/>
              <a:t>pendant l’apprentissage. </a:t>
            </a:r>
            <a:endParaRPr lang="fr-FR" dirty="0" smtClean="0"/>
          </a:p>
          <a:p>
            <a:r>
              <a:rPr lang="fr-FR" dirty="0" smtClean="0"/>
              <a:t>Objectif</a:t>
            </a:r>
          </a:p>
          <a:p>
            <a:pPr lvl="1"/>
            <a:r>
              <a:rPr lang="fr-FR" dirty="0" smtClean="0"/>
              <a:t>Ajuster </a:t>
            </a:r>
            <a:r>
              <a:rPr lang="fr-FR" dirty="0"/>
              <a:t>les paramètres de façon à minimiser cette fonction de </a:t>
            </a:r>
            <a:r>
              <a:rPr lang="fr-FR" dirty="0" smtClean="0"/>
              <a:t>perte.</a:t>
            </a:r>
          </a:p>
          <a:p>
            <a:r>
              <a:rPr lang="fr-FR" dirty="0" smtClean="0"/>
              <a:t>Outil pour cela</a:t>
            </a:r>
          </a:p>
          <a:p>
            <a:pPr lvl="1"/>
            <a:r>
              <a:rPr lang="fr-FR" dirty="0" smtClean="0"/>
              <a:t>La descente de Gradient</a:t>
            </a:r>
          </a:p>
          <a:p>
            <a:pPr lvl="2"/>
            <a:r>
              <a:rPr lang="fr-FR" dirty="0" smtClean="0"/>
              <a:t>On </a:t>
            </a:r>
            <a:r>
              <a:rPr lang="fr-FR" dirty="0"/>
              <a:t>cherche le minimum d’une fonction </a:t>
            </a:r>
            <a:r>
              <a:rPr lang="fr-FR" dirty="0" smtClean="0"/>
              <a:t>dont on connait </a:t>
            </a:r>
            <a:r>
              <a:rPr lang="fr-FR" dirty="0"/>
              <a:t>l’expression analytique, qui est </a:t>
            </a:r>
            <a:r>
              <a:rPr lang="fr-FR" dirty="0" smtClean="0"/>
              <a:t>dérivable, </a:t>
            </a:r>
            <a:r>
              <a:rPr lang="fr-FR" dirty="0"/>
              <a:t>mais dont le calcul direct du minimum est difficile.</a:t>
            </a:r>
          </a:p>
        </p:txBody>
      </p:sp>
    </p:spTree>
    <p:extLst>
      <p:ext uri="{BB962C8B-B14F-4D97-AF65-F5344CB8AC3E}">
        <p14:creationId xmlns:p14="http://schemas.microsoft.com/office/powerpoint/2010/main" val="2137057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frameworks les plus utilisés </a:t>
            </a:r>
            <a:r>
              <a:rPr lang="fr-FR" dirty="0" smtClean="0"/>
              <a:t>aujourd’hui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principaux Frameworks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136133" cy="3383631"/>
          </a:xfrm>
        </p:spPr>
        <p:txBody>
          <a:bodyPr/>
          <a:lstStyle/>
          <a:p>
            <a:r>
              <a:rPr lang="fr-FR" sz="1600" b="1" dirty="0" err="1" smtClean="0"/>
              <a:t>Tensorflow</a:t>
            </a:r>
            <a:r>
              <a:rPr lang="fr-FR" sz="1600" dirty="0" smtClean="0"/>
              <a:t> : sans doute le </a:t>
            </a:r>
            <a:r>
              <a:rPr lang="fr-FR" sz="1600" dirty="0" err="1" smtClean="0"/>
              <a:t>framework</a:t>
            </a:r>
            <a:r>
              <a:rPr lang="fr-FR" sz="1600" dirty="0" smtClean="0"/>
              <a:t> le plus puissant aujourd’hui</a:t>
            </a:r>
          </a:p>
          <a:p>
            <a:pPr lvl="1"/>
            <a:r>
              <a:rPr lang="fr-FR" sz="1400" dirty="0" smtClean="0"/>
              <a:t>Python, C</a:t>
            </a:r>
          </a:p>
          <a:p>
            <a:pPr lvl="1"/>
            <a:r>
              <a:rPr lang="fr-FR" sz="1400" dirty="0" smtClean="0"/>
              <a:t>Autres langages sans support avec une couverture partielle</a:t>
            </a:r>
          </a:p>
          <a:p>
            <a:r>
              <a:rPr lang="fr-FR" sz="1800" dirty="0" err="1" smtClean="0"/>
              <a:t>Theano</a:t>
            </a:r>
            <a:endParaRPr lang="fr-FR" sz="1800" dirty="0" smtClean="0"/>
          </a:p>
          <a:p>
            <a:pPr lvl="1"/>
            <a:r>
              <a:rPr lang="fr-FR" sz="1600" dirty="0" smtClean="0"/>
              <a:t>Python</a:t>
            </a:r>
            <a:endParaRPr lang="fr-FR" sz="1600" dirty="0"/>
          </a:p>
          <a:p>
            <a:r>
              <a:rPr lang="fr-FR" sz="1600" dirty="0" err="1"/>
              <a:t>Caffe</a:t>
            </a:r>
            <a:endParaRPr lang="fr-FR" sz="1600" b="1" dirty="0"/>
          </a:p>
          <a:p>
            <a:pPr lvl="1"/>
            <a:r>
              <a:rPr lang="fr-FR" sz="1400" dirty="0"/>
              <a:t>C, C++, </a:t>
            </a:r>
            <a:r>
              <a:rPr lang="fr-FR" sz="1400" dirty="0" smtClean="0"/>
              <a:t>Python, Matlab</a:t>
            </a:r>
          </a:p>
          <a:p>
            <a:r>
              <a:rPr lang="fr-FR" sz="1600" dirty="0" smtClean="0"/>
              <a:t>Microsoft CNTK (</a:t>
            </a:r>
            <a:r>
              <a:rPr lang="fr-FR" sz="1600" dirty="0"/>
              <a:t>Cognitive </a:t>
            </a:r>
            <a:r>
              <a:rPr lang="fr-FR" sz="1600" dirty="0" err="1" smtClean="0"/>
              <a:t>Toolkit</a:t>
            </a:r>
            <a:r>
              <a:rPr lang="fr-FR" sz="1600" dirty="0" smtClean="0"/>
              <a:t>)</a:t>
            </a:r>
          </a:p>
          <a:p>
            <a:pPr lvl="1"/>
            <a:r>
              <a:rPr lang="fr-FR" sz="1400" dirty="0"/>
              <a:t>Python, C</a:t>
            </a:r>
            <a:r>
              <a:rPr lang="fr-FR" sz="1400" dirty="0" smtClean="0"/>
              <a:t>++</a:t>
            </a:r>
          </a:p>
          <a:p>
            <a:r>
              <a:rPr lang="fr-FR" sz="1600" dirty="0" smtClean="0"/>
              <a:t>Deeplearning4j</a:t>
            </a:r>
          </a:p>
          <a:p>
            <a:pPr lvl="1"/>
            <a:r>
              <a:rPr lang="fr-FR" sz="1400" dirty="0" smtClean="0"/>
              <a:t>Java, Scala</a:t>
            </a:r>
            <a:r>
              <a:rPr lang="fr-FR" sz="1400" dirty="0"/>
              <a:t>, </a:t>
            </a:r>
            <a:r>
              <a:rPr lang="fr-FR" sz="1400" dirty="0" err="1"/>
              <a:t>Clojure</a:t>
            </a:r>
            <a:r>
              <a:rPr lang="fr-FR" sz="1400" dirty="0"/>
              <a:t> or </a:t>
            </a:r>
            <a:r>
              <a:rPr lang="fr-FR" sz="1400" dirty="0" err="1" smtClean="0"/>
              <a:t>Kotli</a:t>
            </a:r>
            <a:endParaRPr lang="fr-FR" sz="1400" dirty="0" smtClean="0"/>
          </a:p>
          <a:p>
            <a:r>
              <a:rPr lang="fr-FR" sz="1600" dirty="0"/>
              <a:t>Autres : </a:t>
            </a:r>
            <a:r>
              <a:rPr lang="fr-FR" sz="1600" dirty="0" err="1" smtClean="0"/>
              <a:t>Keras</a:t>
            </a:r>
            <a:r>
              <a:rPr lang="fr-FR" sz="1600" dirty="0" smtClean="0"/>
              <a:t> </a:t>
            </a:r>
            <a:r>
              <a:rPr lang="fr-FR" sz="1600" dirty="0"/>
              <a:t>(Python), </a:t>
            </a:r>
            <a:r>
              <a:rPr lang="fr-FR" sz="1600" dirty="0" err="1"/>
              <a:t>Torch</a:t>
            </a:r>
            <a:r>
              <a:rPr lang="fr-FR" sz="1600" dirty="0"/>
              <a:t> (C), </a:t>
            </a:r>
            <a:r>
              <a:rPr lang="fr-FR" sz="1600" dirty="0" smtClean="0"/>
              <a:t>Accord.NET (C#), …</a:t>
            </a:r>
          </a:p>
          <a:p>
            <a:pPr lvl="1"/>
            <a:endParaRPr 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237429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Atelier 1 - </a:t>
            </a:r>
            <a:r>
              <a:rPr lang="fr-FR" dirty="0"/>
              <a:t>Brainstorming sur les usages pour Moovapps, pour </a:t>
            </a:r>
            <a:r>
              <a:rPr lang="fr-FR" dirty="0" err="1"/>
              <a:t>Visiativ</a:t>
            </a:r>
            <a:r>
              <a:rPr lang="fr-FR" dirty="0"/>
              <a:t> 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08669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Quels usages pour nous ?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136133" cy="3383631"/>
          </a:xfrm>
        </p:spPr>
        <p:txBody>
          <a:bodyPr/>
          <a:lstStyle/>
          <a:p>
            <a:r>
              <a:rPr lang="fr-FR" dirty="0" smtClean="0"/>
              <a:t>Classification</a:t>
            </a:r>
          </a:p>
          <a:p>
            <a:pPr lvl="1"/>
            <a:r>
              <a:rPr lang="fr-FR" dirty="0" smtClean="0"/>
              <a:t>Utilisation des données saisies dans les documents de processus comme données d’apprentissage</a:t>
            </a:r>
          </a:p>
          <a:p>
            <a:pPr lvl="2"/>
            <a:r>
              <a:rPr lang="fr-FR" dirty="0" smtClean="0"/>
              <a:t>Pour prédire une validation d’étape ?</a:t>
            </a:r>
          </a:p>
          <a:p>
            <a:pPr lvl="2"/>
            <a:r>
              <a:rPr lang="fr-FR" dirty="0" smtClean="0"/>
              <a:t>Pour prédire la saisie d’un champ ? D’un responsable ?</a:t>
            </a:r>
          </a:p>
          <a:p>
            <a:pPr lvl="2"/>
            <a:r>
              <a:rPr lang="fr-FR" dirty="0" smtClean="0"/>
              <a:t>...</a:t>
            </a:r>
          </a:p>
          <a:p>
            <a:r>
              <a:rPr lang="fr-FR" dirty="0" smtClean="0"/>
              <a:t>Régression</a:t>
            </a:r>
            <a:endParaRPr lang="fr-FR" dirty="0"/>
          </a:p>
          <a:p>
            <a:pPr lvl="1"/>
            <a:r>
              <a:rPr lang="fr-FR" dirty="0" smtClean="0"/>
              <a:t>Dans notre </a:t>
            </a:r>
            <a:r>
              <a:rPr lang="fr-FR" dirty="0" err="1" smtClean="0"/>
              <a:t>BtoB</a:t>
            </a:r>
            <a:r>
              <a:rPr lang="fr-FR" dirty="0" smtClean="0"/>
              <a:t>, utilisation des données d’évolutions des stocks et/ou des ventes pour prédire les achats à venir ?</a:t>
            </a:r>
          </a:p>
          <a:p>
            <a:pPr lvl="1"/>
            <a:r>
              <a:rPr lang="fr-FR" dirty="0" smtClean="0"/>
              <a:t>…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998812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Atelier 2 - </a:t>
            </a:r>
            <a:r>
              <a:rPr lang="fr-FR" dirty="0"/>
              <a:t>Cas pratique sur le </a:t>
            </a:r>
            <a:r>
              <a:rPr lang="fr-FR" dirty="0" err="1"/>
              <a:t>framework</a:t>
            </a:r>
            <a:r>
              <a:rPr lang="fr-FR" dirty="0"/>
              <a:t> </a:t>
            </a:r>
            <a:r>
              <a:rPr lang="fr-FR" dirty="0" err="1" smtClean="0"/>
              <a:t>Tensorflow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22259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Cas pratique avec </a:t>
            </a:r>
            <a:r>
              <a:rPr lang="fr-FR" dirty="0" err="1" smtClean="0"/>
              <a:t>Tensorflow</a:t>
            </a:r>
            <a:r>
              <a:rPr lang="fr-FR" dirty="0" smtClean="0"/>
              <a:t> 1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136133" cy="3383631"/>
          </a:xfrm>
        </p:spPr>
        <p:txBody>
          <a:bodyPr/>
          <a:lstStyle/>
          <a:p>
            <a:r>
              <a:rPr lang="fr-FR" sz="1800" dirty="0" smtClean="0"/>
              <a:t>Reconnaissance d’images</a:t>
            </a:r>
          </a:p>
          <a:p>
            <a:pPr lvl="1"/>
            <a:r>
              <a:rPr lang="fr-FR" sz="1600" dirty="0" smtClean="0"/>
              <a:t>Nous allons nous apprendre à un réseau de neurones à reconnaître un vêtement ou accessoire de mode sur une image</a:t>
            </a:r>
          </a:p>
          <a:p>
            <a:pPr lvl="1"/>
            <a:r>
              <a:rPr lang="fr-FR" sz="1600" dirty="0" smtClean="0"/>
              <a:t>On va pour cela suivre ce tutoriel</a:t>
            </a:r>
          </a:p>
          <a:p>
            <a:pPr lvl="2"/>
            <a:r>
              <a:rPr lang="fr-FR" sz="1600" dirty="0">
                <a:hlinkClick r:id="rId2"/>
              </a:rPr>
              <a:t>https://</a:t>
            </a:r>
            <a:r>
              <a:rPr lang="fr-FR" sz="1600" dirty="0" smtClean="0">
                <a:hlinkClick r:id="rId2"/>
              </a:rPr>
              <a:t>colab.research.google.com/drive/1Rui3PgB6clAAOZOEQLsmrJ1Q2AP4AJwp</a:t>
            </a:r>
            <a:endParaRPr lang="fr-FR" sz="1600" dirty="0" smtClean="0"/>
          </a:p>
          <a:p>
            <a:pPr lvl="2"/>
            <a:endParaRPr lang="fr-FR" sz="1600" dirty="0"/>
          </a:p>
          <a:p>
            <a:r>
              <a:rPr lang="fr-FR" sz="1800" dirty="0" smtClean="0"/>
              <a:t>Pour ceux qui ne connaissent pas </a:t>
            </a:r>
            <a:r>
              <a:rPr lang="fr-FR" sz="1800" dirty="0" err="1" smtClean="0"/>
              <a:t>Colab</a:t>
            </a:r>
            <a:endParaRPr lang="fr-FR" sz="1800" dirty="0" smtClean="0"/>
          </a:p>
          <a:p>
            <a:pPr lvl="1"/>
            <a:r>
              <a:rPr lang="fr-FR" sz="1600" dirty="0" smtClean="0"/>
              <a:t>Vous pouvez lire le tutoriel et exécuter les codes un à un</a:t>
            </a:r>
          </a:p>
          <a:p>
            <a:pPr lvl="1"/>
            <a:r>
              <a:rPr lang="fr-FR" sz="1600" dirty="0" smtClean="0"/>
              <a:t>Les variables stockées dans un premier bloc de code sont mémorisées pour les exécutions des prochains blocs</a:t>
            </a:r>
          </a:p>
          <a:p>
            <a:pPr lvl="1"/>
            <a:r>
              <a:rPr lang="fr-FR" sz="1600" dirty="0" smtClean="0"/>
              <a:t>Vous pouvez aussi jouer un peu et modifier le code ! ;)</a:t>
            </a:r>
          </a:p>
          <a:p>
            <a:pPr lvl="1"/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3249118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Cas pratique avec </a:t>
            </a:r>
            <a:r>
              <a:rPr lang="fr-FR" dirty="0" err="1" smtClean="0"/>
              <a:t>Tensorflow</a:t>
            </a:r>
            <a:r>
              <a:rPr lang="fr-FR" dirty="0" smtClean="0"/>
              <a:t> 2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2"/>
          </p:nvPr>
        </p:nvSpPr>
        <p:spPr>
          <a:xfrm>
            <a:off x="395536" y="987574"/>
            <a:ext cx="8136133" cy="3383631"/>
          </a:xfrm>
        </p:spPr>
        <p:txBody>
          <a:bodyPr/>
          <a:lstStyle/>
          <a:p>
            <a:r>
              <a:rPr lang="fr-FR" sz="1600" dirty="0" smtClean="0"/>
              <a:t>Classification binaire sur des données statistiques sur des adultes Américains</a:t>
            </a:r>
          </a:p>
          <a:p>
            <a:pPr lvl="1"/>
            <a:r>
              <a:rPr lang="fr-FR" sz="1400" dirty="0" smtClean="0"/>
              <a:t>Salaire &lt; 50000 dollars</a:t>
            </a:r>
          </a:p>
          <a:p>
            <a:pPr lvl="1"/>
            <a:r>
              <a:rPr lang="fr-FR" sz="1400" dirty="0" smtClean="0"/>
              <a:t>Salaire &gt; 50000 dollars</a:t>
            </a:r>
          </a:p>
          <a:p>
            <a:r>
              <a:rPr lang="fr-FR" sz="1600" dirty="0" smtClean="0"/>
              <a:t>Ce type de classification peut être utilisée dans une optique de prise de décision et semble intéressant dans les usages Moovapps</a:t>
            </a:r>
          </a:p>
          <a:p>
            <a:pPr lvl="1"/>
            <a:r>
              <a:rPr lang="fr-FR" sz="1400" dirty="0" smtClean="0"/>
              <a:t>Accepter/Refuser</a:t>
            </a:r>
          </a:p>
          <a:p>
            <a:pPr lvl="1"/>
            <a:r>
              <a:rPr lang="fr-FR" sz="1400" dirty="0" smtClean="0"/>
              <a:t>Faire une maintenance préventive </a:t>
            </a:r>
            <a:r>
              <a:rPr lang="fr-FR" sz="1400" dirty="0" smtClean="0"/>
              <a:t>ou </a:t>
            </a:r>
            <a:r>
              <a:rPr lang="fr-FR" sz="1400" dirty="0" err="1" smtClean="0"/>
              <a:t>nonsur</a:t>
            </a:r>
            <a:r>
              <a:rPr lang="fr-FR" sz="1400" dirty="0" smtClean="0"/>
              <a:t> </a:t>
            </a:r>
            <a:r>
              <a:rPr lang="fr-FR" sz="1400" dirty="0" smtClean="0"/>
              <a:t>une </a:t>
            </a:r>
            <a:r>
              <a:rPr lang="fr-FR" sz="1400" dirty="0" smtClean="0"/>
              <a:t>machine avec les données </a:t>
            </a:r>
            <a:r>
              <a:rPr lang="fr-FR" sz="1400" dirty="0" err="1" smtClean="0"/>
              <a:t>IoT</a:t>
            </a:r>
            <a:r>
              <a:rPr lang="fr-FR" sz="1400" smtClean="0"/>
              <a:t> récoltées</a:t>
            </a:r>
            <a:endParaRPr lang="fr-FR" sz="1400" dirty="0" smtClean="0"/>
          </a:p>
          <a:p>
            <a:r>
              <a:rPr lang="fr-FR" sz="1600" dirty="0" smtClean="0"/>
              <a:t>On va suivre ce tutoriel :</a:t>
            </a:r>
          </a:p>
          <a:p>
            <a:pPr lvl="1"/>
            <a:r>
              <a:rPr lang="fr-FR" sz="1400" dirty="0" smtClean="0">
                <a:hlinkClick r:id="rId2"/>
              </a:rPr>
              <a:t>https</a:t>
            </a:r>
            <a:r>
              <a:rPr lang="fr-FR" sz="1400" dirty="0">
                <a:hlinkClick r:id="rId2"/>
              </a:rPr>
              <a:t>://</a:t>
            </a:r>
            <a:r>
              <a:rPr lang="fr-FR" sz="1400" dirty="0" smtClean="0">
                <a:hlinkClick r:id="rId2"/>
              </a:rPr>
              <a:t>colab.research.google.com/drive/1Az8TBiVCVGeaf2T1Tm6zUKHVK607jC8r</a:t>
            </a:r>
            <a:endParaRPr lang="fr-FR" sz="1400" dirty="0" smtClean="0"/>
          </a:p>
          <a:p>
            <a:r>
              <a:rPr lang="fr-FR" sz="1600" dirty="0"/>
              <a:t>Pour ceux qui ne connaissent pas </a:t>
            </a:r>
            <a:r>
              <a:rPr lang="fr-FR" sz="1600" dirty="0" err="1"/>
              <a:t>Colab</a:t>
            </a:r>
            <a:endParaRPr lang="fr-FR" sz="1600" dirty="0"/>
          </a:p>
          <a:p>
            <a:pPr lvl="1"/>
            <a:r>
              <a:rPr lang="fr-FR" sz="1400" dirty="0"/>
              <a:t>Vous pouvez lire le tutoriel et exécuter les codes un à un</a:t>
            </a:r>
          </a:p>
          <a:p>
            <a:pPr lvl="1"/>
            <a:r>
              <a:rPr lang="fr-FR" sz="1400" dirty="0"/>
              <a:t>Les variables stockées dans un premier bloc de code sont mémorisées pour les exécutions des prochains blocs</a:t>
            </a:r>
          </a:p>
          <a:p>
            <a:pPr lvl="1"/>
            <a:r>
              <a:rPr lang="fr-FR" sz="1400" dirty="0"/>
              <a:t>Vous pouvez aussi jouer un peu et modifier le code ! ;)</a:t>
            </a:r>
          </a:p>
          <a:p>
            <a:endParaRPr lang="fr-FR" sz="1600" dirty="0" smtClean="0"/>
          </a:p>
          <a:p>
            <a:pPr lvl="1"/>
            <a:endParaRPr lang="fr-FR" sz="1400" dirty="0" smtClean="0"/>
          </a:p>
          <a:p>
            <a:pPr lvl="1"/>
            <a:endParaRPr lang="fr-FR" sz="1400" dirty="0" smtClean="0"/>
          </a:p>
          <a:p>
            <a:endParaRPr lang="fr-FR" sz="1600" dirty="0" smtClean="0"/>
          </a:p>
          <a:p>
            <a:pPr lvl="1"/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42634019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Merci de votre attention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8370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i="1" dirty="0"/>
              <a:t>« E </a:t>
            </a:r>
            <a:r>
              <a:rPr lang="fr-FR" i="1" dirty="0" err="1"/>
              <a:t>pericoloso</a:t>
            </a:r>
            <a:r>
              <a:rPr lang="fr-FR" i="1" dirty="0"/>
              <a:t> </a:t>
            </a:r>
            <a:r>
              <a:rPr lang="fr-FR" i="1" dirty="0" err="1"/>
              <a:t>sporgersi</a:t>
            </a:r>
            <a:r>
              <a:rPr lang="fr-FR" i="1" dirty="0"/>
              <a:t> » (Les </a:t>
            </a:r>
            <a:r>
              <a:rPr lang="fr-FR" i="1" dirty="0" smtClean="0"/>
              <a:t>Barbouzes)</a:t>
            </a:r>
          </a:p>
        </p:txBody>
      </p:sp>
    </p:spTree>
    <p:extLst>
      <p:ext uri="{BB962C8B-B14F-4D97-AF65-F5344CB8AC3E}">
        <p14:creationId xmlns:p14="http://schemas.microsoft.com/office/powerpoint/2010/main" val="22933353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Il faut l’aborder avec beaucoup d’humilité</a:t>
            </a:r>
          </a:p>
          <a:p>
            <a:pPr lvl="1"/>
            <a:r>
              <a:rPr lang="fr-FR" dirty="0" smtClean="0"/>
              <a:t>Mathématiques</a:t>
            </a:r>
          </a:p>
          <a:p>
            <a:pPr lvl="1"/>
            <a:r>
              <a:rPr lang="fr-FR" dirty="0" smtClean="0"/>
              <a:t>Statistiques</a:t>
            </a:r>
          </a:p>
          <a:p>
            <a:r>
              <a:rPr lang="fr-FR" dirty="0" smtClean="0"/>
              <a:t>Il faut accepter de ne pas tout comprendre du premier coup !</a:t>
            </a:r>
          </a:p>
          <a:p>
            <a:r>
              <a:rPr lang="fr-FR" dirty="0" smtClean="0"/>
              <a:t>Il faut « itérer » pour que progressivement, le Machine Learning paraisse un peu moins obscure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 sujet est complexe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2592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Introduction aux réseaux de neurones et au ML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51663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Changement de mode de pensée</a:t>
            </a:r>
          </a:p>
          <a:p>
            <a:pPr lvl="1"/>
            <a:r>
              <a:rPr lang="fr-FR" dirty="0" smtClean="0"/>
              <a:t>Nous ne sommes plus dans une pensée logique et mathématique</a:t>
            </a:r>
          </a:p>
          <a:p>
            <a:pPr lvl="1"/>
            <a:r>
              <a:rPr lang="fr-FR" dirty="0" smtClean="0"/>
              <a:t>Nous sommes sur de l’observation d’un monde incertain</a:t>
            </a:r>
          </a:p>
          <a:p>
            <a:pPr lvl="2"/>
            <a:r>
              <a:rPr lang="fr-FR" dirty="0" smtClean="0"/>
              <a:t>Nous en extrayons une intelligence, par l’expérience</a:t>
            </a:r>
          </a:p>
          <a:p>
            <a:pPr lvl="1"/>
            <a:endParaRPr lang="fr-FR" dirty="0"/>
          </a:p>
          <a:p>
            <a:r>
              <a:rPr lang="fr-FR" dirty="0" smtClean="0"/>
              <a:t>Plusieurs atouts</a:t>
            </a:r>
          </a:p>
          <a:p>
            <a:pPr lvl="1"/>
            <a:r>
              <a:rPr lang="fr-FR" dirty="0" smtClean="0"/>
              <a:t>Programmer plus rapidement</a:t>
            </a:r>
          </a:p>
          <a:p>
            <a:pPr lvl="1"/>
            <a:r>
              <a:rPr lang="fr-FR" dirty="0" smtClean="0"/>
              <a:t>Forte adaptabilité au client final de mon programme</a:t>
            </a:r>
          </a:p>
          <a:p>
            <a:pPr lvl="1"/>
            <a:r>
              <a:rPr lang="fr-FR" dirty="0" smtClean="0"/>
              <a:t>Possibilité de programmer ce que nous ne savons pas faire par un développement traditionnel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Machine Learning ? Pourquoi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92227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La régression (valeurs continues)</a:t>
            </a:r>
          </a:p>
          <a:p>
            <a:pPr lvl="1"/>
            <a:r>
              <a:rPr lang="fr-FR" dirty="0" smtClean="0"/>
              <a:t>On alimente le système avec des données d’observations d’un phénomène et on cherche à prédire ce que sera une nouvelle situation</a:t>
            </a:r>
          </a:p>
          <a:p>
            <a:pPr lvl="2"/>
            <a:r>
              <a:rPr lang="fr-FR" dirty="0" smtClean="0"/>
              <a:t>Exemples : prédiction financière, prédiction des niveaux de stocks, prédiction du temps qu’il fera demain</a:t>
            </a:r>
            <a:endParaRPr lang="fr-FR" dirty="0"/>
          </a:p>
          <a:p>
            <a:pPr lvl="1"/>
            <a:endParaRPr lang="fr-FR" dirty="0"/>
          </a:p>
          <a:p>
            <a:r>
              <a:rPr lang="fr-FR" dirty="0" smtClean="0"/>
              <a:t>La classification (valeurs discrètes)</a:t>
            </a:r>
          </a:p>
          <a:p>
            <a:pPr lvl="1"/>
            <a:r>
              <a:rPr lang="fr-FR" dirty="0"/>
              <a:t>On alimente le système avec des données </a:t>
            </a:r>
            <a:r>
              <a:rPr lang="fr-FR" dirty="0" smtClean="0"/>
              <a:t>d’observations pour en sortir une conclusion parmi une liste finie</a:t>
            </a:r>
          </a:p>
          <a:p>
            <a:pPr lvl="2"/>
            <a:r>
              <a:rPr lang="fr-FR" dirty="0" smtClean="0"/>
              <a:t>OCR, reconnaissance d’un animal sur une photo, détecteur de spam, prise de décision (oui/non)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Plusieurs modèles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74375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468312" y="1059582"/>
            <a:ext cx="8207375" cy="3383631"/>
          </a:xfrm>
        </p:spPr>
        <p:txBody>
          <a:bodyPr/>
          <a:lstStyle/>
          <a:p>
            <a:r>
              <a:rPr lang="fr-FR" dirty="0" smtClean="0"/>
              <a:t>On parle ici d’apprentissage supervisé</a:t>
            </a:r>
          </a:p>
          <a:p>
            <a:pPr lvl="1"/>
            <a:r>
              <a:rPr lang="fr-FR" dirty="0" smtClean="0"/>
              <a:t>Il existe aussi </a:t>
            </a:r>
          </a:p>
          <a:p>
            <a:pPr lvl="2"/>
            <a:r>
              <a:rPr lang="fr-FR" dirty="0"/>
              <a:t>D</a:t>
            </a:r>
            <a:r>
              <a:rPr lang="fr-FR" dirty="0" smtClean="0"/>
              <a:t>es apprentissages non supervisés, plus complexes</a:t>
            </a:r>
          </a:p>
          <a:p>
            <a:pPr lvl="2"/>
            <a:r>
              <a:rPr lang="fr-FR" dirty="0" smtClean="0"/>
              <a:t>Des apprentissages par </a:t>
            </a:r>
            <a:r>
              <a:rPr lang="fr-FR" dirty="0" smtClean="0"/>
              <a:t>renforcement (agents autonomes : système de récompenses et de prises de décision par rapport à ces récompenses)</a:t>
            </a:r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smtClean="0"/>
              <a:t>Au cœur du Machine Learning, deux grands outils</a:t>
            </a:r>
          </a:p>
          <a:p>
            <a:pPr lvl="1"/>
            <a:r>
              <a:rPr lang="fr-FR" dirty="0" smtClean="0"/>
              <a:t>La régression linéaire (ou non linéaire, ou autres types de régressions)</a:t>
            </a:r>
          </a:p>
          <a:p>
            <a:pPr lvl="1"/>
            <a:r>
              <a:rPr lang="fr-FR" dirty="0" smtClean="0"/>
              <a:t>Les réseaux de neurones</a:t>
            </a:r>
          </a:p>
          <a:p>
            <a:pPr lvl="2"/>
            <a:r>
              <a:rPr lang="fr-FR" dirty="0" smtClean="0"/>
              <a:t>C’est ce que l’on va essayer de creuser un peu ensemble !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réseaux de neurones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3482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Quelle expérience sur le sujet ?</a:t>
            </a:r>
          </a:p>
        </p:txBody>
      </p:sp>
    </p:spTree>
    <p:extLst>
      <p:ext uri="{BB962C8B-B14F-4D97-AF65-F5344CB8AC3E}">
        <p14:creationId xmlns:p14="http://schemas.microsoft.com/office/powerpoint/2010/main" val="24230328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novativDays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09606AE2-4288-4DB5-BAB9-CA3C4D3DA66E}"/>
    </a:ext>
  </a:extLst>
</a:theme>
</file>

<file path=ppt/theme/theme2.xml><?xml version="1.0" encoding="utf-8"?>
<a:theme xmlns:a="http://schemas.openxmlformats.org/drawingml/2006/main" name="InnovativDays2018 - Fond No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CA0E613B-F367-4C10-A43F-337F441C6773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64BE2AF8-AA33-4F53-9ED5-2A3E312E6852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- InnovativDays2018</Template>
  <TotalTime>5774</TotalTime>
  <Words>1224</Words>
  <Application>Microsoft Office PowerPoint</Application>
  <PresentationFormat>Affichage à l'écran (16:9)</PresentationFormat>
  <Paragraphs>199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29</vt:i4>
      </vt:variant>
    </vt:vector>
  </HeadingPairs>
  <TitlesOfParts>
    <vt:vector size="40" baseType="lpstr">
      <vt:lpstr>MS Gothic</vt:lpstr>
      <vt:lpstr>MS PGothic</vt:lpstr>
      <vt:lpstr>Arial</vt:lpstr>
      <vt:lpstr>Calibri</vt:lpstr>
      <vt:lpstr>Segoe UI</vt:lpstr>
      <vt:lpstr>Segoe UI Light</vt:lpstr>
      <vt:lpstr>Segoe UI Semibold</vt:lpstr>
      <vt:lpstr>Segoe UI Semilight</vt:lpstr>
      <vt:lpstr>InnovativDays2018</vt:lpstr>
      <vt:lpstr>InnovativDays2018 - Fond Noir</vt:lpstr>
      <vt:lpstr>BLANK</vt:lpstr>
      <vt:lpstr>Machine Learning et réseaux de neurones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VDOC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MARTINON</dc:creator>
  <cp:lastModifiedBy>Vincent MARTINON</cp:lastModifiedBy>
  <cp:revision>129</cp:revision>
  <dcterms:created xsi:type="dcterms:W3CDTF">2018-10-23T14:28:21Z</dcterms:created>
  <dcterms:modified xsi:type="dcterms:W3CDTF">2018-11-23T16:30:25Z</dcterms:modified>
</cp:coreProperties>
</file>