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69" r:id="rId4"/>
    <p:sldId id="271" r:id="rId5"/>
    <p:sldId id="272" r:id="rId6"/>
    <p:sldId id="270" r:id="rId7"/>
    <p:sldId id="258" r:id="rId8"/>
    <p:sldId id="266" r:id="rId9"/>
    <p:sldId id="279" r:id="rId10"/>
    <p:sldId id="280" r:id="rId11"/>
    <p:sldId id="281" r:id="rId12"/>
    <p:sldId id="282" r:id="rId13"/>
    <p:sldId id="283" r:id="rId14"/>
    <p:sldId id="286" r:id="rId15"/>
    <p:sldId id="285" r:id="rId16"/>
    <p:sldId id="284" r:id="rId17"/>
    <p:sldId id="274" r:id="rId18"/>
    <p:sldId id="287" r:id="rId19"/>
    <p:sldId id="288" r:id="rId20"/>
    <p:sldId id="289" r:id="rId21"/>
    <p:sldId id="265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es MAAROUFI" initials="YM" lastIdx="1" clrIdx="0">
    <p:extLst>
      <p:ext uri="{19B8F6BF-5375-455C-9EA6-DF929625EA0E}">
        <p15:presenceInfo xmlns:p15="http://schemas.microsoft.com/office/powerpoint/2012/main" userId="S-1-5-21-173583716-2477302379-70143891-5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181" autoAdjust="0"/>
  </p:normalViewPr>
  <p:slideViewPr>
    <p:cSldViewPr>
      <p:cViewPr varScale="1">
        <p:scale>
          <a:sx n="93" d="100"/>
          <a:sy n="93" d="100"/>
        </p:scale>
        <p:origin x="965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7T22:13:01.75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4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4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5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3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69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8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9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8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9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9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9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5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88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2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14/12/2018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 smtClean="0"/>
              <a:t>Titre de la conférence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 smtClean="0"/>
              <a:t>Liste à puce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Ma liste en 2 colonnes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 smtClean="0"/>
              <a:t>Liste à puce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diapo</a:t>
            </a: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 smtClean="0"/>
              <a:t>Titre de la conférence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Prénom Nom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Intercalaire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Samsung Sans" panose="020B0303020203020204" pitchFamily="34" charset="0"/>
                <a:ea typeface="Samsung Sans" panose="020B0303020203020204" pitchFamily="34" charset="0"/>
              </a:rPr>
              <a:t>DRONES POUR LES HOBBYIST</a:t>
            </a:r>
            <a:endParaRPr lang="fr-FR" dirty="0">
              <a:latin typeface="Samsung Sans" panose="020B0303020203020204" pitchFamily="34" charset="0"/>
              <a:ea typeface="Samsung Sans" panose="020B0303020203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Younes MAAROUFI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918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30243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 smtClean="0">
                <a:solidFill>
                  <a:schemeClr val="bg1">
                    <a:lumMod val="50000"/>
                  </a:schemeClr>
                </a:solidFill>
              </a:rPr>
              <a:t>ELECTRONICS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/>
              <a:t>Flight </a:t>
            </a:r>
            <a:r>
              <a:rPr lang="fr-FR" b="1" dirty="0" smtClean="0"/>
              <a:t>Controller (FC)</a:t>
            </a:r>
          </a:p>
          <a:p>
            <a:r>
              <a:rPr lang="fr-FR" b="1" dirty="0" smtClean="0"/>
              <a:t>CONTRÔLEUR DE VOL </a:t>
            </a:r>
            <a:endParaRPr lang="fr-FR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2775" y="1136436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Le cerveau du </a:t>
            </a:r>
            <a:r>
              <a:rPr lang="fr-FR" dirty="0" err="1" smtClean="0"/>
              <a:t>quadcopter</a:t>
            </a:r>
            <a:r>
              <a:rPr lang="fr-FR" dirty="0" smtClean="0"/>
              <a:t>, </a:t>
            </a:r>
            <a:r>
              <a:rPr lang="fr-FR" dirty="0"/>
              <a:t>C’est lui qui va stabiliser l’engin </a:t>
            </a:r>
            <a:r>
              <a:rPr lang="fr-FR" dirty="0" smtClean="0"/>
              <a:t>mais aussi</a:t>
            </a:r>
            <a:r>
              <a:rPr lang="fr-FR" dirty="0"/>
              <a:t> effectuer différentes tâches plus ou moins complexes 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Certains contrôleurs peuvent être flashés avec des </a:t>
            </a:r>
            <a:r>
              <a:rPr lang="fr-FR" dirty="0" err="1"/>
              <a:t>firmwares</a:t>
            </a:r>
            <a:r>
              <a:rPr lang="fr-FR" dirty="0"/>
              <a:t> </a:t>
            </a:r>
            <a:r>
              <a:rPr lang="fr-FR" dirty="0" smtClean="0"/>
              <a:t>alternatifs</a:t>
            </a:r>
          </a:p>
          <a:p>
            <a:pPr marL="285750" indent="-285750">
              <a:buFontTx/>
              <a:buChar char="-"/>
            </a:pPr>
            <a:r>
              <a:rPr lang="fr-FR" i="1" dirty="0" err="1"/>
              <a:t>ArduPilot</a:t>
            </a:r>
            <a:r>
              <a:rPr lang="fr-FR" i="1" dirty="0"/>
              <a:t>, Paparazzi </a:t>
            </a:r>
            <a:r>
              <a:rPr lang="fr-FR" i="1" dirty="0" err="1" smtClean="0"/>
              <a:t>etc</a:t>
            </a:r>
            <a:endParaRPr lang="fr-FR" i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050" name="Picture 2" descr="Image result for contrÃ´leur de vol dr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" y="1554783"/>
            <a:ext cx="2906379" cy="29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1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30243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 smtClean="0">
                <a:solidFill>
                  <a:schemeClr val="bg1">
                    <a:lumMod val="50000"/>
                  </a:schemeClr>
                </a:solidFill>
              </a:rPr>
              <a:t>ELECTRONICS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b="1" dirty="0" smtClean="0"/>
              <a:t>BATTERIE</a:t>
            </a:r>
            <a:endParaRPr lang="fr-FR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2775" y="1136436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Souvent de type Li-Po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Caractérisées par la tension (en V) et la capacité (en </a:t>
            </a:r>
            <a:r>
              <a:rPr lang="fr-FR" dirty="0" err="1" smtClean="0"/>
              <a:t>mAh</a:t>
            </a:r>
            <a:r>
              <a:rPr lang="fr-FR" dirty="0" smtClean="0"/>
              <a:t>)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Poids      =&gt;  autonomie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098" name="Picture 2" descr="Image result for why lipo battery for dr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4" y="1635646"/>
            <a:ext cx="2628950" cy="26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3305"/>
            <a:ext cx="154469" cy="154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3050">
            <a:off x="6818377" y="2585879"/>
            <a:ext cx="200463" cy="2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22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30243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 smtClean="0">
                <a:solidFill>
                  <a:schemeClr val="bg1">
                    <a:lumMod val="50000"/>
                  </a:schemeClr>
                </a:solidFill>
              </a:rPr>
              <a:t>ELECTRONICS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/>
              <a:t>CARTE DE DISTRIBUTION DU COURANT</a:t>
            </a:r>
            <a:endParaRPr lang="fr-FR" sz="1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2775" y="1136436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Pour alimenter les différentes </a:t>
            </a:r>
            <a:r>
              <a:rPr lang="fr-FR" dirty="0" smtClean="0"/>
              <a:t>composants d’un </a:t>
            </a:r>
            <a:r>
              <a:rPr lang="fr-FR" dirty="0" err="1" smtClean="0"/>
              <a:t>quadricoptère</a:t>
            </a:r>
            <a:r>
              <a:rPr lang="fr-FR" dirty="0" smtClean="0"/>
              <a:t>, </a:t>
            </a:r>
            <a:r>
              <a:rPr lang="fr-FR" dirty="0"/>
              <a:t>l’alimentation de la batterie doit être </a:t>
            </a:r>
            <a:r>
              <a:rPr lang="fr-FR" dirty="0" smtClean="0"/>
              <a:t>partagée(ou divisée) </a:t>
            </a:r>
            <a:r>
              <a:rPr lang="fr-FR" dirty="0"/>
              <a:t>entre tous ces </a:t>
            </a:r>
            <a:r>
              <a:rPr lang="fr-FR" dirty="0" smtClean="0"/>
              <a:t>parties.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2050" name="Picture 2" descr="Image result for power distribution board for dr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8" y="2139702"/>
            <a:ext cx="2038660" cy="20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96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30243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 smtClean="0">
                <a:solidFill>
                  <a:schemeClr val="bg1">
                    <a:lumMod val="50000"/>
                  </a:schemeClr>
                </a:solidFill>
              </a:rPr>
              <a:t>ELECTRONICS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b="1" dirty="0" smtClean="0"/>
              <a:t>RADIOCOMMANDES </a:t>
            </a:r>
            <a:endParaRPr lang="fr-FR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2775" y="1136436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Elément </a:t>
            </a:r>
            <a:r>
              <a:rPr lang="fr-FR" dirty="0"/>
              <a:t>incontournable puisqu'il permet le pilotage des différents </a:t>
            </a:r>
            <a:r>
              <a:rPr lang="fr-FR" dirty="0" smtClean="0"/>
              <a:t>engins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plupart des radios </a:t>
            </a:r>
            <a:r>
              <a:rPr lang="fr-FR" dirty="0" smtClean="0"/>
              <a:t>sont </a:t>
            </a:r>
            <a:r>
              <a:rPr lang="fr-FR" dirty="0"/>
              <a:t>en 2,4 </a:t>
            </a:r>
            <a:r>
              <a:rPr lang="fr-FR" dirty="0" smtClean="0"/>
              <a:t>GHz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 descr="Image result for transmitter (5,8 GHz) dr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3308"/>
            <a:ext cx="1812897" cy="10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nsmitter dr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389">
            <a:off x="1781794" y="2533081"/>
            <a:ext cx="1545010" cy="16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31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9622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complément, on peut </a:t>
            </a:r>
            <a:r>
              <a:rPr lang="fr-FR" dirty="0" smtClean="0"/>
              <a:t>ajouter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</a:t>
            </a:r>
            <a:r>
              <a:rPr lang="fr-FR" dirty="0"/>
              <a:t>GPS </a:t>
            </a:r>
            <a:r>
              <a:rPr lang="fr-FR" dirty="0" smtClean="0"/>
              <a:t>(</a:t>
            </a:r>
            <a:r>
              <a:rPr lang="fr-FR" dirty="0" err="1" smtClean="0"/>
              <a:t>directm</a:t>
            </a:r>
            <a:r>
              <a:rPr lang="fr-FR" dirty="0" smtClean="0"/>
              <a:t>. connecté </a:t>
            </a:r>
            <a:r>
              <a:rPr lang="fr-FR" dirty="0"/>
              <a:t>au </a:t>
            </a:r>
            <a:r>
              <a:rPr lang="fr-FR" dirty="0" smtClean="0"/>
              <a:t>FC)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dirty="0" smtClean="0"/>
              <a:t>caméra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transmetteur </a:t>
            </a:r>
            <a:r>
              <a:rPr lang="fr-FR" dirty="0" smtClean="0"/>
              <a:t>vidéo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</a:t>
            </a:r>
            <a:r>
              <a:rPr lang="fr-FR" dirty="0"/>
              <a:t>support permettant d'embarquer une </a:t>
            </a:r>
            <a:r>
              <a:rPr lang="fr-FR" dirty="0" smtClean="0"/>
              <a:t>caméra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des capteurs / </a:t>
            </a:r>
            <a:r>
              <a:rPr lang="fr-FR" dirty="0" err="1" smtClean="0"/>
              <a:t>Sensors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4834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68315" y="339502"/>
            <a:ext cx="9144000" cy="344574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bases de fonctionnement</a:t>
            </a:r>
          </a:p>
          <a:p>
            <a:endParaRPr lang="fr-FR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5590"/>
              </p:ext>
            </p:extLst>
          </p:nvPr>
        </p:nvGraphicFramePr>
        <p:xfrm>
          <a:off x="395536" y="1347614"/>
          <a:ext cx="3433323" cy="328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" r:id="rId4" imgW="3810240" imgH="3642480" progId="Photoshop.Image.18">
                  <p:embed/>
                </p:oleObj>
              </mc:Choice>
              <mc:Fallback>
                <p:oleObj name="Image" r:id="rId4" imgW="3810240" imgH="36424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347614"/>
                        <a:ext cx="3433323" cy="328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3968" y="156363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Châssis symétrique avec des moteurs opposés qui tournent </a:t>
            </a:r>
            <a:r>
              <a:rPr lang="fr-FR" dirty="0"/>
              <a:t>dans le même </a:t>
            </a:r>
            <a:r>
              <a:rPr lang="fr-FR" dirty="0" smtClean="0"/>
              <a:t>sens et hélices alternés.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rotation créer une force de sustentation (lift, portance)</a:t>
            </a:r>
            <a:r>
              <a:rPr lang="fr-FR" dirty="0"/>
              <a:t> </a:t>
            </a:r>
            <a:r>
              <a:rPr lang="fr-FR" dirty="0" smtClean="0"/>
              <a:t>qui va </a:t>
            </a:r>
            <a:r>
              <a:rPr lang="fr-FR" dirty="0"/>
              <a:t>compenser le poids </a:t>
            </a:r>
            <a:r>
              <a:rPr lang="fr-FR" dirty="0" smtClean="0"/>
              <a:t>du drone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792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0758" y="1627095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Pour monter, on augmente la vitesse des moteurs </a:t>
            </a:r>
            <a:r>
              <a:rPr lang="fr-FR" dirty="0" smtClean="0"/>
              <a:t>=&gt; Portance élevée, pour descendre on la diminue </a:t>
            </a:r>
            <a:endParaRPr lang="fr-FR" dirty="0"/>
          </a:p>
        </p:txBody>
      </p:sp>
      <p:pic>
        <p:nvPicPr>
          <p:cNvPr id="4098" name="Picture 2" descr="http://ekladata.com/_B9D5_Z9d-ei8kBtehEL_ZWOX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4401246" cy="31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2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0758" y="1627095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Pour avancer, on va diminuer la vitesse des moteurs avant et augmenter la vitesse des moteurs </a:t>
            </a:r>
            <a:r>
              <a:rPr lang="fr-FR" dirty="0" smtClean="0"/>
              <a:t>arrière</a:t>
            </a:r>
          </a:p>
          <a:p>
            <a:pPr marL="285750" indent="-285750">
              <a:buFontTx/>
              <a:buChar char="-"/>
            </a:pPr>
            <a:r>
              <a:rPr lang="fr-FR" dirty="0"/>
              <a:t>et </a:t>
            </a:r>
            <a:r>
              <a:rPr lang="fr-FR" dirty="0" smtClean="0"/>
              <a:t>l’inverse pour </a:t>
            </a:r>
            <a:r>
              <a:rPr lang="fr-FR" dirty="0"/>
              <a:t>reculer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622"/>
            <a:ext cx="3338922" cy="26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9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723878"/>
            <a:ext cx="706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Pour incliner vers la gauche, on va diminuer les moteurs de gauche M1 et M2 et augmenter ceux de droite M3 et M4.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Et l’inverse pour </a:t>
            </a:r>
            <a:r>
              <a:rPr lang="fr-FR" dirty="0"/>
              <a:t>incliner vers la droite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2439593" cy="213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2527"/>
            <a:ext cx="2396801" cy="21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5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>
          <a:xfrm>
            <a:off x="3779912" y="1347614"/>
            <a:ext cx="8207375" cy="3383631"/>
          </a:xfrm>
        </p:spPr>
        <p:txBody>
          <a:bodyPr/>
          <a:lstStyle/>
          <a:p>
            <a:pPr marL="0" indent="0"/>
            <a:r>
              <a:rPr lang="fr-FR" dirty="0" smtClean="0"/>
              <a:t>Un « Drone » </a:t>
            </a:r>
            <a:r>
              <a:rPr lang="fr-FR" dirty="0"/>
              <a:t>désigne </a:t>
            </a:r>
            <a:r>
              <a:rPr lang="fr-FR" dirty="0" smtClean="0"/>
              <a:t>une </a:t>
            </a:r>
            <a:r>
              <a:rPr lang="fr-FR" dirty="0"/>
              <a:t>avion </a:t>
            </a:r>
            <a:r>
              <a:rPr lang="fr-FR" dirty="0" smtClean="0"/>
              <a:t>qui </a:t>
            </a:r>
            <a:r>
              <a:rPr lang="fr-FR" dirty="0"/>
              <a:t>vol sans </a:t>
            </a:r>
            <a:endParaRPr lang="fr-FR" dirty="0" smtClean="0"/>
          </a:p>
          <a:p>
            <a:pPr marL="0" indent="0"/>
            <a:r>
              <a:rPr lang="fr-FR" dirty="0" smtClean="0"/>
              <a:t>équipage </a:t>
            </a:r>
            <a:r>
              <a:rPr lang="fr-FR" dirty="0"/>
              <a:t>à </a:t>
            </a:r>
            <a:r>
              <a:rPr lang="fr-FR" dirty="0" smtClean="0"/>
              <a:t>bord, </a:t>
            </a:r>
            <a:r>
              <a:rPr lang="fr-FR" dirty="0"/>
              <a:t>qui peut être </a:t>
            </a:r>
            <a:r>
              <a:rPr lang="fr-FR" dirty="0" smtClean="0"/>
              <a:t>télécommandé </a:t>
            </a:r>
          </a:p>
          <a:p>
            <a:pPr marL="0" indent="0"/>
            <a:r>
              <a:rPr lang="fr-FR" dirty="0" smtClean="0"/>
              <a:t>ou </a:t>
            </a:r>
            <a:r>
              <a:rPr lang="fr-FR" dirty="0"/>
              <a:t>en pilotage automatique</a:t>
            </a:r>
            <a:r>
              <a:rPr lang="fr-FR" dirty="0" smtClean="0"/>
              <a:t>. </a:t>
            </a:r>
          </a:p>
          <a:p>
            <a:pPr marL="0" indent="0"/>
            <a:endParaRPr lang="fr-FR" dirty="0"/>
          </a:p>
          <a:p>
            <a:pPr marL="0" indent="0"/>
            <a:endParaRPr lang="fr-FR" dirty="0"/>
          </a:p>
          <a:p>
            <a:pPr marL="0" indent="0"/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1026" name="Picture 2" descr="Image result for drone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3245098" cy="18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7"/>
          <p:cNvSpPr txBox="1">
            <a:spLocks/>
          </p:cNvSpPr>
          <p:nvPr/>
        </p:nvSpPr>
        <p:spPr>
          <a:xfrm>
            <a:off x="322539" y="3579862"/>
            <a:ext cx="8207375" cy="338363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defRPr/>
            </a:pPr>
            <a:r>
              <a:rPr lang="fr-FR" sz="1800" dirty="0"/>
              <a:t>Une </a:t>
            </a:r>
            <a:r>
              <a:rPr lang="fr-FR" sz="1800" dirty="0" err="1"/>
              <a:t>quadricoptère</a:t>
            </a:r>
            <a:r>
              <a:rPr lang="fr-FR" sz="1800" dirty="0"/>
              <a:t> </a:t>
            </a:r>
            <a:r>
              <a:rPr lang="fr-FR" sz="1800" dirty="0" smtClean="0"/>
              <a:t>(ou </a:t>
            </a:r>
            <a:r>
              <a:rPr lang="fr-FR" sz="1800" dirty="0" err="1" smtClean="0"/>
              <a:t>quadrirotor</a:t>
            </a:r>
            <a:r>
              <a:rPr lang="fr-FR" sz="1800" dirty="0" smtClean="0"/>
              <a:t>, Drone X) </a:t>
            </a:r>
            <a:r>
              <a:rPr lang="fr-FR" sz="1800" dirty="0"/>
              <a:t>est un aéronef </a:t>
            </a:r>
            <a:r>
              <a:rPr lang="fr-FR" sz="1800" dirty="0" smtClean="0"/>
              <a:t>comportant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fr-FR" sz="1800" dirty="0" smtClean="0"/>
              <a:t>quatre </a:t>
            </a:r>
            <a:r>
              <a:rPr lang="fr-FR" sz="1800" dirty="0"/>
              <a:t>rotors pour sa </a:t>
            </a:r>
            <a:r>
              <a:rPr lang="fr-FR" sz="1800" dirty="0" smtClean="0"/>
              <a:t>sustentation, c’est le type le plus populaire des </a:t>
            </a:r>
          </a:p>
          <a:p>
            <a:pPr marL="0" lvl="0" indent="0">
              <a:spcBef>
                <a:spcPts val="0"/>
              </a:spcBef>
              <a:defRPr/>
            </a:pPr>
            <a:r>
              <a:rPr lang="fr-FR" sz="1800" dirty="0" smtClean="0"/>
              <a:t>Drones de loisirs.</a:t>
            </a:r>
            <a:endParaRPr lang="fr-FR" dirty="0" smtClean="0"/>
          </a:p>
          <a:p>
            <a:pPr mar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020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Usage des </a:t>
            </a:r>
            <a:r>
              <a:rPr lang="fr-FR" dirty="0"/>
              <a:t>drones civils</a:t>
            </a:r>
          </a:p>
          <a:p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443107" y="1460286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Accessibilité &amp;</a:t>
            </a:r>
          </a:p>
          <a:p>
            <a:r>
              <a:rPr lang="fr-FR" dirty="0" smtClean="0"/>
              <a:t>Efficacité 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76709" y="2961610"/>
            <a:ext cx="171874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Photographie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155926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Recherche &amp;</a:t>
            </a:r>
          </a:p>
          <a:p>
            <a:r>
              <a:rPr lang="en-GB" dirty="0" err="1" smtClean="0"/>
              <a:t>Ingénierie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2659611"/>
            <a:ext cx="1484822" cy="1010261"/>
          </a:xfrm>
          <a:prstGeom prst="rect">
            <a:avLst/>
          </a:prstGeom>
        </p:spPr>
      </p:pic>
      <p:pic>
        <p:nvPicPr>
          <p:cNvPr id="1026" name="Picture 2" descr="Image result for drone real estate photograp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43758"/>
            <a:ext cx="1368152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one photograph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8" y="2643758"/>
            <a:ext cx="1330891" cy="10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1283803"/>
            <a:ext cx="1245002" cy="1091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26" y="1266536"/>
            <a:ext cx="1513990" cy="110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62" y="1283803"/>
            <a:ext cx="1380437" cy="1091508"/>
          </a:xfrm>
          <a:prstGeom prst="rect">
            <a:avLst/>
          </a:prstGeom>
        </p:spPr>
      </p:pic>
      <p:pic>
        <p:nvPicPr>
          <p:cNvPr id="1030" name="Picture 6" descr="Image result for research dro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52" y="3958326"/>
            <a:ext cx="1479148" cy="10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58326"/>
            <a:ext cx="1215753" cy="10166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33" y="3958326"/>
            <a:ext cx="1354717" cy="10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06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rkel drone âattack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89" y="3219822"/>
            <a:ext cx="2481027" cy="1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5613" y="2173289"/>
            <a:ext cx="4536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Un </a:t>
            </a:r>
            <a:r>
              <a:rPr lang="fr-FR" sz="1050" dirty="0"/>
              <a:t>drone s'écrase avec sa cargaison de </a:t>
            </a:r>
            <a:r>
              <a:rPr lang="fr-FR" sz="1050" dirty="0" smtClean="0"/>
              <a:t>drogue au Mexique</a:t>
            </a:r>
          </a:p>
          <a:p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(S: 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</a:rPr>
              <a:t>Secretaría de Seguridad Pública Tijuana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Drone Carrying Me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336"/>
            <a:ext cx="2256061" cy="12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4306559"/>
            <a:ext cx="3351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Un inconnu essaie d'attaquer Angela </a:t>
            </a:r>
            <a:r>
              <a:rPr lang="fr-FR" sz="1050" dirty="0" smtClean="0"/>
              <a:t>Merkel</a:t>
            </a:r>
          </a:p>
          <a:p>
            <a:pPr algn="r"/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050" dirty="0" smtClean="0">
                <a:solidFill>
                  <a:schemeClr val="bg1">
                    <a:lumMod val="50000"/>
                  </a:schemeClr>
                </a:solidFill>
              </a:rPr>
              <a:t>: NYPOST)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93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dronesinspector.com/wp-content/uploads/2017/05/Drones-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812626"/>
            <a:ext cx="8389299" cy="37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630426"/>
            <a:ext cx="7242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ANATOMIE</a:t>
            </a:r>
          </a:p>
          <a:p>
            <a:r>
              <a:rPr lang="fr-FR" sz="3600" dirty="0" smtClean="0"/>
              <a:t>FONCTIONNEMENT</a:t>
            </a:r>
            <a:endParaRPr lang="fr-F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995686"/>
            <a:ext cx="12648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 smtClean="0">
                <a:latin typeface="Edwardian Script ITC" panose="030303020407070D0804" pitchFamily="66" charset="0"/>
              </a:rPr>
              <a:t>&amp;</a:t>
            </a:r>
            <a:endParaRPr lang="fr-FR" sz="16600" dirty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987574"/>
            <a:ext cx="273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FRAME</a:t>
            </a:r>
            <a:r>
              <a:rPr lang="fr-FR" sz="2000" b="1" dirty="0" smtClean="0"/>
              <a:t> </a:t>
            </a:r>
          </a:p>
          <a:p>
            <a:r>
              <a:rPr lang="fr-FR" sz="2000" b="1" dirty="0" smtClean="0"/>
              <a:t>CHÂSSIS</a:t>
            </a:r>
            <a:endParaRPr lang="fr-FR" sz="2000" b="1" dirty="0"/>
          </a:p>
        </p:txBody>
      </p:sp>
      <p:pic>
        <p:nvPicPr>
          <p:cNvPr id="1026" name="Picture 2" descr="http://cdn.shopify.com/s/files/1/1355/8155/products/frame_grande.png?v=1466597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6" y="1779662"/>
            <a:ext cx="2938686" cy="29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65079" y="113159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Châssis en X, </a:t>
            </a:r>
            <a:r>
              <a:rPr lang="fr-FR" b="1" dirty="0"/>
              <a:t>HX</a:t>
            </a:r>
            <a:r>
              <a:rPr lang="fr-FR" dirty="0"/>
              <a:t> Ou H, souvent en fibre de carbone pour son faible poids et haute rigidité</a:t>
            </a:r>
          </a:p>
        </p:txBody>
      </p:sp>
    </p:spTree>
    <p:extLst>
      <p:ext uri="{BB962C8B-B14F-4D97-AF65-F5344CB8AC3E}">
        <p14:creationId xmlns:p14="http://schemas.microsoft.com/office/powerpoint/2010/main" val="264296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>
                <a:solidFill>
                  <a:schemeClr val="bg1">
                    <a:lumMod val="50000"/>
                  </a:schemeClr>
                </a:solidFill>
              </a:rPr>
              <a:t>PROPULSION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b="1" dirty="0" smtClean="0"/>
              <a:t>MOTEURS</a:t>
            </a:r>
            <a:endParaRPr lang="fr-FR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114958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Quatre </a:t>
            </a:r>
            <a:r>
              <a:rPr lang="fr-FR" dirty="0"/>
              <a:t>moteurs </a:t>
            </a:r>
            <a:r>
              <a:rPr lang="fr-FR" b="1" dirty="0" err="1"/>
              <a:t>brushless</a:t>
            </a:r>
            <a:r>
              <a:rPr lang="fr-FR" dirty="0"/>
              <a:t> sont nécessaires pour le </a:t>
            </a:r>
            <a:r>
              <a:rPr lang="fr-FR" dirty="0" err="1"/>
              <a:t>quadrirotor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Caractérisé par le nombre </a:t>
            </a:r>
            <a:r>
              <a:rPr lang="fr-FR" dirty="0"/>
              <a:t>de rotations par minute </a:t>
            </a:r>
            <a:r>
              <a:rPr lang="fr-FR" dirty="0" smtClean="0"/>
              <a:t>pour </a:t>
            </a:r>
            <a:r>
              <a:rPr lang="fr-FR" dirty="0"/>
              <a:t>1 </a:t>
            </a:r>
            <a:r>
              <a:rPr lang="fr-FR" dirty="0" smtClean="0"/>
              <a:t>volt </a:t>
            </a:r>
            <a:r>
              <a:rPr lang="fr-FR" b="1" dirty="0" smtClean="0"/>
              <a:t>(KV)</a:t>
            </a:r>
            <a:r>
              <a:rPr lang="fr-FR" dirty="0" smtClean="0"/>
              <a:t>. Ex : Un </a:t>
            </a:r>
            <a:r>
              <a:rPr lang="fr-FR" dirty="0"/>
              <a:t>moteur 900kv alimenté avec une </a:t>
            </a:r>
            <a:r>
              <a:rPr lang="fr-FR" dirty="0" smtClean="0"/>
              <a:t>batterie (11.1v</a:t>
            </a:r>
            <a:r>
              <a:rPr lang="fr-FR" dirty="0"/>
              <a:t>) tournera à environ 10 000 </a:t>
            </a:r>
            <a:r>
              <a:rPr lang="fr-FR" dirty="0" smtClean="0"/>
              <a:t>tours/min </a:t>
            </a:r>
          </a:p>
          <a:p>
            <a:r>
              <a:rPr lang="fr-FR" dirty="0" smtClean="0"/>
              <a:t>    (900*11.1=10000)</a:t>
            </a:r>
          </a:p>
          <a:p>
            <a:endParaRPr lang="fr-FR" dirty="0" smtClean="0"/>
          </a:p>
          <a:p>
            <a:r>
              <a:rPr lang="fr-FR" b="1" dirty="0" smtClean="0"/>
              <a:t>KV</a:t>
            </a:r>
            <a:r>
              <a:rPr lang="fr-FR" b="1" baseline="30000" dirty="0" smtClean="0"/>
              <a:t>+</a:t>
            </a:r>
            <a:r>
              <a:rPr lang="fr-FR" dirty="0" smtClean="0"/>
              <a:t>       = Rotation rapide</a:t>
            </a:r>
            <a:endParaRPr lang="fr-FR" dirty="0"/>
          </a:p>
        </p:txBody>
      </p:sp>
      <p:pic>
        <p:nvPicPr>
          <p:cNvPr id="2054" name="Picture 6" descr="Image result for drone 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4" y="1995686"/>
            <a:ext cx="3057550" cy="30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44290"/>
            <a:ext cx="267494" cy="2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1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27363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>
                <a:solidFill>
                  <a:schemeClr val="bg1">
                    <a:lumMod val="50000"/>
                  </a:schemeClr>
                </a:solidFill>
              </a:rPr>
              <a:t>PROPULSION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b="1" dirty="0" smtClean="0"/>
              <a:t>HÉLICES</a:t>
            </a:r>
            <a:r>
              <a:rPr lang="fr-FR" sz="2000" b="1" dirty="0"/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1149588"/>
            <a:ext cx="4824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Les hélices </a:t>
            </a:r>
            <a:r>
              <a:rPr lang="fr-FR" dirty="0" smtClean="0"/>
              <a:t>doivent être </a:t>
            </a:r>
            <a:r>
              <a:rPr lang="fr-FR" dirty="0"/>
              <a:t>adaptées </a:t>
            </a:r>
            <a:r>
              <a:rPr lang="fr-FR" dirty="0" smtClean="0"/>
              <a:t>au moteur.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On a toujours 2 CW et 2 CCW</a:t>
            </a:r>
            <a:r>
              <a:rPr lang="fr-FR" dirty="0"/>
              <a:t> 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diamètre </a:t>
            </a:r>
            <a:r>
              <a:rPr lang="fr-FR" dirty="0"/>
              <a:t>et le pas </a:t>
            </a:r>
            <a:r>
              <a:rPr lang="fr-FR" dirty="0" smtClean="0"/>
              <a:t>des hélices sont </a:t>
            </a:r>
            <a:r>
              <a:rPr lang="fr-FR" dirty="0"/>
              <a:t>à définir </a:t>
            </a:r>
            <a:r>
              <a:rPr lang="fr-FR" b="1" dirty="0"/>
              <a:t>en fonction </a:t>
            </a:r>
            <a:r>
              <a:rPr lang="fr-FR" dirty="0"/>
              <a:t>du </a:t>
            </a:r>
            <a:r>
              <a:rPr lang="fr-FR" dirty="0" smtClean="0"/>
              <a:t>moteur :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Rotation rapide (</a:t>
            </a:r>
            <a:r>
              <a:rPr lang="fr-FR" sz="1600" b="1" dirty="0" err="1" smtClean="0"/>
              <a:t>kv</a:t>
            </a:r>
            <a:r>
              <a:rPr lang="fr-FR" sz="1600" b="1" dirty="0" smtClean="0"/>
              <a:t>+</a:t>
            </a:r>
            <a:r>
              <a:rPr lang="fr-FR" sz="1600" dirty="0" smtClean="0"/>
              <a:t>+) </a:t>
            </a:r>
            <a:r>
              <a:rPr lang="fr-FR" sz="1600" dirty="0"/>
              <a:t>= </a:t>
            </a:r>
            <a:r>
              <a:rPr lang="fr-FR" sz="1600" b="1" dirty="0"/>
              <a:t>petite</a:t>
            </a:r>
            <a:r>
              <a:rPr lang="fr-FR" sz="1600" dirty="0"/>
              <a:t> hélice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/>
              <a:t>Rotation </a:t>
            </a:r>
            <a:r>
              <a:rPr lang="fr-FR" sz="1600" dirty="0" smtClean="0"/>
              <a:t>-- rapide (</a:t>
            </a:r>
            <a:r>
              <a:rPr lang="fr-FR" sz="1600" b="1" dirty="0" err="1" smtClean="0"/>
              <a:t>kv</a:t>
            </a:r>
            <a:r>
              <a:rPr lang="fr-FR" sz="1600" b="1" dirty="0" smtClean="0"/>
              <a:t>-</a:t>
            </a:r>
            <a:r>
              <a:rPr lang="fr-FR" sz="1600" dirty="0" smtClean="0"/>
              <a:t>-) </a:t>
            </a:r>
            <a:r>
              <a:rPr lang="fr-FR" sz="1600" dirty="0"/>
              <a:t>= </a:t>
            </a:r>
            <a:r>
              <a:rPr lang="fr-FR" sz="1600" b="1" dirty="0" smtClean="0"/>
              <a:t>grande</a:t>
            </a:r>
            <a:r>
              <a:rPr lang="fr-FR" sz="1600" dirty="0" smtClean="0"/>
              <a:t> hélice</a:t>
            </a:r>
            <a:endParaRPr lang="fr-FR" sz="1600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3074" name="Picture 2" descr="Image result for propeller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071" y="738427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42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30243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cap="all" dirty="0">
                <a:solidFill>
                  <a:schemeClr val="bg1">
                    <a:lumMod val="50000"/>
                  </a:schemeClr>
                </a:solidFill>
              </a:rPr>
              <a:t>PROPULSION</a:t>
            </a:r>
            <a:endParaRPr lang="fr-FR" sz="2000" cap="al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50" b="1" dirty="0" smtClean="0"/>
              <a:t>ESC – ELE. SPEED CONTROLLER</a:t>
            </a:r>
          </a:p>
          <a:p>
            <a:r>
              <a:rPr lang="fr-FR" b="1" dirty="0" smtClean="0"/>
              <a:t>VARIATEUR DE VITESSE</a:t>
            </a:r>
            <a:r>
              <a:rPr lang="fr-FR" sz="2000" b="1" dirty="0"/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63888" y="1131590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114958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Permet </a:t>
            </a:r>
            <a:r>
              <a:rPr lang="fr-FR" dirty="0"/>
              <a:t>de réguler la vitesse des moteurs </a:t>
            </a:r>
            <a:r>
              <a:rPr lang="fr-FR" dirty="0" err="1" smtClean="0"/>
              <a:t>brushless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Le rôle d’un ESC est de recevoir les informations fournies par </a:t>
            </a:r>
            <a:r>
              <a:rPr lang="fr-FR" dirty="0" smtClean="0"/>
              <a:t>le contrôleur </a:t>
            </a:r>
            <a:r>
              <a:rPr lang="fr-FR" dirty="0"/>
              <a:t>de vol et en fonction, faire tourner </a:t>
            </a:r>
            <a:r>
              <a:rPr lang="fr-FR" dirty="0" smtClean="0"/>
              <a:t>les </a:t>
            </a:r>
            <a:r>
              <a:rPr lang="fr-FR" dirty="0"/>
              <a:t>moteurs plus ou moins vite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Un ampérage </a:t>
            </a:r>
            <a:r>
              <a:rPr lang="fr-FR" dirty="0"/>
              <a:t>plus grand que l’ampérage max du moteur (Moteur 14A =&gt; ESC 15A, 20A.. 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 descr="Image result for esc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7734"/>
            <a:ext cx="26712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03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89EDB221-08D3-4B69-AE37-A35C76BF6833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9AD7CA84-587D-4FE2-AA56-80ABE3BBFAB4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A9D67E39-A97E-4A49-AB53-951A3F65440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1728</TotalTime>
  <Words>496</Words>
  <Application>Microsoft Office PowerPoint</Application>
  <PresentationFormat>On-screen Show (16:9)</PresentationFormat>
  <Paragraphs>135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MS Gothic</vt:lpstr>
      <vt:lpstr>MS PGothic</vt:lpstr>
      <vt:lpstr>Arial</vt:lpstr>
      <vt:lpstr>Calibri</vt:lpstr>
      <vt:lpstr>Century Gothic</vt:lpstr>
      <vt:lpstr>Edwardian Script ITC</vt:lpstr>
      <vt:lpstr>Open Sans</vt:lpstr>
      <vt:lpstr>Samsung Sans</vt:lpstr>
      <vt:lpstr>Segoe UI</vt:lpstr>
      <vt:lpstr>Segoe UI Light</vt:lpstr>
      <vt:lpstr>Segoe UI Semibold</vt:lpstr>
      <vt:lpstr>Segoe UI Semilight</vt:lpstr>
      <vt:lpstr>InnovativDays2018</vt:lpstr>
      <vt:lpstr>InnovativDays2018 - Fond Noir</vt:lpstr>
      <vt:lpstr>BLANK</vt:lpstr>
      <vt:lpstr>Image</vt:lpstr>
      <vt:lpstr>DRONES POUR LES HOBBYIST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VDOC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POUR LES HOBBYIST</dc:title>
  <dc:creator>Younes MAAROUFI</dc:creator>
  <cp:lastModifiedBy>Younes MAAROUFI</cp:lastModifiedBy>
  <cp:revision>107</cp:revision>
  <dcterms:created xsi:type="dcterms:W3CDTF">2018-11-26T15:19:25Z</dcterms:created>
  <dcterms:modified xsi:type="dcterms:W3CDTF">2018-12-14T08:15:31Z</dcterms:modified>
</cp:coreProperties>
</file>